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447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75" r:id="rId30"/>
    <p:sldId id="476" r:id="rId31"/>
    <p:sldId id="477" r:id="rId32"/>
    <p:sldId id="478" r:id="rId33"/>
    <p:sldId id="479" r:id="rId34"/>
    <p:sldId id="628" r:id="rId35"/>
    <p:sldId id="608" r:id="rId36"/>
    <p:sldId id="445" r:id="rId37"/>
    <p:sldId id="48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2A0D-7E04-4713-80CD-162159CA6316}">
          <p14:sldIdLst>
            <p14:sldId id="447"/>
            <p14:sldId id="448"/>
            <p14:sldId id="449"/>
          </p14:sldIdLst>
        </p14:section>
        <p14:section name="The NgModule" id="{7FD0C3FE-681D-4ADD-87BD-FA8916A30873}">
          <p14:sldIdLst>
            <p14:sldId id="450"/>
            <p14:sldId id="451"/>
            <p14:sldId id="452"/>
            <p14:sldId id="453"/>
            <p14:sldId id="454"/>
          </p14:sldIdLst>
        </p14:section>
        <p14:section name="Routing Concepts" id="{4CDD327A-C561-4A93-B616-32D0C7EB1E7A}">
          <p14:sldIdLst>
            <p14:sldId id="455"/>
            <p14:sldId id="456"/>
            <p14:sldId id="457"/>
          </p14:sldIdLst>
        </p14:section>
        <p14:section name="Router Module" id="{260AF9BC-29BB-45B6-8DBE-EAD34E795373}">
          <p14:sldIdLst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</p14:sldIdLst>
        </p14:section>
        <p14:section name="Router Guards" id="{DEA4A7AF-6CF0-4D73-8FE9-FBE4317DD667}">
          <p14:sldIdLst>
            <p14:sldId id="471"/>
            <p14:sldId id="472"/>
            <p14:sldId id="473"/>
            <p14:sldId id="474"/>
            <p14:sldId id="475"/>
            <p14:sldId id="476"/>
            <p14:sldId id="477"/>
          </p14:sldIdLst>
        </p14:section>
        <p14:section name="Conclusion" id="{1758B1ED-6B35-455B-A7A0-377E2BBC8991}">
          <p14:sldIdLst>
            <p14:sldId id="478"/>
            <p14:sldId id="479"/>
            <p14:sldId id="628"/>
            <p14:sldId id="608"/>
            <p14:sldId id="445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5161" autoAdjust="0"/>
  </p:normalViewPr>
  <p:slideViewPr>
    <p:cSldViewPr showGuides="1">
      <p:cViewPr varScale="1">
        <p:scale>
          <a:sx n="81" d="100"/>
          <a:sy n="81" d="100"/>
        </p:scale>
        <p:origin x="2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4.10.2022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387499-2777-449A-9264-ADADD1AF37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9534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3E3545D-B6DC-4D12-8C5B-9F5A35DAF3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98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DC9A7E-4DFB-4571-8E98-6B232FB8D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403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44D284D-CB57-4422-BF9F-8F0C3BAA41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6806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BEB064-9BA9-49C4-873B-7D237AD552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0969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D23CEC-B176-45E5-9D0E-491FFEC8E6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098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72BA6C-2C45-4EFC-9FA4-C41E8BF8B6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00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92B4B6-6405-40CF-A1BA-5EC36C5203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4615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3DFC041-1064-4382-989C-AC7194C68E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139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angular/angularfire2" TargetMode="External"/><Relationship Id="rId4" Type="http://schemas.openxmlformats.org/officeDocument/2006/relationships/hyperlink" Target="http://ionicframework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ngmodule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1493" y="1178878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Creating Single-Page Applications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and Routing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304800" y="5105400"/>
            <a:ext cx="3187700" cy="525462"/>
          </a:xfrm>
        </p:spPr>
        <p:txBody>
          <a:bodyPr>
            <a:normAutofit/>
          </a:bodyPr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04800" y="5575300"/>
            <a:ext cx="3187700" cy="444500"/>
          </a:xfrm>
        </p:spPr>
        <p:txBody>
          <a:bodyPr>
            <a:normAutofit/>
          </a:bodyPr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F5507C6-9DA3-44F4-9352-A92E980801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7" y="2874324"/>
            <a:ext cx="1248831" cy="12488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4182" y="3598664"/>
            <a:ext cx="1395000" cy="150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984041"/>
            <a:ext cx="9927138" cy="5412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Allows navigation, </a:t>
            </a:r>
            <a:r>
              <a:rPr lang="en-US" sz="2999" b="1" dirty="0">
                <a:solidFill>
                  <a:schemeClr val="bg1"/>
                </a:solidFill>
              </a:rPr>
              <a:t>without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</a:rPr>
              <a:t>reloading</a:t>
            </a:r>
            <a:r>
              <a:rPr lang="en-US" sz="2999" dirty="0"/>
              <a:t> the page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Pivotal element of writing </a:t>
            </a:r>
            <a:r>
              <a:rPr lang="en-US" sz="2999" b="1" dirty="0">
                <a:solidFill>
                  <a:schemeClr val="bg1"/>
                </a:solidFill>
              </a:rPr>
              <a:t>Single Page Applications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  <a:endParaRPr lang="bg-BG" dirty="0"/>
          </a:p>
        </p:txBody>
      </p:sp>
      <p:grpSp>
        <p:nvGrpSpPr>
          <p:cNvPr id="3" name="Group 61">
            <a:extLst>
              <a:ext uri="{FF2B5EF4-FFF2-40B4-BE49-F238E27FC236}">
                <a16:creationId xmlns:a16="http://schemas.microsoft.com/office/drawing/2014/main" id="{E7D4436C-4771-4928-BE20-FECB498B1131}"/>
              </a:ext>
            </a:extLst>
          </p:cNvPr>
          <p:cNvGrpSpPr/>
          <p:nvPr/>
        </p:nvGrpSpPr>
        <p:grpSpPr>
          <a:xfrm>
            <a:off x="2261463" y="2304576"/>
            <a:ext cx="2807194" cy="3070606"/>
            <a:chOff x="2260464" y="2304283"/>
            <a:chExt cx="2807925" cy="3071406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28051D50-95A4-4A9E-B07F-6335455D745A}"/>
                </a:ext>
              </a:extLst>
            </p:cNvPr>
            <p:cNvSpPr/>
            <p:nvPr/>
          </p:nvSpPr>
          <p:spPr bwMode="auto">
            <a:xfrm rot="16200000">
              <a:off x="3605692" y="2761703"/>
              <a:ext cx="121303" cy="36783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A8051D2-FDB5-443A-B693-EDD27A6244A5}"/>
                </a:ext>
              </a:extLst>
            </p:cNvPr>
            <p:cNvSpPr/>
            <p:nvPr/>
          </p:nvSpPr>
          <p:spPr>
            <a:xfrm>
              <a:off x="3378633" y="260398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Link</a:t>
              </a:r>
            </a:p>
          </p:txBody>
        </p:sp>
        <p:grpSp>
          <p:nvGrpSpPr>
            <p:cNvPr id="4" name="Group 60">
              <a:extLst>
                <a:ext uri="{FF2B5EF4-FFF2-40B4-BE49-F238E27FC236}">
                  <a16:creationId xmlns:a16="http://schemas.microsoft.com/office/drawing/2014/main" id="{38B0C262-FF30-4C27-ABF9-39A10DA4367C}"/>
                </a:ext>
              </a:extLst>
            </p:cNvPr>
            <p:cNvGrpSpPr/>
            <p:nvPr/>
          </p:nvGrpSpPr>
          <p:grpSpPr>
            <a:xfrm>
              <a:off x="2260464" y="2304283"/>
              <a:ext cx="2807925" cy="3071406"/>
              <a:chOff x="2260464" y="2304283"/>
              <a:chExt cx="2807925" cy="3071406"/>
            </a:xfrm>
          </p:grpSpPr>
          <p:sp>
            <p:nvSpPr>
              <p:cNvPr id="5" name="Arrow: Down 4">
                <a:extLst>
                  <a:ext uri="{FF2B5EF4-FFF2-40B4-BE49-F238E27FC236}">
                    <a16:creationId xmlns:a16="http://schemas.microsoft.com/office/drawing/2014/main" id="{95121071-D150-4593-93F4-C89EDF9A9F46}"/>
                  </a:ext>
                </a:extLst>
              </p:cNvPr>
              <p:cNvSpPr/>
              <p:nvPr/>
            </p:nvSpPr>
            <p:spPr bwMode="auto">
              <a:xfrm>
                <a:off x="2782145" y="3629282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6961EC5B-F675-400C-9204-6B562FA29609}"/>
                  </a:ext>
                </a:extLst>
              </p:cNvPr>
              <p:cNvSpPr/>
              <p:nvPr/>
            </p:nvSpPr>
            <p:spPr bwMode="auto">
              <a:xfrm rot="10800000">
                <a:off x="4388353" y="3668330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3CA16D8F-10C2-44D7-BBBD-8CF96A789901}"/>
                  </a:ext>
                </a:extLst>
              </p:cNvPr>
              <p:cNvSpPr/>
              <p:nvPr/>
            </p:nvSpPr>
            <p:spPr bwMode="auto">
              <a:xfrm rot="16200000">
                <a:off x="3587828" y="4632007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FF6B9CFA-37C2-48CC-B967-26027179B070}"/>
                  </a:ext>
                </a:extLst>
              </p:cNvPr>
              <p:cNvSpPr/>
              <p:nvPr/>
            </p:nvSpPr>
            <p:spPr bwMode="auto">
              <a:xfrm rot="18851592">
                <a:off x="3522133" y="3551032"/>
                <a:ext cx="138489" cy="374812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7" name="Group 58">
                <a:extLst>
                  <a:ext uri="{FF2B5EF4-FFF2-40B4-BE49-F238E27FC236}">
                    <a16:creationId xmlns:a16="http://schemas.microsoft.com/office/drawing/2014/main" id="{DC7DD7E3-643D-4F6B-8319-64101CC15318}"/>
                  </a:ext>
                </a:extLst>
              </p:cNvPr>
              <p:cNvGrpSpPr/>
              <p:nvPr/>
            </p:nvGrpSpPr>
            <p:grpSpPr>
              <a:xfrm>
                <a:off x="3860575" y="4167875"/>
                <a:ext cx="1207814" cy="1207814"/>
                <a:chOff x="3860575" y="4167875"/>
                <a:chExt cx="1207814" cy="1207814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CBF7C41D-3349-4AA7-BCD3-9F5DBA1ED1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4167875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955004B-A8CF-4465-B486-10398E418D27}"/>
                    </a:ext>
                  </a:extLst>
                </p:cNvPr>
                <p:cNvSpPr/>
                <p:nvPr/>
              </p:nvSpPr>
              <p:spPr>
                <a:xfrm>
                  <a:off x="4077712" y="4243826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8" name="Group 56">
                <a:extLst>
                  <a:ext uri="{FF2B5EF4-FFF2-40B4-BE49-F238E27FC236}">
                    <a16:creationId xmlns:a16="http://schemas.microsoft.com/office/drawing/2014/main" id="{8259DBF1-37BC-469A-9263-D8EF4C1C8C8B}"/>
                  </a:ext>
                </a:extLst>
              </p:cNvPr>
              <p:cNvGrpSpPr/>
              <p:nvPr/>
            </p:nvGrpSpPr>
            <p:grpSpPr>
              <a:xfrm>
                <a:off x="2260464" y="2304283"/>
                <a:ext cx="1207814" cy="1207814"/>
                <a:chOff x="2260464" y="2304283"/>
                <a:chExt cx="1207814" cy="1207814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E7DA14FF-8180-48BB-92F5-0BAB81056F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2304283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2E4D4E-763B-4C6D-B91F-D5ADE8C102BA}"/>
                    </a:ext>
                  </a:extLst>
                </p:cNvPr>
                <p:cNvSpPr/>
                <p:nvPr/>
              </p:nvSpPr>
              <p:spPr>
                <a:xfrm>
                  <a:off x="2477601" y="2380234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9" name="Group 57">
                <a:extLst>
                  <a:ext uri="{FF2B5EF4-FFF2-40B4-BE49-F238E27FC236}">
                    <a16:creationId xmlns:a16="http://schemas.microsoft.com/office/drawing/2014/main" id="{D9A431C3-87FF-46DF-83D5-F0E94EBE0B25}"/>
                  </a:ext>
                </a:extLst>
              </p:cNvPr>
              <p:cNvGrpSpPr/>
              <p:nvPr/>
            </p:nvGrpSpPr>
            <p:grpSpPr>
              <a:xfrm>
                <a:off x="3860575" y="2328802"/>
                <a:ext cx="1207814" cy="1207814"/>
                <a:chOff x="3860575" y="2328802"/>
                <a:chExt cx="1207814" cy="1207814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93A5D575-211C-46FE-89AB-611416EAC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2328802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73D65DD-9E47-4221-BB2C-EBB5E649F245}"/>
                    </a:ext>
                  </a:extLst>
                </p:cNvPr>
                <p:cNvSpPr/>
                <p:nvPr/>
              </p:nvSpPr>
              <p:spPr>
                <a:xfrm>
                  <a:off x="4077712" y="2404753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10" name="Group 59">
                <a:extLst>
                  <a:ext uri="{FF2B5EF4-FFF2-40B4-BE49-F238E27FC236}">
                    <a16:creationId xmlns:a16="http://schemas.microsoft.com/office/drawing/2014/main" id="{9AF32A14-2F4A-42BC-9E27-12721612C09F}"/>
                  </a:ext>
                </a:extLst>
              </p:cNvPr>
              <p:cNvGrpSpPr/>
              <p:nvPr/>
            </p:nvGrpSpPr>
            <p:grpSpPr>
              <a:xfrm>
                <a:off x="2260464" y="4151364"/>
                <a:ext cx="1207814" cy="1207814"/>
                <a:chOff x="2260464" y="4151364"/>
                <a:chExt cx="1207814" cy="1207814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6CEAACAB-CAB7-4F63-863E-B42B5E861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4151364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6C25116-7D18-4E7A-B30D-49B016797D39}"/>
                    </a:ext>
                  </a:extLst>
                </p:cNvPr>
                <p:cNvSpPr/>
                <p:nvPr/>
              </p:nvSpPr>
              <p:spPr>
                <a:xfrm>
                  <a:off x="2477601" y="4227315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D22AFD3-B8B1-49DE-8917-37B7C1610CF5}"/>
                  </a:ext>
                </a:extLst>
              </p:cNvPr>
              <p:cNvSpPr/>
              <p:nvPr/>
            </p:nvSpPr>
            <p:spPr>
              <a:xfrm>
                <a:off x="3364957" y="4482628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7EBCF98-FB9C-4E74-AD3A-F1D66A6BA9CD}"/>
                  </a:ext>
                </a:extLst>
              </p:cNvPr>
              <p:cNvSpPr/>
              <p:nvPr/>
            </p:nvSpPr>
            <p:spPr>
              <a:xfrm rot="2709601">
                <a:off x="3407380" y="3518945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</p:grpSp>
      </p:grpSp>
      <p:grpSp>
        <p:nvGrpSpPr>
          <p:cNvPr id="16" name="Group 69">
            <a:extLst>
              <a:ext uri="{FF2B5EF4-FFF2-40B4-BE49-F238E27FC236}">
                <a16:creationId xmlns:a16="http://schemas.microsoft.com/office/drawing/2014/main" id="{C3D3A583-203E-418F-9EBE-34307E752D31}"/>
              </a:ext>
            </a:extLst>
          </p:cNvPr>
          <p:cNvGrpSpPr/>
          <p:nvPr/>
        </p:nvGrpSpPr>
        <p:grpSpPr>
          <a:xfrm>
            <a:off x="5848309" y="2328306"/>
            <a:ext cx="2967065" cy="2967065"/>
            <a:chOff x="5848243" y="2328018"/>
            <a:chExt cx="2967838" cy="2967838"/>
          </a:xfrm>
        </p:grpSpPr>
        <p:grpSp>
          <p:nvGrpSpPr>
            <p:cNvPr id="17" name="Group 68">
              <a:extLst>
                <a:ext uri="{FF2B5EF4-FFF2-40B4-BE49-F238E27FC236}">
                  <a16:creationId xmlns:a16="http://schemas.microsoft.com/office/drawing/2014/main" id="{8275AE67-B1E5-4591-837A-FC0F1A8D9753}"/>
                </a:ext>
              </a:extLst>
            </p:cNvPr>
            <p:cNvGrpSpPr/>
            <p:nvPr/>
          </p:nvGrpSpPr>
          <p:grpSpPr>
            <a:xfrm>
              <a:off x="5848243" y="2328018"/>
              <a:ext cx="2967838" cy="2967838"/>
              <a:chOff x="5848243" y="2328018"/>
              <a:chExt cx="2967838" cy="296783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3DC940D2-DEC5-4B26-B07F-DEE70CDC8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8243" y="2328018"/>
                <a:ext cx="2967838" cy="2967838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F0D503B-E606-472A-A75C-FC98F21D1840}"/>
                  </a:ext>
                </a:extLst>
              </p:cNvPr>
              <p:cNvSpPr/>
              <p:nvPr/>
            </p:nvSpPr>
            <p:spPr>
              <a:xfrm>
                <a:off x="6599333" y="2444399"/>
                <a:ext cx="1480486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99" b="1" dirty="0"/>
                  <a:t>HTML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11E2226-FCC2-4B60-BCCC-1A539F39D2EF}"/>
                  </a:ext>
                </a:extLst>
              </p:cNvPr>
              <p:cNvSpPr/>
              <p:nvPr/>
            </p:nvSpPr>
            <p:spPr>
              <a:xfrm>
                <a:off x="6423250" y="2853504"/>
                <a:ext cx="1313271" cy="446276"/>
              </a:xfrm>
              <a:prstGeom prst="rect">
                <a:avLst/>
              </a:prstGeom>
              <a:ln w="762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99" b="1" dirty="0"/>
                  <a:t>ROUTER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01BDB6-57F6-49F7-99DA-A6C3EC19E9E6}"/>
                </a:ext>
              </a:extLst>
            </p:cNvPr>
            <p:cNvSpPr/>
            <p:nvPr/>
          </p:nvSpPr>
          <p:spPr bwMode="auto">
            <a:xfrm>
              <a:off x="6483760" y="2882283"/>
              <a:ext cx="1169042" cy="392382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>
                  <a:solidFill>
                    <a:schemeClr val="tx2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Group 52">
            <a:extLst>
              <a:ext uri="{FF2B5EF4-FFF2-40B4-BE49-F238E27FC236}">
                <a16:creationId xmlns:a16="http://schemas.microsoft.com/office/drawing/2014/main" id="{8DB7A1DF-2ECD-4A0F-A2E8-1D3371818815}"/>
              </a:ext>
            </a:extLst>
          </p:cNvPr>
          <p:cNvGrpSpPr/>
          <p:nvPr/>
        </p:nvGrpSpPr>
        <p:grpSpPr>
          <a:xfrm>
            <a:off x="8991411" y="2521516"/>
            <a:ext cx="1207499" cy="1207499"/>
            <a:chOff x="8992164" y="2521278"/>
            <a:chExt cx="1207814" cy="120781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259D2F6-FE44-49E0-B74F-3D265F23F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2164" y="2521278"/>
              <a:ext cx="1207814" cy="120781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15D9C83-7116-4DF6-B79C-816C1427A570}"/>
                </a:ext>
              </a:extLst>
            </p:cNvPr>
            <p:cNvSpPr/>
            <p:nvPr/>
          </p:nvSpPr>
          <p:spPr>
            <a:xfrm>
              <a:off x="9141788" y="2584379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19" name="Group 66">
            <a:extLst>
              <a:ext uri="{FF2B5EF4-FFF2-40B4-BE49-F238E27FC236}">
                <a16:creationId xmlns:a16="http://schemas.microsoft.com/office/drawing/2014/main" id="{AC9DF937-24CD-4AE5-AA00-EC08CD31B137}"/>
              </a:ext>
            </a:extLst>
          </p:cNvPr>
          <p:cNvGrpSpPr/>
          <p:nvPr/>
        </p:nvGrpSpPr>
        <p:grpSpPr>
          <a:xfrm>
            <a:off x="10209224" y="2530102"/>
            <a:ext cx="1207499" cy="1207499"/>
            <a:chOff x="10210294" y="2529867"/>
            <a:chExt cx="1207814" cy="1207814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7A7BF7D-B287-4257-9BD1-DB2F7AD4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294" y="2529867"/>
              <a:ext cx="1207814" cy="120781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B1FE0F-CDC0-4F63-AC7C-BDE1F8A3F3DD}"/>
                </a:ext>
              </a:extLst>
            </p:cNvPr>
            <p:cNvSpPr/>
            <p:nvPr/>
          </p:nvSpPr>
          <p:spPr>
            <a:xfrm>
              <a:off x="10359918" y="2592968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20" name="Group 65">
            <a:extLst>
              <a:ext uri="{FF2B5EF4-FFF2-40B4-BE49-F238E27FC236}">
                <a16:creationId xmlns:a16="http://schemas.microsoft.com/office/drawing/2014/main" id="{361C823D-12BA-445D-89FA-72F83BED42B7}"/>
              </a:ext>
            </a:extLst>
          </p:cNvPr>
          <p:cNvGrpSpPr/>
          <p:nvPr/>
        </p:nvGrpSpPr>
        <p:grpSpPr>
          <a:xfrm>
            <a:off x="9001724" y="4036003"/>
            <a:ext cx="1207499" cy="1207499"/>
            <a:chOff x="9002480" y="4036160"/>
            <a:chExt cx="1207814" cy="1207814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5FC3A33-0BC8-4F9F-BCF6-E8B1C88BC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480" y="4036160"/>
              <a:ext cx="1207814" cy="120781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CDAA5A8-9AC2-4FF9-AD08-7AE4D17208E4}"/>
                </a:ext>
              </a:extLst>
            </p:cNvPr>
            <p:cNvSpPr/>
            <p:nvPr/>
          </p:nvSpPr>
          <p:spPr>
            <a:xfrm>
              <a:off x="9152104" y="4099261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25" name="Group 67">
            <a:extLst>
              <a:ext uri="{FF2B5EF4-FFF2-40B4-BE49-F238E27FC236}">
                <a16:creationId xmlns:a16="http://schemas.microsoft.com/office/drawing/2014/main" id="{14E970FD-A5AE-47C4-B790-E77FD0DF71E6}"/>
              </a:ext>
            </a:extLst>
          </p:cNvPr>
          <p:cNvGrpSpPr/>
          <p:nvPr/>
        </p:nvGrpSpPr>
        <p:grpSpPr>
          <a:xfrm>
            <a:off x="10214247" y="4036005"/>
            <a:ext cx="1207499" cy="1207499"/>
            <a:chOff x="10215319" y="4036162"/>
            <a:chExt cx="1207814" cy="120781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DD897AB-375A-48A3-98B2-874EEF4B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5319" y="4036162"/>
              <a:ext cx="1207814" cy="120781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D912EA-24AC-499D-866C-EF1547831952}"/>
                </a:ext>
              </a:extLst>
            </p:cNvPr>
            <p:cNvSpPr/>
            <p:nvPr/>
          </p:nvSpPr>
          <p:spPr>
            <a:xfrm>
              <a:off x="10364943" y="409926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BF7CFEB-C85A-4CB6-A412-4FC52ED64AD9}"/>
              </a:ext>
            </a:extLst>
          </p:cNvPr>
          <p:cNvSpPr/>
          <p:nvPr/>
        </p:nvSpPr>
        <p:spPr>
          <a:xfrm>
            <a:off x="2334732" y="5799417"/>
            <a:ext cx="2890616" cy="476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99" b="1" dirty="0"/>
              <a:t>Standard Navigation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404AD2-730F-4BF9-A939-C998362CF82C}"/>
              </a:ext>
            </a:extLst>
          </p:cNvPr>
          <p:cNvSpPr/>
          <p:nvPr/>
        </p:nvSpPr>
        <p:spPr>
          <a:xfrm>
            <a:off x="7145807" y="5719833"/>
            <a:ext cx="3493905" cy="494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dirty="0"/>
              <a:t>Navigation using Routing</a:t>
            </a:r>
          </a:p>
        </p:txBody>
      </p:sp>
      <p:sp>
        <p:nvSpPr>
          <p:cNvPr id="52" name="Slide Number">
            <a:extLst>
              <a:ext uri="{FF2B5EF4-FFF2-40B4-BE49-F238E27FC236}">
                <a16:creationId xmlns:a16="http://schemas.microsoft.com/office/drawing/2014/main" id="{FE7F22CA-7F50-4C2E-ABF1-87A8643801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2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20443 0.1421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1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43 0.14213 L 6.25E-7 -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20534 -0.0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34 -0.0787 L -6.25E-7 1.11111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FE270F-40CA-477E-8605-BA0BDC4BD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loads the appropriate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pPr lvl="1"/>
            <a:r>
              <a:rPr lang="en-US" dirty="0"/>
              <a:t>E.g. when the user manually enters an address</a:t>
            </a:r>
          </a:p>
          <a:p>
            <a:r>
              <a:rPr lang="en-US" dirty="0"/>
              <a:t>Conversely, a change in content is reflected in the address bar</a:t>
            </a:r>
          </a:p>
          <a:p>
            <a:pPr lvl="1"/>
            <a:r>
              <a:rPr lang="en-US" dirty="0"/>
              <a:t>E.g. when the user clicks on a link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only once</a:t>
            </a:r>
          </a:p>
          <a:p>
            <a:pPr lvl="1"/>
            <a:r>
              <a:rPr lang="en-US" dirty="0"/>
              <a:t>Maintain state across multiple pages</a:t>
            </a:r>
          </a:p>
          <a:p>
            <a:pPr lvl="1"/>
            <a:r>
              <a:rPr lang="en-US" dirty="0"/>
              <a:t>Browser history can be used</a:t>
            </a:r>
          </a:p>
          <a:p>
            <a:pPr lvl="1"/>
            <a:r>
              <a:rPr lang="en-US" dirty="0"/>
              <a:t>Build User Interfaces that react quickly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Page Applications</a:t>
            </a:r>
            <a:endParaRPr lang="en-US" dirty="0"/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000" y="4464000"/>
            <a:ext cx="1649400" cy="18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FF4EA18-9F4D-42CD-9012-D156E2C66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57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1C52-83E4-4E16-BC9C-636CBC25EE8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Router Module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B047F88-A567-4C70-9C41-47BDA8C0B4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Setup, Links, Redirects,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DC47B-3E2C-41BC-B9B2-A9BD330232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9750" y="1584000"/>
            <a:ext cx="2092500" cy="22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2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</a:pP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0C4106A-490F-4EC3-A4EF-8981462FE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First add the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meta tag into the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index.html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file</a:t>
            </a:r>
          </a:p>
          <a:p>
            <a:pPr>
              <a:spcAft>
                <a:spcPts val="14000"/>
              </a:spcAft>
            </a:pPr>
            <a:r>
              <a:rPr lang="en-US" dirty="0"/>
              <a:t>Add a </a:t>
            </a:r>
            <a:r>
              <a:rPr lang="en-US" b="1" dirty="0">
                <a:solidFill>
                  <a:schemeClr val="bg1"/>
                </a:solidFill>
              </a:rPr>
              <a:t>nav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tag so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can navigate through the app</a:t>
            </a:r>
          </a:p>
          <a:p>
            <a:r>
              <a:rPr lang="en-US" dirty="0"/>
              <a:t>Define the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outlet</a:t>
            </a:r>
            <a:r>
              <a:rPr lang="en-US" b="1" dirty="0"/>
              <a:t> </a:t>
            </a:r>
            <a:r>
              <a:rPr lang="en-US" dirty="0"/>
              <a:t>where the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will be </a:t>
            </a:r>
            <a:r>
              <a:rPr lang="en-US" b="1" dirty="0">
                <a:solidFill>
                  <a:schemeClr val="bg1"/>
                </a:solidFill>
              </a:rPr>
              <a:t>rendered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66410"/>
            <a:ext cx="289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&lt;base href="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090814" y="1852000"/>
            <a:ext cx="4231199" cy="677820"/>
          </a:xfrm>
          <a:prstGeom prst="wedgeRoundRectCallout">
            <a:avLst>
              <a:gd name="adj1" fmla="val -44808"/>
              <a:gd name="adj2" fmla="val -240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Usually </a:t>
            </a:r>
            <a:r>
              <a:rPr lang="en-US" sz="2800" b="1" noProof="1">
                <a:solidFill>
                  <a:schemeClr val="bg1"/>
                </a:solidFill>
              </a:rPr>
              <a:t>added</a:t>
            </a:r>
            <a:r>
              <a:rPr lang="en-US" sz="2800" b="1" noProof="1">
                <a:solidFill>
                  <a:schemeClr val="bg2"/>
                </a:solidFill>
              </a:rPr>
              <a:t> by the </a:t>
            </a:r>
            <a:r>
              <a:rPr lang="en-US" sz="2800" b="1" noProof="1">
                <a:solidFill>
                  <a:schemeClr val="bg1"/>
                </a:solidFill>
              </a:rPr>
              <a:t>CLI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276744"/>
            <a:ext cx="7086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&lt;nav&gt;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&lt;a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routerLink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="/home"&gt;Home&lt;/a&gt;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&lt;a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routerLink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="/about"&gt;About&lt;/a&gt;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&lt;/nav&gt;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715000"/>
            <a:ext cx="59475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&lt;router-outlet&gt;&lt;/router-outlet&gt;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631000" y="4468140"/>
            <a:ext cx="4495800" cy="609716"/>
          </a:xfrm>
          <a:prstGeom prst="wedgeRoundRectCallout">
            <a:avLst>
              <a:gd name="adj1" fmla="val -24727"/>
              <a:gd name="adj2" fmla="val -524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Use </a:t>
            </a:r>
            <a:r>
              <a:rPr lang="en-US" sz="2400" b="1" noProof="1">
                <a:solidFill>
                  <a:schemeClr val="bg1"/>
                </a:solidFill>
              </a:rPr>
              <a:t>routerLink</a:t>
            </a:r>
            <a:r>
              <a:rPr lang="en-US" sz="2400" b="1" noProof="1">
                <a:solidFill>
                  <a:schemeClr val="bg2"/>
                </a:solidFill>
              </a:rPr>
              <a:t> instead of </a:t>
            </a:r>
            <a:r>
              <a:rPr lang="en-US" sz="2400" b="1" noProof="1">
                <a:solidFill>
                  <a:schemeClr val="bg1"/>
                </a:solidFill>
              </a:rPr>
              <a:t>href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E637513-97F2-411F-AF3B-ED968BB74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802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84B7F5E-80CB-45BC-9740-52A8AACA78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Import </a:t>
            </a:r>
            <a:r>
              <a:rPr lang="en-US" b="1" dirty="0">
                <a:solidFill>
                  <a:schemeClr val="bg1"/>
                </a:solidFill>
              </a:rPr>
              <a:t>NgModule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RouterModule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Routes</a:t>
            </a:r>
          </a:p>
          <a:p>
            <a:pPr>
              <a:spcAft>
                <a:spcPts val="10000"/>
              </a:spcAft>
            </a:pPr>
            <a:r>
              <a:rPr lang="en-US" dirty="0"/>
              <a:t>Define the needed </a:t>
            </a:r>
            <a:r>
              <a:rPr lang="en-US" b="1" dirty="0">
                <a:solidFill>
                  <a:schemeClr val="bg1"/>
                </a:solidFill>
              </a:rPr>
              <a:t>routes</a:t>
            </a:r>
            <a:r>
              <a:rPr lang="en-US" dirty="0"/>
              <a:t>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Routes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44877"/>
            <a:ext cx="95364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'@angular/router';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9137" y="3906607"/>
            <a:ext cx="804686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routes: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'home',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HomeComponent },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'about',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AboutComponent }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181000" y="5246551"/>
            <a:ext cx="2297399" cy="609716"/>
          </a:xfrm>
          <a:prstGeom prst="wedgeRoundRectCallout">
            <a:avLst>
              <a:gd name="adj1" fmla="val -20794"/>
              <a:gd name="adj2" fmla="val -723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'/'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omitted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0"/>
              </a:spcAft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32F344C-1377-4038-8149-6572DFDD3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635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Routes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944000"/>
            <a:ext cx="8100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declarations: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HomeComponent,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AboutComponent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imports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RouterModule.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forRoot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(routes) ],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exports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RouterModule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AppRoutesModule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570439" y="2557509"/>
            <a:ext cx="3870000" cy="1086443"/>
          </a:xfrm>
          <a:prstGeom prst="wedgeRoundRectCallout">
            <a:avLst>
              <a:gd name="adj1" fmla="val -21306"/>
              <a:gd name="adj2" fmla="val 637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Registers </a:t>
            </a:r>
            <a:r>
              <a:rPr lang="en-US" sz="2600" b="1" noProof="1">
                <a:solidFill>
                  <a:schemeClr val="bg1"/>
                </a:solidFill>
              </a:rPr>
              <a:t>all</a:t>
            </a:r>
            <a:r>
              <a:rPr lang="en-US" sz="2600" b="1" noProof="1">
                <a:solidFill>
                  <a:schemeClr val="bg2"/>
                </a:solidFill>
              </a:rPr>
              <a:t> app routes (done only once)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the App Routes Module using the </a:t>
            </a:r>
            <a:r>
              <a:rPr lang="en-US" b="1" dirty="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3418AB-805C-4C41-B6F3-CBB16C7F9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89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FBCB21-82B4-46E6-9A1C-E3860EDE2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Finally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the routes module in </a:t>
            </a:r>
            <a:r>
              <a:rPr lang="en-US" b="1" dirty="0">
                <a:solidFill>
                  <a:schemeClr val="bg1"/>
                </a:solidFill>
              </a:rPr>
              <a:t>app</a:t>
            </a:r>
            <a:r>
              <a:rPr lang="en-US" dirty="0"/>
              <a:t> module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Routes Module (3)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83016"/>
            <a:ext cx="8955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AppRoutesModule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'./routes.module.ts'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Other imports for core module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declarations: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imports: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BrowserModule,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AppRoutesModule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 }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7EC32EE-494E-4D2E-A0C6-8A436F7F6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34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A basic usage of the </a:t>
            </a:r>
            <a:r>
              <a:rPr lang="en-US" b="1" dirty="0">
                <a:solidFill>
                  <a:schemeClr val="bg1"/>
                </a:solidFill>
              </a:rPr>
              <a:t>RouterLink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</a:t>
            </a:r>
          </a:p>
          <a:p>
            <a:pPr>
              <a:spcAft>
                <a:spcPts val="6000"/>
              </a:spcAft>
            </a:pPr>
            <a:r>
              <a:rPr lang="en-US" dirty="0"/>
              <a:t>Bind to the directive a pass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RouterLink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905000"/>
            <a:ext cx="8079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routerLink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/user/profile</a:t>
            </a:r>
            <a:r>
              <a:rPr lang="en-US" sz="2400" b="1" dirty="0">
                <a:latin typeface="Consolas" panose="020B0609020204030204" pitchFamily="49" charset="0"/>
              </a:rPr>
              <a:t>"&gt;Profile Page&lt;/a&gt;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294000"/>
            <a:ext cx="8079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routerLink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 '/user', 1, 'profile'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]</a:t>
            </a:r>
            <a:r>
              <a:rPr lang="en-US" sz="2400" b="1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Profile Page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CE0A36A-49F7-47FC-9F30-B435B2A9F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0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/>
              <a:t>Inject the Angular Router in components</a:t>
            </a:r>
          </a:p>
          <a:p>
            <a:pPr>
              <a:spcAft>
                <a:spcPts val="13000"/>
              </a:spcAft>
            </a:pPr>
            <a:r>
              <a:rPr lang="en-US" dirty="0"/>
              <a:t>Use it to </a:t>
            </a:r>
            <a:r>
              <a:rPr lang="en-US" b="1" dirty="0">
                <a:solidFill>
                  <a:schemeClr val="bg1"/>
                </a:solidFill>
              </a:rPr>
              <a:t>navigate</a:t>
            </a:r>
            <a:r>
              <a:rPr lang="en-US" dirty="0"/>
              <a:t> from one component to another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Programmatically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9879" y="1945027"/>
            <a:ext cx="858112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constructor(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private router: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 {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048203" y="2219259"/>
            <a:ext cx="4154341" cy="643768"/>
          </a:xfrm>
          <a:prstGeom prst="wedgeRoundRectCallout">
            <a:avLst>
              <a:gd name="adj1" fmla="val -49241"/>
              <a:gd name="adj2" fmla="val -155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"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@angular/router</a:t>
            </a: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4319" y="4284000"/>
            <a:ext cx="610168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loadData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i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Service call goes here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this.router.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navigate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 '/home'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4F74B6F-52A4-4134-9C8D-F6D31F9D0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56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Define routes with parameters the following way</a:t>
            </a:r>
          </a:p>
          <a:p>
            <a:pPr>
              <a:spcAft>
                <a:spcPts val="5000"/>
              </a:spcAft>
            </a:pPr>
            <a:r>
              <a:rPr lang="en-US" dirty="0"/>
              <a:t>Nested parameters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to Routes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05001"/>
            <a:ext cx="9131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user/:id</a:t>
            </a:r>
            <a:r>
              <a:rPr lang="en-US" sz="2400" b="1" dirty="0">
                <a:latin typeface="Consolas" panose="020B0609020204030204" pitchFamily="49" charset="0"/>
              </a:rPr>
              <a:t>', component: UserDetailsComponent 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3384000"/>
            <a:ext cx="5846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user/:id/:username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component: UserProfileComponent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BAA43FB-E2BB-4DA3-B3DB-9A0FDEF54A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3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4937396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The NgModule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Creating your own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Router Module</a:t>
            </a:r>
            <a:endParaRPr lang="bg-BG" dirty="0"/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Links, Redirects, Query Params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Router Guards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2C8EE7-5580-43F9-9E22-F581DDBB50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0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/>
              <a:t>Inject </a:t>
            </a:r>
            <a:r>
              <a:rPr lang="en-US" b="1" dirty="0">
                <a:solidFill>
                  <a:schemeClr val="bg1"/>
                </a:solidFill>
              </a:rPr>
              <a:t>ActivatedRoute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components</a:t>
            </a:r>
          </a:p>
          <a:p>
            <a:pPr>
              <a:spcAft>
                <a:spcPts val="13000"/>
              </a:spcAft>
            </a:pPr>
            <a:r>
              <a:rPr lang="en-US" dirty="0"/>
              <a:t>Retrieve parameters directly from the snapshot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Parameters 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1"/>
            <a:ext cx="5410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constructor(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private route: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ActivatedRoute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 {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191000"/>
            <a:ext cx="7885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id = </a:t>
            </a:r>
            <a:r>
              <a:rPr lang="en-US" sz="2400" b="1" dirty="0" err="1">
                <a:latin typeface="Consolas" panose="020B0609020204030204" pitchFamily="49" charset="0"/>
              </a:rPr>
              <a:t>this.route.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snapshot</a:t>
            </a:r>
            <a:r>
              <a:rPr lang="en-US" sz="2400" b="1" dirty="0" err="1">
                <a:latin typeface="Consolas" panose="020B0609020204030204" pitchFamily="49" charset="0"/>
              </a:rPr>
              <a:t>.params</a:t>
            </a:r>
            <a:r>
              <a:rPr lang="en-US" sz="2400" b="1" dirty="0">
                <a:latin typeface="Consolas" panose="020B0609020204030204" pitchFamily="49" charset="0"/>
              </a:rPr>
              <a:t>['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']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161000" y="5152705"/>
            <a:ext cx="4267200" cy="1018339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runs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time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when the component is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initiated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F6F24A0-EB67-4604-B93A-32DE42556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74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change the content of a component </a:t>
            </a:r>
            <a:r>
              <a:rPr lang="en-US" b="1" dirty="0">
                <a:solidFill>
                  <a:schemeClr val="bg1"/>
                </a:solidFill>
              </a:rPr>
              <a:t>inside the same one</a:t>
            </a:r>
            <a:br>
              <a:rPr lang="en-US" dirty="0"/>
            </a:br>
            <a:r>
              <a:rPr lang="en-US" dirty="0"/>
              <a:t>use an </a:t>
            </a:r>
            <a:r>
              <a:rPr lang="en-US" b="1" dirty="0">
                <a:solidFill>
                  <a:schemeClr val="bg1"/>
                </a:solidFill>
              </a:rPr>
              <a:t>Observable </a:t>
            </a:r>
            <a:r>
              <a:rPr lang="en-US" dirty="0"/>
              <a:t>instead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Parameters Reactively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513958"/>
            <a:ext cx="70128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ngOnInit</a:t>
            </a:r>
            <a:r>
              <a:rPr lang="en-US" sz="26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dirty="0" err="1">
                <a:latin typeface="Consolas" panose="020B0609020204030204" pitchFamily="49" charset="0"/>
              </a:rPr>
              <a:t>this.route.params</a:t>
            </a:r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    .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600" b="1" dirty="0">
                <a:latin typeface="Consolas" panose="020B0609020204030204" pitchFamily="49" charset="0"/>
              </a:rPr>
              <a:t>((</a:t>
            </a:r>
            <a:r>
              <a:rPr lang="en-US" sz="2600" b="1" dirty="0" err="1">
                <a:latin typeface="Consolas" panose="020B0609020204030204" pitchFamily="49" charset="0"/>
              </a:rPr>
              <a:t>params</a:t>
            </a:r>
            <a:r>
              <a:rPr lang="en-US" sz="2600" b="1" dirty="0">
                <a:latin typeface="Consolas" panose="020B0609020204030204" pitchFamily="49" charset="0"/>
              </a:rPr>
              <a:t>: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2600" b="1" dirty="0">
                <a:latin typeface="Consolas" panose="020B0609020204030204" pitchFamily="49" charset="0"/>
              </a:rPr>
              <a:t>) =&gt;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    </a:t>
            </a:r>
            <a:r>
              <a:rPr lang="en-US" sz="2600" b="1" dirty="0" err="1">
                <a:latin typeface="Consolas" panose="020B0609020204030204" pitchFamily="49" charset="0"/>
              </a:rPr>
              <a:t>const</a:t>
            </a:r>
            <a:r>
              <a:rPr lang="en-US" sz="2600" b="1" dirty="0">
                <a:latin typeface="Consolas" panose="020B0609020204030204" pitchFamily="49" charset="0"/>
              </a:rPr>
              <a:t> id = </a:t>
            </a:r>
            <a:r>
              <a:rPr lang="en-US" sz="2600" b="1" dirty="0" err="1">
                <a:latin typeface="Consolas" panose="020B0609020204030204" pitchFamily="49" charset="0"/>
              </a:rPr>
              <a:t>params</a:t>
            </a:r>
            <a:r>
              <a:rPr lang="en-US" sz="2600" b="1" dirty="0">
                <a:latin typeface="Consolas" panose="020B0609020204030204" pitchFamily="49" charset="0"/>
              </a:rPr>
              <a:t>['id']</a:t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)</a:t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BED8A3-6353-4665-BE09-5A6AA4EAA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93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7000"/>
              </a:spcAft>
            </a:pPr>
            <a:r>
              <a:rPr lang="en-US" dirty="0"/>
              <a:t>To pass query parameters/fragments attach directives</a:t>
            </a:r>
          </a:p>
          <a:p>
            <a:pPr>
              <a:spcAft>
                <a:spcPts val="17000"/>
              </a:spcAft>
            </a:pPr>
            <a:r>
              <a:rPr lang="en-US" dirty="0"/>
              <a:t>Retrieve them from the </a:t>
            </a:r>
            <a:r>
              <a:rPr lang="en-US" b="1" dirty="0">
                <a:solidFill>
                  <a:schemeClr val="bg1"/>
                </a:solidFill>
              </a:rPr>
              <a:t>snapshot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Strings and Fragments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28802"/>
            <a:ext cx="8664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[routerLink]="[ '/users', user.id, user.name ]"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queryParams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 search: 'Peter'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loading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4779000"/>
            <a:ext cx="5694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this.route.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snapshot</a:t>
            </a:r>
            <a:r>
              <a:rPr lang="en-US" sz="2400" b="1" dirty="0">
                <a:latin typeface="Consolas" panose="020B0609020204030204" pitchFamily="49" charset="0"/>
              </a:rPr>
              <a:t>.queryParams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this.route.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snapshot</a:t>
            </a:r>
            <a:r>
              <a:rPr lang="en-US" sz="2400" b="1" dirty="0">
                <a:latin typeface="Consolas" panose="020B0609020204030204" pitchFamily="49" charset="0"/>
              </a:rPr>
              <a:t>.fragment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526FF38-BA92-4EF3-A028-B3AE03902D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1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pPr>
              <a:spcAft>
                <a:spcPts val="23000"/>
              </a:spcAft>
            </a:pPr>
            <a:r>
              <a:rPr lang="en-US" dirty="0"/>
              <a:t>Create nested routing by defining </a:t>
            </a:r>
            <a:r>
              <a:rPr lang="en-US" b="1" dirty="0">
                <a:solidFill>
                  <a:schemeClr val="bg1"/>
                </a:solidFill>
              </a:rPr>
              <a:t>child routes </a:t>
            </a:r>
            <a:r>
              <a:rPr lang="en-US" dirty="0"/>
              <a:t>using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children property </a:t>
            </a:r>
            <a:r>
              <a:rPr lang="en-US" dirty="0"/>
              <a:t>of a route</a:t>
            </a:r>
          </a:p>
          <a:p>
            <a:pPr>
              <a:spcAft>
                <a:spcPts val="23000"/>
              </a:spcAft>
            </a:pPr>
            <a:r>
              <a:rPr lang="en-US" dirty="0"/>
              <a:t>New router outlet needed at </a:t>
            </a:r>
            <a:r>
              <a:rPr lang="en-US" b="1" dirty="0" err="1">
                <a:solidFill>
                  <a:schemeClr val="bg1"/>
                </a:solidFill>
              </a:rPr>
              <a:t>UsersComponent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Child (Nested) Routes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9130" y="2550163"/>
            <a:ext cx="1037187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users</a:t>
            </a:r>
            <a:r>
              <a:rPr lang="en-US" sz="2400" b="1" dirty="0">
                <a:latin typeface="Consolas" panose="020B0609020204030204" pitchFamily="49" charset="0"/>
              </a:rPr>
              <a:t>', component: </a:t>
            </a:r>
            <a:r>
              <a:rPr lang="en-US" sz="2400" b="1" dirty="0" err="1">
                <a:latin typeface="Consolas" panose="020B0609020204030204" pitchFamily="49" charset="0"/>
              </a:rPr>
              <a:t>UsersComponent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sz="2400" b="1" dirty="0">
                <a:latin typeface="Consolas" panose="020B0609020204030204" pitchFamily="49" charset="0"/>
              </a:rPr>
              <a:t>: [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{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:id</a:t>
            </a:r>
            <a:r>
              <a:rPr lang="en-US" sz="2400" b="1" dirty="0">
                <a:latin typeface="Consolas" panose="020B0609020204030204" pitchFamily="49" charset="0"/>
              </a:rPr>
              <a:t>', component: </a:t>
            </a:r>
            <a:r>
              <a:rPr lang="en-US" sz="2400" b="1" dirty="0" err="1">
                <a:latin typeface="Consolas" panose="020B0609020204030204" pitchFamily="49" charset="0"/>
              </a:rPr>
              <a:t>UserComponent</a:t>
            </a:r>
            <a:r>
              <a:rPr lang="en-US" sz="2400" b="1" dirty="0">
                <a:latin typeface="Consolas" panose="020B0609020204030204" pitchFamily="49" charset="0"/>
              </a:rPr>
              <a:t> },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{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:id/details</a:t>
            </a:r>
            <a:r>
              <a:rPr lang="en-US" sz="2400" b="1" dirty="0">
                <a:latin typeface="Consolas" panose="020B0609020204030204" pitchFamily="49" charset="0"/>
              </a:rPr>
              <a:t>', component: </a:t>
            </a:r>
            <a:r>
              <a:rPr lang="en-US" sz="2400" b="1" dirty="0" err="1">
                <a:latin typeface="Consolas" panose="020B0609020204030204" pitchFamily="49" charset="0"/>
              </a:rPr>
              <a:t>UserDetailsComponent</a:t>
            </a:r>
            <a:r>
              <a:rPr lang="en-US" sz="2400" b="1" dirty="0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]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9114" y="6025781"/>
            <a:ext cx="601292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&lt;router-outlet&gt;&lt;/router-outlet&gt;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7AFF4BB-E2FA-4164-8781-B6CD32DDF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748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D174670-4B28-484B-977A-77A9FA6D41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r>
              <a:rPr lang="en-US" dirty="0"/>
              <a:t>If the requested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doesn't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dirty="0"/>
              <a:t> any paths for routes, </a:t>
            </a: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404</a:t>
            </a:r>
            <a:r>
              <a:rPr lang="en-US" dirty="0"/>
              <a:t> Not Found Page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This is done by using a </a:t>
            </a:r>
            <a:r>
              <a:rPr lang="en-US" b="1" dirty="0">
                <a:solidFill>
                  <a:schemeClr val="bg1"/>
                </a:solidFill>
              </a:rPr>
              <a:t>wildcard</a:t>
            </a:r>
            <a:r>
              <a:rPr lang="en-US" dirty="0"/>
              <a:t> '</a:t>
            </a:r>
            <a:r>
              <a:rPr lang="en-US" b="1" dirty="0">
                <a:solidFill>
                  <a:schemeClr val="bg1"/>
                </a:solidFill>
              </a:rPr>
              <a:t>**</a:t>
            </a:r>
            <a:r>
              <a:rPr lang="en-US" dirty="0"/>
              <a:t>'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To redirect from one path to another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Wildcards and Redirects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167390"/>
            <a:ext cx="9601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  <a:r>
              <a:rPr lang="en-US" sz="2600" b="1" dirty="0">
                <a:latin typeface="Consolas" panose="020B0609020204030204" pitchFamily="49" charset="0"/>
              </a:rPr>
              <a:t>path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', component: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PageNotFoundComponent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804650" cy="535606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38200" y="4554000"/>
            <a:ext cx="9601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{ path: '',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redirectTo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: 'home',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pathMatch: 'full'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081290" y="5197891"/>
            <a:ext cx="4694710" cy="1018339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Telling the router how to match a URL to the path of the route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4471337-2509-4C7C-A700-840CBC1920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58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EACE-F0C0-40E1-A194-0DD427FC244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Router Guards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A92C50F-FCD8-4693-BAD9-EE3C5527796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Protecting Routes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163D56C-33F3-4ED3-9C1F-A6D8621C5B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52" y="1179000"/>
            <a:ext cx="2618095" cy="261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8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Guards Overview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3600" y="1371600"/>
            <a:ext cx="8738534" cy="43002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Limiting access to a route is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in </a:t>
            </a:r>
            <a:br>
              <a:rPr lang="en-US" dirty="0"/>
            </a:br>
            <a:r>
              <a:rPr lang="en-US" dirty="0"/>
              <a:t>every application </a:t>
            </a:r>
          </a:p>
          <a:p>
            <a:r>
              <a:rPr lang="en-US" dirty="0"/>
              <a:t>In Angular there are route </a:t>
            </a:r>
            <a:r>
              <a:rPr lang="en-US" b="1" dirty="0">
                <a:solidFill>
                  <a:schemeClr val="bg1"/>
                </a:solidFill>
              </a:rPr>
              <a:t>guards</a:t>
            </a:r>
            <a:endParaRPr lang="en-US" dirty="0"/>
          </a:p>
          <a:p>
            <a:pPr lvl="1"/>
            <a:r>
              <a:rPr lang="en-US" dirty="0"/>
              <a:t>Build a guard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</a:p>
          <a:p>
            <a:pPr lvl="1"/>
            <a:r>
              <a:rPr lang="en-US" dirty="0"/>
              <a:t>Register the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r>
              <a:rPr lang="en-US" dirty="0"/>
              <a:t> in an Angular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 guard to a desired </a:t>
            </a:r>
            <a:r>
              <a:rPr lang="en-US" b="1" dirty="0">
                <a:solidFill>
                  <a:schemeClr val="bg1"/>
                </a:solidFill>
              </a:rPr>
              <a:t>route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415F35-C2AC-4291-9079-6C76E68AD2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3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BB8AFAD-0951-4929-86F0-2588C349D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CanActivate Guard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3272960"/>
            <a:ext cx="7620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Injectable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"@angular/core";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Router,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CanActivate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ActivatedRouteSnapshot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RouterStateSnapshot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"@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angular/router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CanActivate guard </a:t>
            </a:r>
            <a:r>
              <a:rPr lang="en-US" b="1" dirty="0">
                <a:solidFill>
                  <a:schemeClr val="bg1"/>
                </a:solidFill>
              </a:rPr>
              <a:t>checks</a:t>
            </a:r>
            <a:r>
              <a:rPr lang="en-US" dirty="0"/>
              <a:t> criteria before </a:t>
            </a:r>
            <a:r>
              <a:rPr lang="en-US" b="1" dirty="0">
                <a:solidFill>
                  <a:schemeClr val="bg1"/>
                </a:solidFill>
              </a:rPr>
              <a:t>activating</a:t>
            </a:r>
            <a:r>
              <a:rPr lang="en-US" dirty="0"/>
              <a:t> a route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limits</a:t>
            </a:r>
            <a:r>
              <a:rPr lang="en-US" dirty="0"/>
              <a:t> route access to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/>
              <a:t> users (register users, admins..)</a:t>
            </a:r>
          </a:p>
          <a:p>
            <a:r>
              <a:rPr lang="en-US" dirty="0"/>
              <a:t>Called when the url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endParaRPr lang="bg-B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5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856908"/>
            <a:ext cx="82350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@Injectable()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AuthGuard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CanActivate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canActivate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route: ActivatedRouteSnapshot,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state: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RouterStateSnapshot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checkIfLogged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(state.url);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checkIfLogged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(url : string) 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Use the authentication service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guard</a:t>
            </a:r>
            <a:r>
              <a:rPr lang="en-US" dirty="0"/>
              <a:t> that restricts </a:t>
            </a:r>
            <a:r>
              <a:rPr lang="en-US" b="1" dirty="0">
                <a:solidFill>
                  <a:schemeClr val="bg1"/>
                </a:solidFill>
              </a:rPr>
              <a:t>non-authenticated</a:t>
            </a:r>
            <a:r>
              <a:rPr lang="en-US" dirty="0"/>
              <a:t> users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422369A-D012-44B9-97C3-3818A0702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09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Angular Router provides a </a:t>
            </a:r>
            <a:r>
              <a:rPr lang="en-US" b="1" dirty="0">
                <a:solidFill>
                  <a:schemeClr val="bg1"/>
                </a:solidFill>
              </a:rPr>
              <a:t>resolve</a:t>
            </a:r>
            <a:r>
              <a:rPr lang="en-US" dirty="0"/>
              <a:t> property</a:t>
            </a:r>
          </a:p>
          <a:p>
            <a:r>
              <a:rPr lang="en-US" dirty="0"/>
              <a:t>It takes a route resolver and allows your application</a:t>
            </a:r>
            <a:br>
              <a:rPr lang="en-US" dirty="0"/>
            </a:br>
            <a:r>
              <a:rPr lang="en-US" dirty="0"/>
              <a:t>to fetch data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navigating to the route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Router Resolver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8039" y="3204000"/>
            <a:ext cx="9627961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path: 'users', component: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ServersComponent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children: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path: ':id',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component: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UserDetailsComponent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resolve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{ user: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UsersResolver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CF2BF38-AC7E-4A6C-822B-711F57CB9E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2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8" y="1150939"/>
            <a:ext cx="11804650" cy="511306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213C49-BDAE-4561-8833-880EC51BD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44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the Resolver Guard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Resolver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0301" y="1930789"/>
            <a:ext cx="10580699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@Injectable()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UserResolver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Resolve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&lt;User&gt;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resolve(route: ActivatedRouteSnapshot,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state: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RouterStateSnapshot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this.usersService.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getUserById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route.params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['id']);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126000" y="4059000"/>
            <a:ext cx="3780000" cy="1018339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Inject</a:t>
            </a:r>
            <a:r>
              <a:rPr lang="en-US" sz="2400" b="1" noProof="1">
                <a:solidFill>
                  <a:schemeClr val="bg2"/>
                </a:solidFill>
              </a:rPr>
              <a:t> the service inside the </a:t>
            </a:r>
            <a:r>
              <a:rPr lang="en-US" sz="2400" b="1" noProof="1">
                <a:solidFill>
                  <a:schemeClr val="bg1"/>
                </a:solidFill>
              </a:rPr>
              <a:t>guard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D80284E-3D0A-47B9-9B06-DCF28C32E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09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Inside a Component fetch the data from the </a:t>
            </a:r>
            <a:r>
              <a:rPr lang="en-US" b="1" dirty="0">
                <a:solidFill>
                  <a:schemeClr val="bg1"/>
                </a:solidFill>
              </a:rPr>
              <a:t>data property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snapshot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It Inside a Component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800" y="2449846"/>
            <a:ext cx="83692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constructor 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private route: ActivatedRoute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  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   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this.user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this.route.snapshot.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['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'];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  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296000" y="4922778"/>
            <a:ext cx="3960000" cy="1086443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name bound </a:t>
            </a:r>
            <a:r>
              <a:rPr lang="en-US" sz="2600" b="1" noProof="1">
                <a:solidFill>
                  <a:schemeClr val="bg1"/>
                </a:solidFill>
              </a:rPr>
              <a:t>inside</a:t>
            </a:r>
            <a:r>
              <a:rPr lang="en-US" sz="2600" b="1" noProof="1">
                <a:solidFill>
                  <a:schemeClr val="bg2"/>
                </a:solidFill>
              </a:rPr>
              <a:t> the route resolver</a:t>
            </a:r>
            <a:endParaRPr lang="en-US" sz="2600" b="1" noProof="1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5AF2A2D-4CBF-4D26-972A-447F0C3CE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972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7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8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9" name="Half Frame 18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481080" y="1733733"/>
            <a:ext cx="8420321" cy="46626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NgModules</a:t>
            </a:r>
            <a:r>
              <a:rPr lang="en-US" sz="3200" dirty="0"/>
              <a:t> </a:t>
            </a:r>
            <a:r>
              <a:rPr lang="en-US" sz="3200" dirty="0">
                <a:solidFill>
                  <a:schemeClr val="bg2"/>
                </a:solidFill>
              </a:rPr>
              <a:t>help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organize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an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application</a:t>
            </a:r>
          </a:p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Routing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allows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navigation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without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reloading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>
                <a:solidFill>
                  <a:schemeClr val="bg2"/>
                </a:solidFill>
              </a:rPr>
              <a:t>the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page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Router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Module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in Angular is a </a:t>
            </a:r>
            <a:r>
              <a:rPr lang="en-US" sz="3200" b="1" dirty="0">
                <a:solidFill>
                  <a:schemeClr val="bg1"/>
                </a:solidFill>
              </a:rPr>
              <a:t>powerful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>
                <a:solidFill>
                  <a:schemeClr val="bg2"/>
                </a:solidFill>
              </a:rPr>
              <a:t>tool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It supports routing with </a:t>
            </a:r>
            <a:r>
              <a:rPr lang="en-US" sz="3000" b="1" dirty="0" err="1">
                <a:solidFill>
                  <a:schemeClr val="bg1"/>
                </a:solidFill>
              </a:rPr>
              <a:t>params</a:t>
            </a:r>
            <a:r>
              <a:rPr lang="en-US" sz="3000" b="1" dirty="0">
                <a:solidFill>
                  <a:schemeClr val="bg2"/>
                </a:solidFill>
              </a:rPr>
              <a:t>,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child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routes, route </a:t>
            </a:r>
            <a:r>
              <a:rPr lang="en-US" sz="3000" b="1" dirty="0">
                <a:solidFill>
                  <a:schemeClr val="bg1"/>
                </a:solidFill>
              </a:rPr>
              <a:t>guards</a:t>
            </a:r>
            <a:r>
              <a:rPr lang="en-US" sz="3000" b="1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resolvers </a:t>
            </a:r>
            <a:r>
              <a:rPr lang="en-US" sz="3000" dirty="0">
                <a:solidFill>
                  <a:schemeClr val="bg2"/>
                </a:solidFill>
              </a:rPr>
              <a:t>and more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20350" y="2529000"/>
            <a:ext cx="702831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import {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} from '@angular/core'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0FEE430-3857-4C27-908E-CB87FA13F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686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3688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1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83BAD2-E729-49EC-8ADF-F9A67EF1D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3DF5D4-EEB1-4207-B77C-74BC58813D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155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E1664-F6CD-4F15-BB68-9090712666B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NgModule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371601"/>
            <a:ext cx="2438095" cy="243809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9BEA8D34-6D3B-4AB5-8DBE-06FFBE5D0A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Building Blocks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05596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7A599F-5550-4A7F-A4E5-59630DC99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39598" cy="5528766"/>
          </a:xfrm>
        </p:spPr>
        <p:txBody>
          <a:bodyPr>
            <a:normAutofit/>
          </a:bodyPr>
          <a:lstStyle/>
          <a:p>
            <a:r>
              <a:rPr lang="en-US" dirty="0"/>
              <a:t>NgModules help </a:t>
            </a:r>
            <a:r>
              <a:rPr lang="en-US" b="1" dirty="0">
                <a:solidFill>
                  <a:schemeClr val="bg1"/>
                </a:solidFill>
              </a:rPr>
              <a:t>organize</a:t>
            </a:r>
            <a:r>
              <a:rPr lang="en-US" dirty="0"/>
              <a:t> an application into cohesive </a:t>
            </a:r>
            <a:r>
              <a:rPr lang="en-US" b="1" dirty="0">
                <a:solidFill>
                  <a:schemeClr val="bg1"/>
                </a:solidFill>
              </a:rPr>
              <a:t>blocks of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functionality</a:t>
            </a:r>
          </a:p>
          <a:p>
            <a:pPr>
              <a:spcAft>
                <a:spcPts val="6000"/>
              </a:spcAft>
            </a:pPr>
            <a:r>
              <a:rPr lang="en-US" dirty="0"/>
              <a:t>An NgModule is a class </a:t>
            </a:r>
            <a:r>
              <a:rPr lang="en-US" b="1" dirty="0">
                <a:solidFill>
                  <a:schemeClr val="bg1"/>
                </a:solidFill>
              </a:rPr>
              <a:t>decorated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@NgModule</a:t>
            </a:r>
          </a:p>
          <a:p>
            <a:r>
              <a:rPr lang="en-US" dirty="0"/>
              <a:t>Many Angular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NgModules</a:t>
            </a:r>
          </a:p>
          <a:p>
            <a:pPr lvl="1"/>
            <a:r>
              <a:rPr lang="en-US" dirty="0"/>
              <a:t>FormsModule, HttpClientModule, RouterModule</a:t>
            </a:r>
          </a:p>
          <a:p>
            <a:r>
              <a:rPr lang="en-US" dirty="0"/>
              <a:t>Many </a:t>
            </a:r>
            <a:r>
              <a:rPr lang="en-US" b="1" dirty="0">
                <a:solidFill>
                  <a:schemeClr val="bg1"/>
                </a:solidFill>
              </a:rPr>
              <a:t>third-party</a:t>
            </a:r>
            <a:r>
              <a:rPr lang="en-US" dirty="0"/>
              <a:t> libraries are available as NgModules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3"/>
              </a:rPr>
              <a:t>Material</a:t>
            </a:r>
            <a:r>
              <a:rPr lang="en-US" dirty="0">
                <a:hlinkClick r:id="rId3"/>
              </a:rPr>
              <a:t> </a:t>
            </a:r>
            <a:r>
              <a:rPr lang="en-US" b="1" dirty="0">
                <a:solidFill>
                  <a:schemeClr val="bg1"/>
                </a:solidFill>
                <a:hlinkClick r:id="rId3"/>
              </a:rPr>
              <a:t>Design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hlinkClick r:id="rId4"/>
              </a:rPr>
              <a:t>Ionic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hlinkClick r:id="rId5"/>
              </a:rPr>
              <a:t>Angular</a:t>
            </a:r>
            <a:r>
              <a:rPr lang="en-US" dirty="0">
                <a:hlinkClick r:id="rId5"/>
              </a:rPr>
              <a:t> </a:t>
            </a:r>
            <a:r>
              <a:rPr lang="en-US" b="1" dirty="0">
                <a:solidFill>
                  <a:schemeClr val="bg1"/>
                </a:solidFill>
                <a:hlinkClick r:id="rId5"/>
              </a:rPr>
              <a:t>Fire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Modules Overview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167390"/>
            <a:ext cx="8304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8" y="1150939"/>
            <a:ext cx="11961812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94D50AE-37C6-4BB7-AAC7-DA29F6D9B3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80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C7C4FE-E7E5-4F5D-AA68-DEDA90F909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you own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useful</a:t>
            </a:r>
            <a:r>
              <a:rPr lang="en-US" dirty="0"/>
              <a:t> when the </a:t>
            </a:r>
            <a:br>
              <a:rPr lang="en-US" dirty="0"/>
            </a:br>
            <a:r>
              <a:rPr lang="en-US" dirty="0"/>
              <a:t>application </a:t>
            </a:r>
            <a:r>
              <a:rPr lang="en-US" b="1" dirty="0">
                <a:solidFill>
                  <a:schemeClr val="bg1"/>
                </a:solidFill>
              </a:rPr>
              <a:t>grows</a:t>
            </a:r>
          </a:p>
          <a:p>
            <a:r>
              <a:rPr lang="en-US" dirty="0"/>
              <a:t>Only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module should contain </a:t>
            </a:r>
            <a:r>
              <a:rPr lang="en-US" b="1" dirty="0">
                <a:solidFill>
                  <a:schemeClr val="bg1"/>
                </a:solidFill>
              </a:rPr>
              <a:t>BrowserModule</a:t>
            </a:r>
          </a:p>
          <a:p>
            <a:pPr>
              <a:spcAft>
                <a:spcPts val="6000"/>
              </a:spcAft>
            </a:pPr>
            <a:r>
              <a:rPr lang="en-US" dirty="0"/>
              <a:t>All custom-made modules should import </a:t>
            </a:r>
            <a:r>
              <a:rPr lang="en-US" b="1" dirty="0">
                <a:solidFill>
                  <a:schemeClr val="bg1"/>
                </a:solidFill>
              </a:rPr>
              <a:t>CommonModule</a:t>
            </a:r>
          </a:p>
          <a:p>
            <a:r>
              <a:rPr lang="en-US" dirty="0"/>
              <a:t>Custom made modules have </a:t>
            </a:r>
            <a:r>
              <a:rPr lang="en-US" b="1" dirty="0">
                <a:solidFill>
                  <a:schemeClr val="bg1"/>
                </a:solidFill>
              </a:rPr>
              <a:t>exports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Components added in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This is done because of </a:t>
            </a:r>
            <a:r>
              <a:rPr lang="en-US" b="1" dirty="0">
                <a:solidFill>
                  <a:schemeClr val="bg1"/>
                </a:solidFill>
              </a:rPr>
              <a:t>reusability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Custom Modules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789000"/>
            <a:ext cx="945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CommonModule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'@angular/common';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961812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</a:pP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1081EDB-79FD-487C-BB13-87F56DB93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827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Modules (</a:t>
            </a:r>
            <a:r>
              <a:rPr lang="en-US"/>
              <a:t>2)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1" y="1524001"/>
            <a:ext cx="8698799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NgModule } from '@angular/core';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CommonModule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'@angular/common';</a:t>
            </a:r>
          </a:p>
          <a:p>
            <a:b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imports: [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CommonModule</a:t>
            </a: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declarations: [ 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CustomerListComponent,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CustomerDetailsComponent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exports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CustomerListComponent</a:t>
            </a: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providers: [ CustomersService ]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CustomersModule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491000" y="4959000"/>
            <a:ext cx="3810000" cy="1018339"/>
          </a:xfrm>
          <a:prstGeom prst="wedgeRoundRectCallout">
            <a:avLst>
              <a:gd name="adj1" fmla="val -49350"/>
              <a:gd name="adj2" fmla="val -255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 to render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this module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4EE22-280E-4E6F-BF09-AF8463728D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6E4B17-8A71-4930-8F4A-E9752CA1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to contain all </a:t>
            </a:r>
            <a:r>
              <a:rPr lang="en-US" b="1" dirty="0">
                <a:solidFill>
                  <a:schemeClr val="bg1"/>
                </a:solidFill>
              </a:rPr>
              <a:t>common</a:t>
            </a:r>
            <a:r>
              <a:rPr lang="en-US" dirty="0"/>
              <a:t> components, </a:t>
            </a:r>
            <a:br>
              <a:rPr lang="en-US" dirty="0"/>
            </a:br>
            <a:r>
              <a:rPr lang="en-US" dirty="0"/>
              <a:t>directives and pipes used by a </a:t>
            </a:r>
            <a:r>
              <a:rPr lang="en-US" b="1" dirty="0">
                <a:solidFill>
                  <a:schemeClr val="bg1"/>
                </a:solidFill>
              </a:rPr>
              <a:t>lot</a:t>
            </a:r>
            <a:r>
              <a:rPr lang="en-US" dirty="0"/>
              <a:t> of places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to contain </a:t>
            </a:r>
            <a:r>
              <a:rPr lang="en-US" b="1" dirty="0">
                <a:solidFill>
                  <a:schemeClr val="bg1"/>
                </a:solidFill>
              </a:rPr>
              <a:t>singleton</a:t>
            </a:r>
            <a:r>
              <a:rPr lang="en-US" dirty="0"/>
              <a:t> services and components </a:t>
            </a:r>
            <a:br>
              <a:rPr lang="en-US" dirty="0"/>
            </a:br>
            <a:r>
              <a:rPr lang="en-US" dirty="0"/>
              <a:t>needed only </a:t>
            </a:r>
            <a:r>
              <a:rPr lang="en-US" b="1" dirty="0">
                <a:solidFill>
                  <a:schemeClr val="bg1"/>
                </a:solidFill>
              </a:rPr>
              <a:t>once</a:t>
            </a:r>
            <a:r>
              <a:rPr lang="en-US" dirty="0"/>
              <a:t> in the application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/>
              <a:t>Authentication Module (</a:t>
            </a:r>
            <a:r>
              <a:rPr lang="en-US" b="1" dirty="0">
                <a:solidFill>
                  <a:schemeClr val="bg1"/>
                </a:solidFill>
              </a:rPr>
              <a:t>Register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Feature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to contain </a:t>
            </a:r>
            <a:r>
              <a:rPr lang="en-US" b="1" dirty="0">
                <a:solidFill>
                  <a:schemeClr val="bg1"/>
                </a:solidFill>
              </a:rPr>
              <a:t>feature</a:t>
            </a:r>
            <a:r>
              <a:rPr lang="en-US" dirty="0"/>
              <a:t> specific components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/>
              <a:t>More info: </a:t>
            </a:r>
            <a:r>
              <a:rPr lang="en-US" b="1" dirty="0">
                <a:solidFill>
                  <a:schemeClr val="accent1"/>
                </a:solidFill>
                <a:hlinkClick r:id="rId2"/>
              </a:rPr>
              <a:t>https://angular.io/guide/ngmodules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Suggested Common Module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4AB4D43-9D26-4060-9BA7-FF43995EAB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853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891B-21FF-42EA-A028-0829D36BC6B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Routing Concepts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314000"/>
            <a:ext cx="2430000" cy="27599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F7B350E-6FD7-471F-A659-1D1C1AF6C15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Navigation for Single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9254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3765</TotalTime>
  <Words>1854</Words>
  <Application>Microsoft Office PowerPoint</Application>
  <PresentationFormat>Широк екран</PresentationFormat>
  <Paragraphs>335</Paragraphs>
  <Slides>37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Modules and Routing</vt:lpstr>
      <vt:lpstr>Table of Contents</vt:lpstr>
      <vt:lpstr>Have a Question?</vt:lpstr>
      <vt:lpstr>The NgModule</vt:lpstr>
      <vt:lpstr>Angular Modules Overview</vt:lpstr>
      <vt:lpstr>Creating Custom Modules</vt:lpstr>
      <vt:lpstr>Creating Custom Modules (2)</vt:lpstr>
      <vt:lpstr>Suggested Common Module</vt:lpstr>
      <vt:lpstr>Routing Concepts</vt:lpstr>
      <vt:lpstr>What is Routing?</vt:lpstr>
      <vt:lpstr>Single Page Applications</vt:lpstr>
      <vt:lpstr>Router Module</vt:lpstr>
      <vt:lpstr>Define the Template</vt:lpstr>
      <vt:lpstr>Create Routes Module</vt:lpstr>
      <vt:lpstr>Create Routes Module</vt:lpstr>
      <vt:lpstr>Create Routes Module (3)</vt:lpstr>
      <vt:lpstr>The RouterLink Directive</vt:lpstr>
      <vt:lpstr>Navigate Programmatically</vt:lpstr>
      <vt:lpstr>Passing Parameters to Routes</vt:lpstr>
      <vt:lpstr>Fetching Parameters </vt:lpstr>
      <vt:lpstr>Fetching Parameters Reactively</vt:lpstr>
      <vt:lpstr>Query Strings and Fragments</vt:lpstr>
      <vt:lpstr>Setting Up Child (Nested) Routes</vt:lpstr>
      <vt:lpstr>Using Wildcards and Redirects</vt:lpstr>
      <vt:lpstr>Router Guards</vt:lpstr>
      <vt:lpstr>Guards Overview</vt:lpstr>
      <vt:lpstr>CanActivate Guard</vt:lpstr>
      <vt:lpstr>Guard Example</vt:lpstr>
      <vt:lpstr>Angular Router Resolver</vt:lpstr>
      <vt:lpstr>Implement the Resolver</vt:lpstr>
      <vt:lpstr>Use It Inside a Component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30</cp:revision>
  <dcterms:created xsi:type="dcterms:W3CDTF">2018-05-23T13:08:44Z</dcterms:created>
  <dcterms:modified xsi:type="dcterms:W3CDTF">2022-10-04T11:19:23Z</dcterms:modified>
  <cp:category>computer programming;programming;software development;software engineering</cp:category>
</cp:coreProperties>
</file>