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628" r:id="rId40"/>
    <p:sldId id="608" r:id="rId41"/>
    <p:sldId id="578" r:id="rId42"/>
    <p:sldId id="5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538"/>
            <p14:sldId id="539"/>
            <p14:sldId id="540"/>
          </p14:sldIdLst>
        </p14:section>
        <p14:section name="Pipes" id="{F3DD918A-5E8B-4489-951C-F26C58A7AD74}">
          <p14:sldIdLst>
            <p14:sldId id="541"/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JWT" id="{5E55147F-42A4-40C8-A8E8-9711B92C70B9}">
          <p14:sldIdLst>
            <p14:sldId id="548"/>
            <p14:sldId id="549"/>
            <p14:sldId id="550"/>
            <p14:sldId id="551"/>
          </p14:sldIdLst>
        </p14:section>
        <p14:section name="HTTP Interceptors" id="{31E5392C-8E09-4B2A-A10A-99AFD0632A1B}">
          <p14:sldIdLst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Lazy Loading" id="{9161E20F-8E37-4A9B-B918-5E6AC6C5C64A}">
          <p14:sldIdLst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Subjects" id="{9C24FD5C-3812-4AD0-B2C0-E0C618E5800F}">
          <p14:sldIdLst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Conclusion" id="{D1625223-C799-455D-A24B-99559ACE78C1}">
          <p14:sldIdLst>
            <p14:sldId id="574"/>
            <p14:sldId id="575"/>
            <p14:sldId id="628"/>
            <p14:sldId id="608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106" d="100"/>
          <a:sy n="106" d="100"/>
        </p:scale>
        <p:origin x="138" y="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91922B-9A1E-4740-BEFD-16D0DAF5ED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994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73FA56-430A-42AD-9C46-825B379AA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2873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C401514-0BAE-4D1C-BDD6-F7814F9051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6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841F4C-DFEF-4928-9D75-53ACDFB82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270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8320A-5DFF-4FE8-970C-FD5C01B21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7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84EB0C-1E12-497F-B67D-D97347F5F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29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DA20FA-20A1-4F0B-A6E3-B8764FA8F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141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6FE3A-B2A7-49A2-B703-8C9AFF9084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54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8F8F82-950C-4585-8E94-614A131D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0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39DF45-EE13-4F2D-B1CA-22D4DCF19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53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08CFD6-9DE7-45CB-8D14-A3139D4EFC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38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?query=pip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Authentication, Intercepting HTTP Requests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Pipes, JWT, Interceptors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1644" y="4879111"/>
            <a:ext cx="3061240" cy="524815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1" y="3656419"/>
            <a:ext cx="1294200" cy="13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 pipe takes care of </a:t>
            </a:r>
            <a:r>
              <a:rPr lang="en-US" b="1" dirty="0">
                <a:solidFill>
                  <a:schemeClr val="bg1"/>
                </a:solidFill>
              </a:rPr>
              <a:t>subscribing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unwrapping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data </a:t>
            </a:r>
          </a:p>
          <a:p>
            <a:r>
              <a:rPr lang="en-US" dirty="0"/>
              <a:t>As well as </a:t>
            </a:r>
            <a:r>
              <a:rPr lang="en-US" b="1" dirty="0">
                <a:solidFill>
                  <a:schemeClr val="bg1"/>
                </a:solidFill>
              </a:rPr>
              <a:t>unsubscribing</a:t>
            </a:r>
            <a:r>
              <a:rPr lang="en-US" dirty="0"/>
              <a:t> when the component is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Observables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253" y="5661875"/>
            <a:ext cx="865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post of posts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1" y="2667001"/>
            <a:ext cx="86501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posts$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Observable&lt;Post[]&gt;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0C250B-4323-4645-8140-81FD0424A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5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2F5F-CE87-48B6-A448-A32AE44B98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JWT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4174" y="5472909"/>
            <a:ext cx="3743654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JSON Web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securely</a:t>
            </a:r>
            <a:br>
              <a:rPr lang="en-US" dirty="0"/>
            </a:br>
            <a:r>
              <a:rPr lang="en-US" dirty="0"/>
              <a:t>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D70D-E8F5-4990-9463-A5D4125DE5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: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A1C8D-A45A-4B6C-928F-C3B355445C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23A0-4D41-418D-8DD4-5DF562C81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0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6222-A78C-4845-8978-A775B813D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Interceptors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1" y="5481732"/>
            <a:ext cx="7117589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Attaching Tokens, Error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F993D-303F-4B0A-A235-CAC0C83DC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275571"/>
            <a:ext cx="9927138" cy="5276048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authentication information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Often involves attaching </a:t>
            </a:r>
            <a:r>
              <a:rPr lang="en-US" b="1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dirty="0"/>
              <a:t>JSON Web Token (JWT)</a:t>
            </a:r>
          </a:p>
          <a:p>
            <a:pPr lvl="1"/>
            <a:r>
              <a:rPr lang="en-US" dirty="0"/>
              <a:t>Other form of access tokens </a:t>
            </a:r>
          </a:p>
          <a:p>
            <a:r>
              <a:rPr lang="en-US" dirty="0"/>
              <a:t>Implemented since </a:t>
            </a:r>
            <a:r>
              <a:rPr lang="en-US" b="1" dirty="0">
                <a:solidFill>
                  <a:schemeClr val="bg1"/>
                </a:solidFill>
              </a:rPr>
              <a:t>Angular 4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ED9AF3-B1F7-4F37-9C90-C55E15F51F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/>
              <a:t>Import the following</a:t>
            </a:r>
          </a:p>
          <a:p>
            <a:pPr>
              <a:spcAft>
                <a:spcPts val="23000"/>
              </a:spcAft>
            </a:pPr>
            <a:r>
              <a:rPr lang="en-US" dirty="0"/>
              <a:t>All interceptors that we create are </a:t>
            </a:r>
            <a:r>
              <a:rPr lang="en-US" b="1" dirty="0">
                <a:solidFill>
                  <a:schemeClr val="bg1"/>
                </a:solidFill>
              </a:rPr>
              <a:t>injectables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09000"/>
            <a:ext cx="512639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HttpInterceptor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6064486"/>
            <a:ext cx="9709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TokenInterceptor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HttpInterceptor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83BA3-9E8E-43BC-88FC-7012320C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3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gives us an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93" y="1872877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intercept(request: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&lt;any&gt;, next: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): Observable&lt;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request = request.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Authorization: `Bearer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this.authService.token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Content-Type: 'application/json'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next.handle(request);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189285" y="2410661"/>
            <a:ext cx="3734896" cy="1018339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To make changes </a:t>
            </a:r>
            <a:r>
              <a:rPr lang="en-US" sz="2400" b="1" noProof="1">
                <a:solidFill>
                  <a:schemeClr val="bg1"/>
                </a:solidFill>
              </a:rPr>
              <a:t>clone</a:t>
            </a:r>
            <a:r>
              <a:rPr lang="en-US" sz="2400" b="1" noProof="1">
                <a:solidFill>
                  <a:srgbClr val="FFFFFF"/>
                </a:solidFill>
              </a:rPr>
              <a:t> the </a:t>
            </a:r>
            <a:r>
              <a:rPr lang="en-US" sz="2400" b="1" noProof="1">
                <a:solidFill>
                  <a:schemeClr val="bg1"/>
                </a:solidFill>
              </a:rPr>
              <a:t>original</a:t>
            </a:r>
            <a:r>
              <a:rPr lang="en-US" sz="2400" b="1" noProof="1">
                <a:solidFill>
                  <a:srgbClr val="FFFFFF"/>
                </a:solidFill>
              </a:rPr>
              <a:t> request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168993" y="4874951"/>
            <a:ext cx="3734896" cy="1018339"/>
          </a:xfrm>
          <a:prstGeom prst="wedgeRoundRectCallout">
            <a:avLst>
              <a:gd name="adj1" fmla="val -42574"/>
              <a:gd name="adj2" fmla="val -49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Passing control to </a:t>
            </a:r>
            <a:r>
              <a:rPr lang="en-US" sz="2400" b="1" noProof="1">
                <a:solidFill>
                  <a:schemeClr val="bg1"/>
                </a:solidFill>
              </a:rPr>
              <a:t>next interceptor</a:t>
            </a:r>
            <a:r>
              <a:rPr lang="en-US" sz="2400" b="1" noProof="1">
                <a:solidFill>
                  <a:srgbClr val="FFFFFF"/>
                </a:solidFill>
              </a:rPr>
              <a:t> in the </a:t>
            </a:r>
            <a:r>
              <a:rPr lang="en-US" sz="2400" b="1" noProof="1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613189C-5E6A-4C1F-8D72-45BA73AC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3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/>
              <a:t>The interceptor needs to be added to the </a:t>
            </a:r>
            <a:r>
              <a:rPr lang="en-US" b="1" dirty="0">
                <a:solidFill>
                  <a:schemeClr val="bg1"/>
                </a:solidFill>
              </a:rPr>
              <a:t>HTTP_INTERCEPTORS </a:t>
            </a:r>
            <a:r>
              <a:rPr lang="en-US" dirty="0"/>
              <a:t>array (in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)</a:t>
            </a:r>
          </a:p>
          <a:p>
            <a:pPr>
              <a:spcAft>
                <a:spcPts val="5000"/>
              </a:spcAft>
            </a:pPr>
            <a:r>
              <a:rPr lang="en-US" dirty="0"/>
              <a:t>Provide it the following way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95" y="2438400"/>
            <a:ext cx="984154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'@angular/common/http'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895" y="3657601"/>
            <a:ext cx="552110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provide: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useClass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TokenInterceptor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multi: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E9619B-2BDE-4469-8609-593B8BA94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7949"/>
            <a:ext cx="6580598" cy="5528766"/>
          </a:xfrm>
        </p:spPr>
        <p:txBody>
          <a:bodyPr>
            <a:normAutofit/>
          </a:bodyPr>
          <a:lstStyle/>
          <a:p>
            <a:r>
              <a:rPr lang="en-US" dirty="0"/>
              <a:t>Pipes</a:t>
            </a:r>
          </a:p>
          <a:p>
            <a:r>
              <a:rPr lang="en-US" dirty="0"/>
              <a:t>JWT Authentication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Subjects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1447806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79C03F6-4181-4500-893E-9FD10366E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responses using the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operators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817" y="2041015"/>
            <a:ext cx="7235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501" y="2844000"/>
            <a:ext cx="723518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.pipe(tap((event : HttpEvent&lt;any&gt;)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(event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&amp;&amp; </a:t>
            </a:r>
            <a:r>
              <a:rPr lang="en-US" sz="2400" b="1" dirty="0" err="1">
                <a:latin typeface="Consolas" panose="020B0609020204030204" pitchFamily="49" charset="0"/>
              </a:rPr>
              <a:t>req.url.endsWith</a:t>
            </a:r>
            <a:r>
              <a:rPr lang="en-US" sz="2400" b="1" dirty="0">
                <a:latin typeface="Consolas" panose="020B0609020204030204" pitchFamily="49" charset="0"/>
              </a:rPr>
              <a:t>('login')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0583E2-7987-451A-9909-90CD14366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server errors with </a:t>
            </a:r>
            <a:r>
              <a:rPr lang="en-US" b="1" dirty="0" err="1">
                <a:solidFill>
                  <a:schemeClr val="bg1"/>
                </a:solidFill>
              </a:rPr>
              <a:t>catchError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throwError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Server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666" y="1866394"/>
            <a:ext cx="951848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666" y="2967013"/>
            <a:ext cx="9518488" cy="3539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((err: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HttpErrorResponse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if 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=== 401)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Log the errors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this.router.navigate</a:t>
            </a:r>
            <a:r>
              <a:rPr lang="en-US" sz="2400" b="1" dirty="0">
                <a:latin typeface="Consolas" panose="020B0609020204030204" pitchFamily="49" charset="0"/>
              </a:rPr>
              <a:t>([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/login</a:t>
            </a:r>
            <a:r>
              <a:rPr lang="en-US" sz="2400" b="1" dirty="0">
                <a:latin typeface="Consolas" panose="020B0609020204030204" pitchFamily="49" charset="0"/>
              </a:rPr>
              <a:t>' ])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8ADBA7-FF08-43B4-AC5C-BF2B4B082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3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5C38-021B-4143-9951-CC2BE6273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3896" y="1600200"/>
            <a:ext cx="1964210" cy="21215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AF20F25-1EDF-42CB-953B-482FB62A413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Loading</a:t>
            </a:r>
          </a:p>
        </p:txBody>
      </p:sp>
    </p:spTree>
    <p:extLst>
      <p:ext uri="{BB962C8B-B14F-4D97-AF65-F5344CB8AC3E}">
        <p14:creationId xmlns:p14="http://schemas.microsoft.com/office/powerpoint/2010/main" val="30922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1067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Loading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a big bundle could be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Lazy Loading helps us to </a:t>
            </a:r>
            <a:r>
              <a:rPr lang="en-US" b="1" dirty="0">
                <a:solidFill>
                  <a:schemeClr val="bg1"/>
                </a:solidFill>
              </a:rPr>
              <a:t>download </a:t>
            </a:r>
            <a:r>
              <a:rPr lang="en-US" dirty="0"/>
              <a:t>the web pages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 chunks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this is done by firstly organizing the </a:t>
            </a:r>
            <a:br>
              <a:rPr lang="en-US" dirty="0"/>
            </a:br>
            <a:r>
              <a:rPr lang="en-US" dirty="0"/>
              <a:t>application into </a:t>
            </a:r>
            <a:r>
              <a:rPr lang="en-US" b="1" dirty="0">
                <a:solidFill>
                  <a:schemeClr val="bg1"/>
                </a:solidFill>
              </a:rPr>
              <a:t>separate modules</a:t>
            </a:r>
          </a:p>
          <a:p>
            <a:r>
              <a:rPr lang="en-US" dirty="0"/>
              <a:t>The module should be loaded the moment a user </a:t>
            </a:r>
            <a:br>
              <a:rPr lang="en-US" dirty="0"/>
            </a:br>
            <a:r>
              <a:rPr lang="en-US" dirty="0"/>
              <a:t>navigates to the </a:t>
            </a:r>
            <a:r>
              <a:rPr lang="en-US" b="1" dirty="0">
                <a:solidFill>
                  <a:schemeClr val="bg1"/>
                </a:solidFill>
              </a:rPr>
              <a:t>main route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Lazy Loading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EF7D4D2-069A-4BC9-9F26-8FAF730F88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Feature Module - </a:t>
            </a:r>
            <a:r>
              <a:rPr lang="en-US" b="1" dirty="0">
                <a:solidFill>
                  <a:schemeClr val="bg1"/>
                </a:solidFill>
              </a:rPr>
              <a:t>Furniture Module</a:t>
            </a:r>
          </a:p>
          <a:p>
            <a:pPr lvl="1"/>
            <a:r>
              <a:rPr lang="en-US" dirty="0"/>
              <a:t>Components - FurnitureAll, FurnitureDetails, FurnitureEdit</a:t>
            </a:r>
          </a:p>
          <a:p>
            <a:pPr>
              <a:spcAft>
                <a:spcPts val="12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routing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241903"/>
            <a:ext cx="88010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furnitureRoutes = [ { path: '', children: […] }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forChild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(furnitureRouting)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exports: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47E15-3741-4C12-97A9-A2D49272C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7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r>
              <a:rPr lang="en-US" dirty="0"/>
              <a:t>The Feature Module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be imported inside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bootstrap module </a:t>
            </a:r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 - Don't Import in Bootstrap Module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930" y="2514601"/>
            <a:ext cx="871442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'./furniture/…'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Avoid this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3558" y="5136558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Loaded at </a:t>
            </a:r>
            <a:r>
              <a:rPr lang="en-US" sz="2800" b="1" noProof="1">
                <a:solidFill>
                  <a:schemeClr val="bg1"/>
                </a:solidFill>
              </a:rPr>
              <a:t>app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FC5E9B-BC47-484D-AEA7-4F8DFF94A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4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loadChildren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main routing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Children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9789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'signup',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SignupComponent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.then(m =&gt; m.AppFurnitureModule)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71000" y="4772388"/>
            <a:ext cx="4360920" cy="510778"/>
          </a:xfrm>
          <a:prstGeom prst="wedgeRoundRectCallout">
            <a:avLst>
              <a:gd name="adj1" fmla="val -35908"/>
              <a:gd name="adj2" fmla="val -7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exported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333ECC-8FE7-4889-BAD0-30626A35A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6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To protect lazy loaded modules use a </a:t>
            </a:r>
            <a:r>
              <a:rPr lang="en-US" b="1" dirty="0">
                <a:solidFill>
                  <a:schemeClr val="bg1"/>
                </a:solidFill>
              </a:rPr>
              <a:t>canLoad guard </a:t>
            </a:r>
            <a:r>
              <a:rPr lang="en-US" dirty="0"/>
              <a:t>instead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canActivate guard</a:t>
            </a:r>
          </a:p>
          <a:p>
            <a:r>
              <a:rPr lang="en-US" dirty="0"/>
              <a:t>AuthGuard should implement the </a:t>
            </a:r>
            <a:r>
              <a:rPr lang="en-US" b="1" dirty="0">
                <a:solidFill>
                  <a:schemeClr val="bg1"/>
                </a:solidFill>
              </a:rPr>
              <a:t>CanLoad interface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 Module with CanLoad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59000"/>
            <a:ext cx="940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loadChildren: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.then(m =&gt; m.AppFurnitureModule)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canLoad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AuthGuard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59D159-DA98-4FE1-9E06-D40EF4ADC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3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F51A-83C2-4FE8-AFFA-1C821EC3DC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66800"/>
            <a:ext cx="3276600" cy="32766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643F308-C18E-4FAE-BC01-FE4697608D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Observer and Observable</a:t>
            </a:r>
          </a:p>
        </p:txBody>
      </p:sp>
    </p:spTree>
    <p:extLst>
      <p:ext uri="{BB962C8B-B14F-4D97-AF65-F5344CB8AC3E}">
        <p14:creationId xmlns:p14="http://schemas.microsoft.com/office/powerpoint/2010/main" val="3992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12007"/>
            <a:ext cx="10129234" cy="5141994"/>
          </a:xfrm>
        </p:spPr>
        <p:txBody>
          <a:bodyPr>
            <a:normAutofit/>
          </a:bodyPr>
          <a:lstStyle/>
          <a:p>
            <a:r>
              <a:rPr lang="en-US" sz="3200" dirty="0"/>
              <a:t>An RxJS Subject is a </a:t>
            </a:r>
            <a:r>
              <a:rPr lang="en-US" sz="3200" b="1" dirty="0">
                <a:solidFill>
                  <a:schemeClr val="bg1"/>
                </a:solidFill>
              </a:rPr>
              <a:t>special type </a:t>
            </a:r>
            <a:r>
              <a:rPr lang="en-US" sz="3200" dirty="0"/>
              <a:t>of Observable</a:t>
            </a:r>
          </a:p>
          <a:p>
            <a:r>
              <a:rPr lang="en-US" sz="3200" dirty="0"/>
              <a:t>It allows values to be </a:t>
            </a:r>
            <a:r>
              <a:rPr lang="en-US" sz="3200" b="1" dirty="0">
                <a:solidFill>
                  <a:schemeClr val="bg1"/>
                </a:solidFill>
              </a:rPr>
              <a:t>multicasted</a:t>
            </a:r>
            <a:r>
              <a:rPr lang="en-US" sz="3200" dirty="0"/>
              <a:t> to many </a:t>
            </a:r>
            <a:r>
              <a:rPr lang="en-US" sz="3200" b="1" dirty="0">
                <a:solidFill>
                  <a:schemeClr val="bg1"/>
                </a:solidFill>
              </a:rPr>
              <a:t>Observers</a:t>
            </a:r>
          </a:p>
          <a:p>
            <a:r>
              <a:rPr lang="en-US" sz="3200" dirty="0"/>
              <a:t>Subjects are like </a:t>
            </a:r>
            <a:r>
              <a:rPr lang="en-US" sz="3200" b="1" dirty="0">
                <a:solidFill>
                  <a:schemeClr val="bg1"/>
                </a:solidFill>
              </a:rPr>
              <a:t>Event Emitters</a:t>
            </a:r>
          </a:p>
          <a:p>
            <a:pPr lvl="1"/>
            <a:r>
              <a:rPr lang="en-US" sz="3200" dirty="0"/>
              <a:t>They maintain a registry of many listeners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Observable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subscribe()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Observer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methods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error()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complete()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Subject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1181BA-F738-4A7A-A273-03374100E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2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8" y="152400"/>
            <a:ext cx="9503571" cy="882654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64FB1C-C720-4CA7-8D2E-6EE879B6E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6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Subject is an Observer - provide it to the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0740" y="1817135"/>
            <a:ext cx="800100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observerA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observerB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observable = 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/>
              <a:t>([1, 2, 3]);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observable.subscribe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849440" y="3810000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322722" y="2322529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observerA: 1</a:t>
            </a:r>
          </a:p>
          <a:p>
            <a:r>
              <a:rPr lang="pt-BR" sz="2400"/>
              <a:t>observerB: 1</a:t>
            </a:r>
          </a:p>
          <a:p>
            <a:r>
              <a:rPr lang="pt-BR" sz="2400"/>
              <a:t>observerA: 2</a:t>
            </a:r>
          </a:p>
          <a:p>
            <a:r>
              <a:rPr lang="pt-BR" sz="2400"/>
              <a:t>observerB: 2</a:t>
            </a:r>
          </a:p>
          <a:p>
            <a:r>
              <a:rPr lang="pt-BR" sz="2400"/>
              <a:t>observerA: 3</a:t>
            </a:r>
          </a:p>
          <a:p>
            <a:r>
              <a:rPr lang="pt-BR" sz="2400"/>
              <a:t>observerB: 3</a:t>
            </a:r>
            <a:endParaRPr lang="bg-BG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C7F039F-80E6-4E2F-8FA7-85DAA0D0EF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variants is the </a:t>
            </a:r>
            <a:r>
              <a:rPr lang="en-US" b="1" dirty="0">
                <a:solidFill>
                  <a:schemeClr val="bg1"/>
                </a:solidFill>
              </a:rPr>
              <a:t>BehaviorSubject</a:t>
            </a:r>
          </a:p>
          <a:p>
            <a:pPr lvl="1"/>
            <a:r>
              <a:rPr lang="en-US" dirty="0"/>
              <a:t>has the notion of "</a:t>
            </a:r>
            <a:r>
              <a:rPr lang="en-US" b="1" dirty="0">
                <a:solidFill>
                  <a:schemeClr val="bg1"/>
                </a:solidFill>
              </a:rPr>
              <a:t>the current value</a:t>
            </a:r>
            <a:r>
              <a:rPr lang="en-US" dirty="0"/>
              <a:t>"</a:t>
            </a:r>
          </a:p>
          <a:p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latest value </a:t>
            </a:r>
            <a:r>
              <a:rPr lang="en-US" dirty="0"/>
              <a:t>emitted to its consumers</a:t>
            </a:r>
          </a:p>
          <a:p>
            <a:r>
              <a:rPr lang="en-US" dirty="0"/>
              <a:t>Whenever a new Observer subscribes - it receives</a:t>
            </a:r>
            <a:br>
              <a:rPr lang="en-US" dirty="0"/>
            </a:br>
            <a:r>
              <a:rPr lang="en-US" dirty="0"/>
              <a:t>the current value from the BehaviorSubject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735AD4-CC42-49E7-9E4D-BC9B1E6A0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FD45A36-2469-47A0-9B4F-55AEE2901074}"/>
              </a:ext>
            </a:extLst>
          </p:cNvPr>
          <p:cNvSpPr txBox="1">
            <a:spLocks/>
          </p:cNvSpPr>
          <p:nvPr/>
        </p:nvSpPr>
        <p:spPr>
          <a:xfrm>
            <a:off x="2225261" y="4442231"/>
            <a:ext cx="774147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BehaviorSubjects are useful for representing "values over time". For instance, an event </a:t>
            </a:r>
            <a:r>
              <a:rPr lang="en-US" sz="2400" i="1" dirty="0">
                <a:solidFill>
                  <a:schemeClr val="bg1"/>
                </a:solidFill>
              </a:rPr>
              <a:t>stream of birthdays</a:t>
            </a:r>
            <a:r>
              <a:rPr lang="en-US" sz="2400" i="1" dirty="0"/>
              <a:t> is a </a:t>
            </a:r>
            <a:r>
              <a:rPr lang="en-US" sz="2400" i="1" dirty="0">
                <a:solidFill>
                  <a:schemeClr val="bg1"/>
                </a:solidFill>
              </a:rPr>
              <a:t>Subject</a:t>
            </a:r>
            <a:r>
              <a:rPr lang="en-US" sz="2400" i="1" dirty="0"/>
              <a:t>, but the stream of a </a:t>
            </a:r>
            <a:r>
              <a:rPr lang="en-US" sz="2400" i="1" dirty="0">
                <a:solidFill>
                  <a:schemeClr val="bg1"/>
                </a:solidFill>
              </a:rPr>
              <a:t>person's age</a:t>
            </a:r>
            <a:r>
              <a:rPr lang="en-US" sz="2400" i="1" dirty="0"/>
              <a:t> would be a </a:t>
            </a:r>
            <a:r>
              <a:rPr lang="en-US" sz="2400" i="1" dirty="0">
                <a:solidFill>
                  <a:schemeClr val="bg1"/>
                </a:solidFill>
              </a:rPr>
              <a:t>BehaviorSubject</a:t>
            </a:r>
            <a:endParaRPr lang="bg-BG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Behavior Subject </a:t>
            </a:r>
            <a:r>
              <a:rPr lang="en-US" b="1" dirty="0">
                <a:solidFill>
                  <a:schemeClr val="bg1"/>
                </a:solidFill>
              </a:rPr>
              <a:t>initialized </a:t>
            </a:r>
            <a:r>
              <a:rPr lang="en-US" dirty="0"/>
              <a:t>with a value </a:t>
            </a:r>
            <a:r>
              <a:rPr lang="en-US"/>
              <a:t>of </a:t>
            </a:r>
            <a:r>
              <a:rPr lang="en-US" b="1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1869355"/>
            <a:ext cx="73914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let subject = new </a:t>
            </a:r>
            <a:r>
              <a:rPr lang="en-US" sz="2000" dirty="0">
                <a:solidFill>
                  <a:schemeClr val="bg1"/>
                </a:solidFill>
              </a:rPr>
              <a:t>BehaviorSubject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0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observerA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observerB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(3);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42360" y="3636538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32179" y="2339567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0</a:t>
            </a:r>
          </a:p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3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454A886-7DB1-4EAF-AE87-48915979B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ReplaySubject</a:t>
            </a:r>
            <a:r>
              <a:rPr lang="en-US" dirty="0"/>
              <a:t> is like a BehaviorSubject in </a:t>
            </a:r>
            <a:br>
              <a:rPr lang="en-US" dirty="0"/>
            </a:br>
            <a:r>
              <a:rPr lang="en-US" dirty="0"/>
              <a:t>that it can send </a:t>
            </a:r>
            <a:r>
              <a:rPr lang="en-US" b="1" dirty="0">
                <a:solidFill>
                  <a:schemeClr val="bg1"/>
                </a:solidFill>
              </a:rPr>
              <a:t>old values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new subscribers</a:t>
            </a:r>
          </a:p>
          <a:p>
            <a:r>
              <a:rPr lang="en-US" dirty="0"/>
              <a:t>It can also record a part of the Observable execution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</a:t>
            </a:r>
            <a:endParaRPr lang="bg-BG" dirty="0"/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127102" y="3231384"/>
            <a:ext cx="839133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 ReplaySubject records </a:t>
            </a:r>
            <a:r>
              <a:rPr lang="en-US" sz="2400" i="1" dirty="0">
                <a:solidFill>
                  <a:schemeClr val="bg1"/>
                </a:solidFill>
              </a:rPr>
              <a:t>multiple values </a:t>
            </a:r>
            <a:r>
              <a:rPr lang="en-US" sz="2400" i="1" dirty="0"/>
              <a:t>from the </a:t>
            </a:r>
            <a:br>
              <a:rPr lang="en-US" sz="2400" i="1" dirty="0"/>
            </a:br>
            <a:r>
              <a:rPr lang="en-US" sz="2400" i="1" dirty="0"/>
              <a:t>Observable execution and replays them to new </a:t>
            </a:r>
            <a:br>
              <a:rPr lang="en-US" sz="2400" i="1" dirty="0"/>
            </a:br>
            <a:r>
              <a:rPr lang="en-US" sz="2400" i="1" dirty="0"/>
              <a:t>subscribers.</a:t>
            </a:r>
            <a:endParaRPr lang="bg-BG" sz="2400" i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BA0F248-E818-4C00-A734-068483372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creating a ReplaySubject, you can specify </a:t>
            </a:r>
            <a:r>
              <a:rPr lang="en-US" b="1" dirty="0">
                <a:solidFill>
                  <a:schemeClr val="bg1"/>
                </a:solidFill>
              </a:rPr>
              <a:t>how many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replay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1" y="2371160"/>
            <a:ext cx="7477905" cy="3838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ReplaySubject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subject.next(4);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87024" y="4163951"/>
            <a:ext cx="367873" cy="2756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5" y="2438400"/>
            <a:ext cx="26629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observerB: 3</a:t>
            </a:r>
          </a:p>
          <a:p>
            <a:r>
              <a:rPr lang="pt-BR" sz="2400" dirty="0"/>
              <a:t>observerA: 4</a:t>
            </a:r>
          </a:p>
          <a:p>
            <a:r>
              <a:rPr lang="pt-BR" sz="2400" dirty="0"/>
              <a:t>observerB: 4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BE2B3CA-C28E-45D1-BE64-E6612E6296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720000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AsyncSubject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variant where only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last value </a:t>
            </a:r>
            <a:r>
              <a:rPr lang="en-US" dirty="0"/>
              <a:t>of the Observable execution is sent to its </a:t>
            </a:r>
            <a:br>
              <a:rPr lang="en-US" dirty="0"/>
            </a:br>
            <a:r>
              <a:rPr lang="en-US" dirty="0"/>
              <a:t>observers</a:t>
            </a:r>
          </a:p>
          <a:p>
            <a:r>
              <a:rPr lang="en-US" dirty="0"/>
              <a:t>It is sent only when the </a:t>
            </a:r>
            <a:r>
              <a:rPr lang="en-US" b="1" dirty="0">
                <a:solidFill>
                  <a:schemeClr val="bg1"/>
                </a:solidFill>
              </a:rPr>
              <a:t>execution completes</a:t>
            </a:r>
          </a:p>
          <a:p>
            <a:r>
              <a:rPr lang="en-US" dirty="0"/>
              <a:t>AsyncSubject can still be used to multicast just like you would with a normal Subject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01D2E3-FCC7-480C-BAEB-EB7CC33A87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524000"/>
            <a:ext cx="75438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subject = new </a:t>
            </a:r>
            <a:r>
              <a:rPr lang="en-US" dirty="0">
                <a:solidFill>
                  <a:schemeClr val="bg1"/>
                </a:solidFill>
              </a:rPr>
              <a:t>AsyncSubject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subject.complete</a:t>
            </a:r>
            <a:r>
              <a:rPr lang="en-US" dirty="0"/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229600" y="3207685"/>
            <a:ext cx="457200" cy="4426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6" y="2873670"/>
            <a:ext cx="23755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observerA: 5</a:t>
            </a:r>
          </a:p>
          <a:p>
            <a:r>
              <a:rPr lang="en-US" sz="2400" dirty="0"/>
              <a:t>observerB: 5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01B5337-BC11-45C8-B205-AE24A74ECA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829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Pipes </a:t>
            </a:r>
            <a:r>
              <a:rPr lang="en-GB" sz="3600" b="1" dirty="0">
                <a:solidFill>
                  <a:schemeClr val="bg1"/>
                </a:solidFill>
              </a:rPr>
              <a:t>transform</a:t>
            </a:r>
            <a:r>
              <a:rPr lang="en-GB" sz="3600" dirty="0">
                <a:solidFill>
                  <a:schemeClr val="bg2"/>
                </a:solidFill>
              </a:rPr>
              <a:t>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Authentication with </a:t>
            </a:r>
            <a:r>
              <a:rPr lang="en-GB" sz="3600" b="1" dirty="0">
                <a:solidFill>
                  <a:schemeClr val="bg1"/>
                </a:solidFill>
              </a:rPr>
              <a:t>JWT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Http Interceptors can modify </a:t>
            </a:r>
            <a:r>
              <a:rPr lang="en-GB" sz="3600" b="1" dirty="0">
                <a:solidFill>
                  <a:schemeClr val="bg1"/>
                </a:solidFill>
              </a:rPr>
              <a:t>headers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Lazy loading help us to </a:t>
            </a:r>
            <a:r>
              <a:rPr lang="en-GB" sz="3600" b="1" dirty="0">
                <a:solidFill>
                  <a:schemeClr val="bg1"/>
                </a:solidFill>
              </a:rPr>
              <a:t>download</a:t>
            </a:r>
            <a:r>
              <a:rPr lang="en-GB" sz="3600" dirty="0">
                <a:solidFill>
                  <a:schemeClr val="bg2"/>
                </a:solidFill>
              </a:rPr>
              <a:t> the web pages in </a:t>
            </a:r>
            <a:r>
              <a:rPr lang="en-GB" sz="3600" b="1" dirty="0">
                <a:solidFill>
                  <a:schemeClr val="bg1"/>
                </a:solidFill>
              </a:rPr>
              <a:t>chunks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Subject is a </a:t>
            </a:r>
            <a:r>
              <a:rPr lang="en-GB" sz="3600" b="1" dirty="0">
                <a:solidFill>
                  <a:schemeClr val="bg1"/>
                </a:solidFill>
              </a:rPr>
              <a:t>special type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of </a:t>
            </a:r>
            <a:r>
              <a:rPr lang="en-GB" sz="3600" b="1" dirty="0">
                <a:solidFill>
                  <a:schemeClr val="bg1"/>
                </a:solidFill>
              </a:rPr>
              <a:t>Observable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964E434-1431-49F7-8A19-880E7DCA6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974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DCEF-7605-41A0-B4E2-1D2A58CF35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Pipes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5472909"/>
            <a:ext cx="7329186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Usage, Chaining, Creating Custom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61" y="1600100"/>
            <a:ext cx="2761263" cy="18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3010D-805F-4667-B621-1985B83368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2711F5-5D42-4BE6-B46A-84565F6F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2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12754"/>
            <a:ext cx="10129234" cy="5546589"/>
          </a:xfrm>
        </p:spPr>
        <p:txBody>
          <a:bodyPr/>
          <a:lstStyle/>
          <a:p>
            <a:r>
              <a:rPr lang="en-US" dirty="0"/>
              <a:t>Pipes in Angular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template</a:t>
            </a:r>
          </a:p>
          <a:p>
            <a:pPr>
              <a:spcAft>
                <a:spcPts val="7000"/>
              </a:spcAft>
            </a:pPr>
            <a:r>
              <a:rPr lang="en-US" dirty="0"/>
              <a:t>It takes integers, strings, arrays and date as input</a:t>
            </a:r>
            <a:br>
              <a:rPr lang="en-US" dirty="0"/>
            </a:br>
            <a:r>
              <a:rPr lang="en-US" dirty="0"/>
              <a:t>separated with </a:t>
            </a:r>
            <a:r>
              <a:rPr lang="en-US" b="1" dirty="0">
                <a:solidFill>
                  <a:schemeClr val="bg1"/>
                </a:solidFill>
              </a:rPr>
              <a:t>|</a:t>
            </a:r>
            <a:r>
              <a:rPr lang="en-US" dirty="0"/>
              <a:t> to be converted</a:t>
            </a:r>
          </a:p>
          <a:p>
            <a:pPr>
              <a:spcAft>
                <a:spcPts val="7000"/>
              </a:spcAft>
            </a:pPr>
            <a:r>
              <a:rPr lang="en-US" dirty="0"/>
              <a:t>Pipes can also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Pipes ?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3759168"/>
            <a:ext cx="463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0800" y="5254295"/>
            <a:ext cx="665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titlecase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9200" y="5877528"/>
            <a:ext cx="3586800" cy="609716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Keep the </a:t>
            </a:r>
            <a:r>
              <a:rPr lang="en-US" sz="2400" b="1" noProof="1">
                <a:solidFill>
                  <a:schemeClr val="bg1"/>
                </a:solidFill>
              </a:rPr>
              <a:t>order</a:t>
            </a:r>
            <a:r>
              <a:rPr lang="en-US" sz="2400" b="1" noProof="1">
                <a:solidFill>
                  <a:srgbClr val="FFFFFF"/>
                </a:solidFill>
              </a:rPr>
              <a:t> in mind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45D371-7F9B-4716-9E2C-DF81A8593B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pPr>
              <a:spcAft>
                <a:spcPts val="12000"/>
              </a:spcAft>
            </a:pPr>
            <a:r>
              <a:rPr lang="en-US" dirty="0"/>
              <a:t>Some pipes in Angular take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More on pipes in the documentation</a:t>
            </a:r>
          </a:p>
          <a:p>
            <a:pPr lvl="1"/>
            <a:r>
              <a:rPr lang="en-GB" dirty="0">
                <a:hlinkClick r:id="rId2"/>
              </a:rPr>
              <a:t>https://angular.io/api?query=pipe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Pipes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812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fullDate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655586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MM/dd/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AE7037-4340-4174-910F-844B1E838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5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74" y="1657972"/>
            <a:ext cx="885112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'shorten'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ShortenPipe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PipeTransform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10)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10)}...`;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0400" y="5720622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shorten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954975" y="1905000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Import in </a:t>
            </a:r>
            <a:r>
              <a:rPr lang="en-US" sz="2800" b="1" noProof="1">
                <a:solidFill>
                  <a:schemeClr val="bg1"/>
                </a:solidFill>
              </a:rPr>
              <a:t>declarations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864E179-099F-42E8-A471-2A6193D53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Pipes can also receive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81200"/>
            <a:ext cx="91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)}...`; 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4377444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600" b="1" dirty="0">
                <a:latin typeface="Consolas" panose="020B0609020204030204" pitchFamily="49" charset="0"/>
              </a:rPr>
              <a:t>shorten: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1969BEB-F79A-4875-A957-EE94A719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5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asynchronous code (promises, observables)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14601"/>
            <a:ext cx="7674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text = new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((resolve, reject)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setTimeout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resolve('show some text');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}, 3000)</a:t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985" y="5009893"/>
            <a:ext cx="76860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&lt;h1&gt;{{ text |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BCCF1F-8DA0-41B3-A0EE-6327D5FC8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50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Words>2241</Words>
  <Application>Microsoft Office PowerPoint</Application>
  <PresentationFormat>Широк екран</PresentationFormat>
  <Paragraphs>373</Paragraphs>
  <Slides>42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Pipes, JWT, Interceptors</vt:lpstr>
      <vt:lpstr>Table of Contents</vt:lpstr>
      <vt:lpstr>Have a Question?</vt:lpstr>
      <vt:lpstr>Pipes</vt:lpstr>
      <vt:lpstr>What Are Pipes ?</vt:lpstr>
      <vt:lpstr>Parameterizing Pipes</vt:lpstr>
      <vt:lpstr>Creating Pipes</vt:lpstr>
      <vt:lpstr>Creating Pipes (2)</vt:lpstr>
      <vt:lpstr>Async Pipe - Example</vt:lpstr>
      <vt:lpstr>Async Pipe - Observables</vt:lpstr>
      <vt:lpstr>JWT</vt:lpstr>
      <vt:lpstr>What is JWT?</vt:lpstr>
      <vt:lpstr>When should you use JWT?</vt:lpstr>
      <vt:lpstr>JWT Structure</vt:lpstr>
      <vt:lpstr>HTTP Interceptors</vt:lpstr>
      <vt:lpstr>Interceptors Overview</vt:lpstr>
      <vt:lpstr>Create Http Interceptor</vt:lpstr>
      <vt:lpstr>Intercepting Requests</vt:lpstr>
      <vt:lpstr>Provide the Interceptor</vt:lpstr>
      <vt:lpstr>Handle Responses</vt:lpstr>
      <vt:lpstr>Handle Server Errors</vt:lpstr>
      <vt:lpstr>Lazy Loading</vt:lpstr>
      <vt:lpstr>What is Lazy Loading ?</vt:lpstr>
      <vt:lpstr>Preparing for Lazy Loading</vt:lpstr>
      <vt:lpstr>Warning - Don't Import in Bootstrap Module</vt:lpstr>
      <vt:lpstr>Load Children</vt:lpstr>
      <vt:lpstr>Protect Module with CanLoad</vt:lpstr>
      <vt:lpstr>Subjects</vt:lpstr>
      <vt:lpstr>What is a Subject ?</vt:lpstr>
      <vt:lpstr>Subjects - Example</vt:lpstr>
      <vt:lpstr>Behavior Subject </vt:lpstr>
      <vt:lpstr>Behavior Subject - Example</vt:lpstr>
      <vt:lpstr>Replay Subject</vt:lpstr>
      <vt:lpstr>Replay Subject - Example</vt:lpstr>
      <vt:lpstr>Async Subject</vt:lpstr>
      <vt:lpstr>Async Subject -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34</cp:revision>
  <dcterms:created xsi:type="dcterms:W3CDTF">2018-05-23T13:08:44Z</dcterms:created>
  <dcterms:modified xsi:type="dcterms:W3CDTF">2022-10-04T13:10:49Z</dcterms:modified>
  <cp:category>computer programming;programming;software development;software engineering</cp:category>
</cp:coreProperties>
</file>