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25"/>
  </p:notesMasterIdLst>
  <p:handoutMasterIdLst>
    <p:handoutMasterId r:id="rId26"/>
  </p:handoutMasterIdLst>
  <p:sldIdLst>
    <p:sldId id="256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71" r:id="rId14"/>
    <p:sldId id="270" r:id="rId15"/>
    <p:sldId id="259" r:id="rId16"/>
    <p:sldId id="272" r:id="rId17"/>
    <p:sldId id="274" r:id="rId18"/>
    <p:sldId id="273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15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98" autoAdjust="0"/>
  </p:normalViewPr>
  <p:slideViewPr>
    <p:cSldViewPr snapToGrid="0">
      <p:cViewPr>
        <p:scale>
          <a:sx n="100" d="100"/>
          <a:sy n="100" d="100"/>
        </p:scale>
        <p:origin x="-990" y="-30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5/8/layout/hList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 smtClean="0">
              <a:latin typeface="Calibri" pitchFamily="34" charset="0"/>
            </a:rPr>
            <a:t>K-Nearest Neighbor</a:t>
          </a:r>
          <a:endParaRPr lang="en-US" dirty="0"/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899D8015-364E-4409-921D-FD6217FB4E43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 smtClean="0">
              <a:latin typeface="Calibri" pitchFamily="34" charset="0"/>
            </a:rPr>
            <a:t>Support Vector Classifier</a:t>
          </a:r>
          <a:endParaRPr lang="en-US" dirty="0"/>
        </a:p>
      </dgm:t>
    </dgm:pt>
    <dgm:pt modelId="{7B62AA70-C8FB-4295-953E-C4BC359E6273}" type="parTrans" cxnId="{92F1E1CF-EBB3-4801-AFB6-6C0D353364EC}">
      <dgm:prSet/>
      <dgm:spPr/>
      <dgm:t>
        <a:bodyPr/>
        <a:lstStyle/>
        <a:p>
          <a:endParaRPr lang="mk-MK"/>
        </a:p>
      </dgm:t>
    </dgm:pt>
    <dgm:pt modelId="{41D57C91-BB46-425D-942B-A62100C6A0F3}" type="sibTrans" cxnId="{92F1E1CF-EBB3-4801-AFB6-6C0D353364EC}">
      <dgm:prSet/>
      <dgm:spPr/>
      <dgm:t>
        <a:bodyPr/>
        <a:lstStyle/>
        <a:p>
          <a:endParaRPr lang="mk-MK"/>
        </a:p>
      </dgm:t>
    </dgm:pt>
    <dgm:pt modelId="{5FBAD339-66F3-46AF-BA8F-83BFF72305B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0" cap="none" spc="0" dirty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rPr>
            <a:t>Supervised</a:t>
          </a:r>
          <a:endParaRPr lang="en-US" dirty="0"/>
        </a:p>
      </dgm:t>
    </dgm:pt>
    <dgm:pt modelId="{F25F9AB3-7081-4FDD-92F9-A3A84BEF557B}" type="parTrans" cxnId="{8515E40A-FEA5-40F1-B409-F365AC315144}">
      <dgm:prSet/>
      <dgm:spPr/>
      <dgm:t>
        <a:bodyPr/>
        <a:lstStyle/>
        <a:p>
          <a:endParaRPr lang="mk-MK"/>
        </a:p>
      </dgm:t>
    </dgm:pt>
    <dgm:pt modelId="{0BE7D348-B663-4261-89B6-920CE5B4F08C}" type="sibTrans" cxnId="{8515E40A-FEA5-40F1-B409-F365AC315144}">
      <dgm:prSet/>
      <dgm:spPr/>
      <dgm:t>
        <a:bodyPr/>
        <a:lstStyle/>
        <a:p>
          <a:endParaRPr lang="mk-MK"/>
        </a:p>
      </dgm:t>
    </dgm:pt>
    <dgm:pt modelId="{BB2B55AF-F799-4A2B-BF8A-CD74D2EED3C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0" cap="none" spc="0" dirty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rPr>
            <a:t>Unsupervised</a:t>
          </a:r>
          <a:endParaRPr lang="en-US" dirty="0"/>
        </a:p>
      </dgm:t>
    </dgm:pt>
    <dgm:pt modelId="{B81C7903-3213-4C4C-B73A-B317B4534C06}" type="parTrans" cxnId="{1F71A3BB-5924-4C78-BCAA-3E6316736F3F}">
      <dgm:prSet/>
      <dgm:spPr/>
      <dgm:t>
        <a:bodyPr/>
        <a:lstStyle/>
        <a:p>
          <a:endParaRPr lang="mk-MK"/>
        </a:p>
      </dgm:t>
    </dgm:pt>
    <dgm:pt modelId="{40DFE7AD-AF0F-4852-B30E-A6B8E4A210B8}" type="sibTrans" cxnId="{1F71A3BB-5924-4C78-BCAA-3E6316736F3F}">
      <dgm:prSet/>
      <dgm:spPr/>
      <dgm:t>
        <a:bodyPr/>
        <a:lstStyle/>
        <a:p>
          <a:endParaRPr lang="mk-MK"/>
        </a:p>
      </dgm:t>
    </dgm:pt>
    <dgm:pt modelId="{F0D12CAD-26E4-4CE0-9D7A-07D61CDB6DF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 smtClean="0">
              <a:latin typeface="Calibri" pitchFamily="34" charset="0"/>
            </a:rPr>
            <a:t>K-Means Clustering</a:t>
          </a:r>
          <a:endParaRPr lang="en-US" dirty="0"/>
        </a:p>
      </dgm:t>
    </dgm:pt>
    <dgm:pt modelId="{35565CD5-9E74-4453-AE46-06F4A16FFEC1}" type="parTrans" cxnId="{A9ABCB76-5F4D-4E56-856C-10C3E99AA70F}">
      <dgm:prSet/>
      <dgm:spPr/>
      <dgm:t>
        <a:bodyPr/>
        <a:lstStyle/>
        <a:p>
          <a:endParaRPr lang="mk-MK"/>
        </a:p>
      </dgm:t>
    </dgm:pt>
    <dgm:pt modelId="{4543B035-E2C1-4F09-83D4-584A569BAE57}" type="sibTrans" cxnId="{A9ABCB76-5F4D-4E56-856C-10C3E99AA70F}">
      <dgm:prSet/>
      <dgm:spPr/>
      <dgm:t>
        <a:bodyPr/>
        <a:lstStyle/>
        <a:p>
          <a:endParaRPr lang="mk-MK"/>
        </a:p>
      </dgm:t>
    </dgm:pt>
    <dgm:pt modelId="{841BB67A-E8E5-4316-A3F1-672C8A420853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 smtClean="0">
              <a:latin typeface="Calibri" pitchFamily="34" charset="0"/>
            </a:rPr>
            <a:t>One-Class SVM</a:t>
          </a:r>
          <a:endParaRPr lang="en-US" dirty="0"/>
        </a:p>
      </dgm:t>
    </dgm:pt>
    <dgm:pt modelId="{69DAE398-6CE8-47B7-A924-EB7DD6A04613}" type="parTrans" cxnId="{65934D5E-C2D8-4574-83B0-F04A0455E637}">
      <dgm:prSet/>
      <dgm:spPr/>
      <dgm:t>
        <a:bodyPr/>
        <a:lstStyle/>
        <a:p>
          <a:endParaRPr lang="mk-MK"/>
        </a:p>
      </dgm:t>
    </dgm:pt>
    <dgm:pt modelId="{84B5A9B0-D5A0-4ADE-8D02-E413A76EB0FB}" type="sibTrans" cxnId="{65934D5E-C2D8-4574-83B0-F04A0455E637}">
      <dgm:prSet/>
      <dgm:spPr/>
      <dgm:t>
        <a:bodyPr/>
        <a:lstStyle/>
        <a:p>
          <a:endParaRPr lang="mk-MK"/>
        </a:p>
      </dgm:t>
    </dgm:pt>
    <dgm:pt modelId="{8143C06A-D58E-4376-BA7D-E64F34BADCC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 smtClean="0">
              <a:latin typeface="Calibri" pitchFamily="34" charset="0"/>
            </a:rPr>
            <a:t>Multivariate Gaussian Distribution</a:t>
          </a:r>
          <a:endParaRPr lang="en-US" dirty="0"/>
        </a:p>
      </dgm:t>
    </dgm:pt>
    <dgm:pt modelId="{55175D86-544E-4725-8127-A7FE169CDE71}" type="parTrans" cxnId="{9C8DF6C5-0F64-47DC-BF1C-D222F4FD491A}">
      <dgm:prSet/>
      <dgm:spPr/>
      <dgm:t>
        <a:bodyPr/>
        <a:lstStyle/>
        <a:p>
          <a:endParaRPr lang="mk-MK"/>
        </a:p>
      </dgm:t>
    </dgm:pt>
    <dgm:pt modelId="{FF80EED6-E906-49E7-BA42-3959330479C0}" type="sibTrans" cxnId="{9C8DF6C5-0F64-47DC-BF1C-D222F4FD491A}">
      <dgm:prSet/>
      <dgm:spPr/>
      <dgm:t>
        <a:bodyPr/>
        <a:lstStyle/>
        <a:p>
          <a:endParaRPr lang="mk-MK"/>
        </a:p>
      </dgm:t>
    </dgm:pt>
    <dgm:pt modelId="{E7309E78-E830-4107-A9B7-55B2BC69C9D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 smtClean="0">
              <a:latin typeface="Calibri" pitchFamily="34" charset="0"/>
            </a:rPr>
            <a:t>Isolation Forest</a:t>
          </a:r>
          <a:endParaRPr lang="en-US" dirty="0"/>
        </a:p>
      </dgm:t>
    </dgm:pt>
    <dgm:pt modelId="{BDFC5658-8778-46E6-8892-71F11AA5E6B8}" type="parTrans" cxnId="{2254E445-3922-436A-B98C-1502AE0DCBC8}">
      <dgm:prSet/>
      <dgm:spPr/>
      <dgm:t>
        <a:bodyPr/>
        <a:lstStyle/>
        <a:p>
          <a:endParaRPr lang="mk-MK"/>
        </a:p>
      </dgm:t>
    </dgm:pt>
    <dgm:pt modelId="{07AAC36C-AFD5-4C36-BA13-04B50A07159B}" type="sibTrans" cxnId="{2254E445-3922-436A-B98C-1502AE0DCBC8}">
      <dgm:prSet/>
      <dgm:spPr/>
      <dgm:t>
        <a:bodyPr/>
        <a:lstStyle/>
        <a:p>
          <a:endParaRPr lang="mk-MK"/>
        </a:p>
      </dgm:t>
    </dgm:pt>
    <dgm:pt modelId="{8DB46CAB-5AB2-48A8-BAEC-C31F2017694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 smtClean="0">
              <a:latin typeface="Calibri" pitchFamily="34" charset="0"/>
            </a:rPr>
            <a:t>Autoencoder Neural Network</a:t>
          </a:r>
          <a:endParaRPr lang="en-US" dirty="0"/>
        </a:p>
      </dgm:t>
    </dgm:pt>
    <dgm:pt modelId="{6646E3CD-1D70-4329-BAC6-C09E088A130D}" type="parTrans" cxnId="{B2ADA983-A1C2-47D3-B683-9EF0CBC473C5}">
      <dgm:prSet/>
      <dgm:spPr/>
      <dgm:t>
        <a:bodyPr/>
        <a:lstStyle/>
        <a:p>
          <a:endParaRPr lang="mk-MK"/>
        </a:p>
      </dgm:t>
    </dgm:pt>
    <dgm:pt modelId="{0A15F695-F62D-45D5-BABF-898BE4BE3504}" type="sibTrans" cxnId="{B2ADA983-A1C2-47D3-B683-9EF0CBC473C5}">
      <dgm:prSet/>
      <dgm:spPr/>
      <dgm:t>
        <a:bodyPr/>
        <a:lstStyle/>
        <a:p>
          <a:endParaRPr lang="mk-MK"/>
        </a:p>
      </dgm:t>
    </dgm:pt>
    <dgm:pt modelId="{A10B606C-2356-4212-B5F9-A2EA87D69DFC}" type="pres">
      <dgm:prSet presAssocID="{7E5AA53B-3EEE-4DE4-BB81-9044890C2946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mk-MK"/>
        </a:p>
      </dgm:t>
    </dgm:pt>
    <dgm:pt modelId="{89F76186-9DA6-4047-A1EA-20CAE598D6BB}" type="pres">
      <dgm:prSet presAssocID="{5FBAD339-66F3-46AF-BA8F-83BFF72305B6}" presName="compositeNode" presStyleCnt="0">
        <dgm:presLayoutVars>
          <dgm:bulletEnabled val="1"/>
        </dgm:presLayoutVars>
      </dgm:prSet>
      <dgm:spPr/>
    </dgm:pt>
    <dgm:pt modelId="{F0A13DCA-6B29-48E5-94CD-1CD818CC1DE5}" type="pres">
      <dgm:prSet presAssocID="{5FBAD339-66F3-46AF-BA8F-83BFF72305B6}" presName="image" presStyleLbl="fgImgPlace1" presStyleIdx="0" presStyleCnt="2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mk-MK"/>
        </a:p>
      </dgm:t>
    </dgm:pt>
    <dgm:pt modelId="{FBECE04C-3142-47E4-B9CA-12AD89D94B77}" type="pres">
      <dgm:prSet presAssocID="{5FBAD339-66F3-46AF-BA8F-83BFF72305B6}" presName="child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mk-MK"/>
        </a:p>
      </dgm:t>
    </dgm:pt>
    <dgm:pt modelId="{BDCDC8B9-08F6-4D8A-A4F5-68803BB7C002}" type="pres">
      <dgm:prSet presAssocID="{5FBAD339-66F3-46AF-BA8F-83BFF72305B6}" presName="parentNode" presStyleLbl="revTx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mk-MK"/>
        </a:p>
      </dgm:t>
    </dgm:pt>
    <dgm:pt modelId="{CC6492FB-445D-4139-A090-3E4F3498C4B2}" type="pres">
      <dgm:prSet presAssocID="{0BE7D348-B663-4261-89B6-920CE5B4F08C}" presName="sibTrans" presStyleCnt="0"/>
      <dgm:spPr/>
    </dgm:pt>
    <dgm:pt modelId="{CED67919-6876-491B-A399-03B4429D0E4A}" type="pres">
      <dgm:prSet presAssocID="{BB2B55AF-F799-4A2B-BF8A-CD74D2EED3C0}" presName="compositeNode" presStyleCnt="0">
        <dgm:presLayoutVars>
          <dgm:bulletEnabled val="1"/>
        </dgm:presLayoutVars>
      </dgm:prSet>
      <dgm:spPr/>
    </dgm:pt>
    <dgm:pt modelId="{4FFEA2DC-70E1-49C4-97CD-D925E1737834}" type="pres">
      <dgm:prSet presAssocID="{BB2B55AF-F799-4A2B-BF8A-CD74D2EED3C0}" presName="image" presStyleLbl="fgImgPlace1" presStyleIdx="1" presStyleCnt="2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mk-MK"/>
        </a:p>
      </dgm:t>
    </dgm:pt>
    <dgm:pt modelId="{6EA8D2DF-3EB1-44EC-A7A4-0257E4D0A730}" type="pres">
      <dgm:prSet presAssocID="{BB2B55AF-F799-4A2B-BF8A-CD74D2EED3C0}" presName="child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mk-MK"/>
        </a:p>
      </dgm:t>
    </dgm:pt>
    <dgm:pt modelId="{2828F9F1-FD8C-41D4-80C6-B28DA6B62E11}" type="pres">
      <dgm:prSet presAssocID="{BB2B55AF-F799-4A2B-BF8A-CD74D2EED3C0}" presName="parentNode" presStyleLbl="revTx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mk-MK"/>
        </a:p>
      </dgm:t>
    </dgm:pt>
  </dgm:ptLst>
  <dgm:cxnLst>
    <dgm:cxn modelId="{A9ABCB76-5F4D-4E56-856C-10C3E99AA70F}" srcId="{BB2B55AF-F799-4A2B-BF8A-CD74D2EED3C0}" destId="{F0D12CAD-26E4-4CE0-9D7A-07D61CDB6DF1}" srcOrd="0" destOrd="0" parTransId="{35565CD5-9E74-4453-AE46-06F4A16FFEC1}" sibTransId="{4543B035-E2C1-4F09-83D4-584A569BAE57}"/>
    <dgm:cxn modelId="{0B5DAE5F-BCDC-4BF7-A6E7-CF856886A64D}" srcId="{5FBAD339-66F3-46AF-BA8F-83BFF72305B6}" destId="{6750AC01-D39D-4F3A-9DC8-2A211EE986A2}" srcOrd="0" destOrd="0" parTransId="{720680DC-AAA4-4434-A582-60EBCC5BA355}" sibTransId="{CA077D98-8478-47EA-B6A9-99ACE60C64D4}"/>
    <dgm:cxn modelId="{1F71A3BB-5924-4C78-BCAA-3E6316736F3F}" srcId="{7E5AA53B-3EEE-4DE4-BB81-9044890C2946}" destId="{BB2B55AF-F799-4A2B-BF8A-CD74D2EED3C0}" srcOrd="1" destOrd="0" parTransId="{B81C7903-3213-4C4C-B73A-B317B4534C06}" sibTransId="{40DFE7AD-AF0F-4852-B30E-A6B8E4A210B8}"/>
    <dgm:cxn modelId="{A5B17760-EDA8-4958-A9AD-BBA5A481E792}" type="presOf" srcId="{F0D12CAD-26E4-4CE0-9D7A-07D61CDB6DF1}" destId="{6EA8D2DF-3EB1-44EC-A7A4-0257E4D0A730}" srcOrd="0" destOrd="0" presId="urn:microsoft.com/office/officeart/2005/8/layout/hList2"/>
    <dgm:cxn modelId="{B2ADA983-A1C2-47D3-B683-9EF0CBC473C5}" srcId="{BB2B55AF-F799-4A2B-BF8A-CD74D2EED3C0}" destId="{8DB46CAB-5AB2-48A8-BAEC-C31F2017694C}" srcOrd="4" destOrd="0" parTransId="{6646E3CD-1D70-4329-BAC6-C09E088A130D}" sibTransId="{0A15F695-F62D-45D5-BABF-898BE4BE3504}"/>
    <dgm:cxn modelId="{65934D5E-C2D8-4574-83B0-F04A0455E637}" srcId="{BB2B55AF-F799-4A2B-BF8A-CD74D2EED3C0}" destId="{841BB67A-E8E5-4316-A3F1-672C8A420853}" srcOrd="1" destOrd="0" parTransId="{69DAE398-6CE8-47B7-A924-EB7DD6A04613}" sibTransId="{84B5A9B0-D5A0-4ADE-8D02-E413A76EB0FB}"/>
    <dgm:cxn modelId="{B77B668B-3086-4B97-B144-53C6938E2385}" type="presOf" srcId="{6750AC01-D39D-4F3A-9DC8-2A211EE986A2}" destId="{FBECE04C-3142-47E4-B9CA-12AD89D94B77}" srcOrd="0" destOrd="0" presId="urn:microsoft.com/office/officeart/2005/8/layout/hList2"/>
    <dgm:cxn modelId="{9C8DF6C5-0F64-47DC-BF1C-D222F4FD491A}" srcId="{BB2B55AF-F799-4A2B-BF8A-CD74D2EED3C0}" destId="{8143C06A-D58E-4376-BA7D-E64F34BADCC1}" srcOrd="2" destOrd="0" parTransId="{55175D86-544E-4725-8127-A7FE169CDE71}" sibTransId="{FF80EED6-E906-49E7-BA42-3959330479C0}"/>
    <dgm:cxn modelId="{3F5ABB4F-E82B-4C09-93B2-9A74F45A9E75}" type="presOf" srcId="{E7309E78-E830-4107-A9B7-55B2BC69C9D7}" destId="{6EA8D2DF-3EB1-44EC-A7A4-0257E4D0A730}" srcOrd="0" destOrd="3" presId="urn:microsoft.com/office/officeart/2005/8/layout/hList2"/>
    <dgm:cxn modelId="{5034C4B8-DD9B-41AA-8326-903728587005}" type="presOf" srcId="{5FBAD339-66F3-46AF-BA8F-83BFF72305B6}" destId="{BDCDC8B9-08F6-4D8A-A4F5-68803BB7C002}" srcOrd="0" destOrd="0" presId="urn:microsoft.com/office/officeart/2005/8/layout/hList2"/>
    <dgm:cxn modelId="{DF5536AB-9C2D-4BAF-AD91-799EC84BF461}" type="presOf" srcId="{8143C06A-D58E-4376-BA7D-E64F34BADCC1}" destId="{6EA8D2DF-3EB1-44EC-A7A4-0257E4D0A730}" srcOrd="0" destOrd="2" presId="urn:microsoft.com/office/officeart/2005/8/layout/hList2"/>
    <dgm:cxn modelId="{35F69194-D476-4A89-B940-8DFA16B37D89}" type="presOf" srcId="{841BB67A-E8E5-4316-A3F1-672C8A420853}" destId="{6EA8D2DF-3EB1-44EC-A7A4-0257E4D0A730}" srcOrd="0" destOrd="1" presId="urn:microsoft.com/office/officeart/2005/8/layout/hList2"/>
    <dgm:cxn modelId="{92F1E1CF-EBB3-4801-AFB6-6C0D353364EC}" srcId="{5FBAD339-66F3-46AF-BA8F-83BFF72305B6}" destId="{899D8015-364E-4409-921D-FD6217FB4E43}" srcOrd="1" destOrd="0" parTransId="{7B62AA70-C8FB-4295-953E-C4BC359E6273}" sibTransId="{41D57C91-BB46-425D-942B-A62100C6A0F3}"/>
    <dgm:cxn modelId="{8515E40A-FEA5-40F1-B409-F365AC315144}" srcId="{7E5AA53B-3EEE-4DE4-BB81-9044890C2946}" destId="{5FBAD339-66F3-46AF-BA8F-83BFF72305B6}" srcOrd="0" destOrd="0" parTransId="{F25F9AB3-7081-4FDD-92F9-A3A84BEF557B}" sibTransId="{0BE7D348-B663-4261-89B6-920CE5B4F08C}"/>
    <dgm:cxn modelId="{19734837-9482-4E85-A811-082A9BFE809B}" type="presOf" srcId="{7E5AA53B-3EEE-4DE4-BB81-9044890C2946}" destId="{A10B606C-2356-4212-B5F9-A2EA87D69DFC}" srcOrd="0" destOrd="0" presId="urn:microsoft.com/office/officeart/2005/8/layout/hList2"/>
    <dgm:cxn modelId="{C9635C16-F9AB-485D-B1AF-190E4368ECCC}" type="presOf" srcId="{899D8015-364E-4409-921D-FD6217FB4E43}" destId="{FBECE04C-3142-47E4-B9CA-12AD89D94B77}" srcOrd="0" destOrd="1" presId="urn:microsoft.com/office/officeart/2005/8/layout/hList2"/>
    <dgm:cxn modelId="{57A3E967-B357-46A2-B06A-43444FD5F1B9}" type="presOf" srcId="{BB2B55AF-F799-4A2B-BF8A-CD74D2EED3C0}" destId="{2828F9F1-FD8C-41D4-80C6-B28DA6B62E11}" srcOrd="0" destOrd="0" presId="urn:microsoft.com/office/officeart/2005/8/layout/hList2"/>
    <dgm:cxn modelId="{2254E445-3922-436A-B98C-1502AE0DCBC8}" srcId="{BB2B55AF-F799-4A2B-BF8A-CD74D2EED3C0}" destId="{E7309E78-E830-4107-A9B7-55B2BC69C9D7}" srcOrd="3" destOrd="0" parTransId="{BDFC5658-8778-46E6-8892-71F11AA5E6B8}" sibTransId="{07AAC36C-AFD5-4C36-BA13-04B50A07159B}"/>
    <dgm:cxn modelId="{5A80C012-8B5C-44CF-AEF6-52372F95C7BE}" type="presOf" srcId="{8DB46CAB-5AB2-48A8-BAEC-C31F2017694C}" destId="{6EA8D2DF-3EB1-44EC-A7A4-0257E4D0A730}" srcOrd="0" destOrd="4" presId="urn:microsoft.com/office/officeart/2005/8/layout/hList2"/>
    <dgm:cxn modelId="{0230F448-3CF2-4BB9-AEEB-D51C6024CEFC}" type="presParOf" srcId="{A10B606C-2356-4212-B5F9-A2EA87D69DFC}" destId="{89F76186-9DA6-4047-A1EA-20CAE598D6BB}" srcOrd="0" destOrd="0" presId="urn:microsoft.com/office/officeart/2005/8/layout/hList2"/>
    <dgm:cxn modelId="{C3EE4A02-27F0-458A-903B-A0695EDF7727}" type="presParOf" srcId="{89F76186-9DA6-4047-A1EA-20CAE598D6BB}" destId="{F0A13DCA-6B29-48E5-94CD-1CD818CC1DE5}" srcOrd="0" destOrd="0" presId="urn:microsoft.com/office/officeart/2005/8/layout/hList2"/>
    <dgm:cxn modelId="{05BFC427-ED33-43E1-8A64-B8D93F74F9DA}" type="presParOf" srcId="{89F76186-9DA6-4047-A1EA-20CAE598D6BB}" destId="{FBECE04C-3142-47E4-B9CA-12AD89D94B77}" srcOrd="1" destOrd="0" presId="urn:microsoft.com/office/officeart/2005/8/layout/hList2"/>
    <dgm:cxn modelId="{EAB06C00-4DDB-45F9-B987-A0E178293C18}" type="presParOf" srcId="{89F76186-9DA6-4047-A1EA-20CAE598D6BB}" destId="{BDCDC8B9-08F6-4D8A-A4F5-68803BB7C002}" srcOrd="2" destOrd="0" presId="urn:microsoft.com/office/officeart/2005/8/layout/hList2"/>
    <dgm:cxn modelId="{9E01A2B8-7318-40A8-8238-F562EA0CAED5}" type="presParOf" srcId="{A10B606C-2356-4212-B5F9-A2EA87D69DFC}" destId="{CC6492FB-445D-4139-A090-3E4F3498C4B2}" srcOrd="1" destOrd="0" presId="urn:microsoft.com/office/officeart/2005/8/layout/hList2"/>
    <dgm:cxn modelId="{8C138632-26F0-4E50-BEB6-AA5481D3CCB7}" type="presParOf" srcId="{A10B606C-2356-4212-B5F9-A2EA87D69DFC}" destId="{CED67919-6876-491B-A399-03B4429D0E4A}" srcOrd="2" destOrd="0" presId="urn:microsoft.com/office/officeart/2005/8/layout/hList2"/>
    <dgm:cxn modelId="{A3CBD638-190F-456C-BA09-8C4E458365F8}" type="presParOf" srcId="{CED67919-6876-491B-A399-03B4429D0E4A}" destId="{4FFEA2DC-70E1-49C4-97CD-D925E1737834}" srcOrd="0" destOrd="0" presId="urn:microsoft.com/office/officeart/2005/8/layout/hList2"/>
    <dgm:cxn modelId="{1C5E871D-7A1B-4783-BDD7-C5C36D543E58}" type="presParOf" srcId="{CED67919-6876-491B-A399-03B4429D0E4A}" destId="{6EA8D2DF-3EB1-44EC-A7A4-0257E4D0A730}" srcOrd="1" destOrd="0" presId="urn:microsoft.com/office/officeart/2005/8/layout/hList2"/>
    <dgm:cxn modelId="{BD84B6C0-DA76-41DA-9666-BB3F4A26B8EA}" type="presParOf" srcId="{CED67919-6876-491B-A399-03B4429D0E4A}" destId="{2828F9F1-FD8C-41D4-80C6-B28DA6B62E11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DCDC8B9-08F6-4D8A-A4F5-68803BB7C002}">
      <dsp:nvSpPr>
        <dsp:cNvPr id="0" name=""/>
        <dsp:cNvSpPr/>
      </dsp:nvSpPr>
      <dsp:spPr>
        <a:xfrm rot="16200000">
          <a:off x="-1173136" y="2002292"/>
          <a:ext cx="2986659" cy="548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83786" bIns="0" numCol="1" spcCol="1270" anchor="t" anchorCtr="0">
          <a:noAutofit/>
        </a:bodyPr>
        <a:lstStyle/>
        <a:p>
          <a:pPr lvl="0" algn="r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400" b="0" kern="1200" cap="none" spc="0" dirty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rPr>
            <a:t>Supervised</a:t>
          </a:r>
          <a:endParaRPr lang="en-US" sz="3400" kern="1200" dirty="0"/>
        </a:p>
      </dsp:txBody>
      <dsp:txXfrm rot="16200000">
        <a:off x="-1173136" y="2002292"/>
        <a:ext cx="2986659" cy="548544"/>
      </dsp:txXfrm>
    </dsp:sp>
    <dsp:sp modelId="{FBECE04C-3142-47E4-B9CA-12AD89D94B77}">
      <dsp:nvSpPr>
        <dsp:cNvPr id="0" name=""/>
        <dsp:cNvSpPr/>
      </dsp:nvSpPr>
      <dsp:spPr>
        <a:xfrm>
          <a:off x="594465" y="783234"/>
          <a:ext cx="2732331" cy="298665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483786" rIns="170688" bIns="170688" numCol="1" spcCol="1270" anchor="t" anchorCtr="0">
          <a:noAutofit/>
        </a:bodyPr>
        <a:lstStyle/>
        <a:p>
          <a:pPr marL="171450" lvl="1" indent="-171450" algn="l" defTabSz="8445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>
              <a:latin typeface="Calibri" pitchFamily="34" charset="0"/>
            </a:rPr>
            <a:t>K-Nearest Neighbor</a:t>
          </a:r>
          <a:endParaRPr lang="en-US" sz="1900" kern="1200" dirty="0"/>
        </a:p>
        <a:p>
          <a:pPr marL="171450" lvl="1" indent="-171450" algn="l" defTabSz="8445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>
              <a:latin typeface="Calibri" pitchFamily="34" charset="0"/>
            </a:rPr>
            <a:t>Support Vector Classifier</a:t>
          </a:r>
          <a:endParaRPr lang="en-US" sz="1900" kern="1200" dirty="0"/>
        </a:p>
      </dsp:txBody>
      <dsp:txXfrm>
        <a:off x="594465" y="783234"/>
        <a:ext cx="2732331" cy="2986659"/>
      </dsp:txXfrm>
    </dsp:sp>
    <dsp:sp modelId="{F0A13DCA-6B29-48E5-94CD-1CD818CC1DE5}">
      <dsp:nvSpPr>
        <dsp:cNvPr id="0" name=""/>
        <dsp:cNvSpPr/>
      </dsp:nvSpPr>
      <dsp:spPr>
        <a:xfrm>
          <a:off x="45921" y="59156"/>
          <a:ext cx="1097088" cy="1097088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828F9F1-FD8C-41D4-80C6-B28DA6B62E11}">
      <dsp:nvSpPr>
        <dsp:cNvPr id="0" name=""/>
        <dsp:cNvSpPr/>
      </dsp:nvSpPr>
      <dsp:spPr>
        <a:xfrm rot="16200000">
          <a:off x="2818262" y="2002292"/>
          <a:ext cx="2986659" cy="548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83786" bIns="0" numCol="1" spcCol="1270" anchor="t" anchorCtr="0">
          <a:noAutofit/>
        </a:bodyPr>
        <a:lstStyle/>
        <a:p>
          <a:pPr lvl="0" algn="r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400" b="0" kern="1200" cap="none" spc="0" dirty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rPr>
            <a:t>Unsupervised</a:t>
          </a:r>
          <a:endParaRPr lang="en-US" sz="3400" kern="1200" dirty="0"/>
        </a:p>
      </dsp:txBody>
      <dsp:txXfrm rot="16200000">
        <a:off x="2818262" y="2002292"/>
        <a:ext cx="2986659" cy="548544"/>
      </dsp:txXfrm>
    </dsp:sp>
    <dsp:sp modelId="{6EA8D2DF-3EB1-44EC-A7A4-0257E4D0A730}">
      <dsp:nvSpPr>
        <dsp:cNvPr id="0" name=""/>
        <dsp:cNvSpPr/>
      </dsp:nvSpPr>
      <dsp:spPr>
        <a:xfrm>
          <a:off x="4585863" y="783234"/>
          <a:ext cx="2732331" cy="298665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483786" rIns="170688" bIns="170688" numCol="1" spcCol="1270" anchor="t" anchorCtr="0">
          <a:noAutofit/>
        </a:bodyPr>
        <a:lstStyle/>
        <a:p>
          <a:pPr marL="171450" lvl="1" indent="-171450" algn="l" defTabSz="8445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>
              <a:latin typeface="Calibri" pitchFamily="34" charset="0"/>
            </a:rPr>
            <a:t>K-Means Clustering</a:t>
          </a:r>
          <a:endParaRPr lang="en-US" sz="1900" kern="1200" dirty="0"/>
        </a:p>
        <a:p>
          <a:pPr marL="171450" lvl="1" indent="-171450" algn="l" defTabSz="8445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>
              <a:latin typeface="Calibri" pitchFamily="34" charset="0"/>
            </a:rPr>
            <a:t>One-Class SVM</a:t>
          </a:r>
          <a:endParaRPr lang="en-US" sz="1900" kern="1200" dirty="0"/>
        </a:p>
        <a:p>
          <a:pPr marL="171450" lvl="1" indent="-171450" algn="l" defTabSz="8445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>
              <a:latin typeface="Calibri" pitchFamily="34" charset="0"/>
            </a:rPr>
            <a:t>Multivariate Gaussian Distribution</a:t>
          </a:r>
          <a:endParaRPr lang="en-US" sz="1900" kern="1200" dirty="0"/>
        </a:p>
        <a:p>
          <a:pPr marL="171450" lvl="1" indent="-171450" algn="l" defTabSz="8445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>
              <a:latin typeface="Calibri" pitchFamily="34" charset="0"/>
            </a:rPr>
            <a:t>Isolation Forest</a:t>
          </a:r>
          <a:endParaRPr lang="en-US" sz="1900" kern="1200" dirty="0"/>
        </a:p>
        <a:p>
          <a:pPr marL="171450" lvl="1" indent="-171450" algn="l" defTabSz="8445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>
              <a:latin typeface="Calibri" pitchFamily="34" charset="0"/>
            </a:rPr>
            <a:t>Autoencoder Neural Network</a:t>
          </a:r>
          <a:endParaRPr lang="en-US" sz="1900" kern="1200" dirty="0"/>
        </a:p>
      </dsp:txBody>
      <dsp:txXfrm>
        <a:off x="4585863" y="783234"/>
        <a:ext cx="2732331" cy="2986659"/>
      </dsp:txXfrm>
    </dsp:sp>
    <dsp:sp modelId="{4FFEA2DC-70E1-49C4-97CD-D925E1737834}">
      <dsp:nvSpPr>
        <dsp:cNvPr id="0" name=""/>
        <dsp:cNvSpPr/>
      </dsp:nvSpPr>
      <dsp:spPr>
        <a:xfrm>
          <a:off x="4037319" y="59156"/>
          <a:ext cx="1097088" cy="1097088"/>
        </a:xfrm>
        <a:prstGeom prst="rect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644646B-21C0-410B-BA17-64C59EB292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289392C-F5C5-4C38-94CE-455C7F402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A4FD-FAFB-4CDA-9DC5-D20CA18269A9}" type="datetimeFigureOut">
              <a:rPr lang="en-US" smtClean="0"/>
              <a:pPr/>
              <a:t>26-Jun-19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62F3D2C-86D2-4CEA-B1B8-750885E16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A6D5F72-69F2-4B4B-A943-B04C4B1E3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EBA49-8001-49C3-9348-7448336215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47906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1E35E-F34C-4F0E-B8A1-D9F5F49CB3AD}" type="datetimeFigureOut">
              <a:rPr lang="en-US" smtClean="0"/>
              <a:pPr/>
              <a:t>26-Jun-19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F15BC-4AA1-41C4-8C26-91A7E3BB93D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1346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5005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73156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67354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26-Jun-19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03018600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26-Jun-19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54701141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26-Jun-19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91526879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26-Jun-19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39981630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26-Jun-19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09290883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26-Jun-19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87167401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26-Jun-19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28574024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26-Jun-19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64318277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26-Jun-19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12690406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26-Jun-19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23296207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26-Jun-19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80803729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26-Jun-19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 thruBlk="1"/>
  </p:transition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="" xmlns:a16="http://schemas.microsoft.com/office/drawing/2014/main" id="{493D4EDA-58E0-40CC-B3CA-14CDEB349D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=""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AA9EB0BC-A85E-4C26-B355-5DFCEF6CCB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3643E56B-BD42-413D-B17D-7958270F5DE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96C04F74-9467-4FA5-95DC-8D481A29740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D73DE1C3-5C37-42E9-A3F0-256F1938327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4A2E7EC3-E07C-46CE-9B25-41865A5068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495800"/>
            <a:ext cx="11125034" cy="895244"/>
          </a:xfrm>
        </p:spPr>
        <p:txBody>
          <a:bodyPr>
            <a:noAutofit/>
          </a:bodyPr>
          <a:lstStyle/>
          <a:p>
            <a:r>
              <a:rPr lang="mk-MK" sz="3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Детекција на аномалии во </a:t>
            </a:r>
            <a:r>
              <a:rPr lang="en-US" sz="3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scada </a:t>
            </a:r>
            <a:r>
              <a:rPr lang="mk-MK" sz="3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систе</a:t>
            </a:r>
            <a:r>
              <a:rPr lang="mk-MK" sz="3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</a:t>
            </a:r>
            <a:endParaRPr lang="en-US" sz="3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mk-MK" sz="1800" dirty="0" smtClean="0">
                <a:solidFill>
                  <a:srgbClr val="7CEB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Складишта и обработка на податоци</a:t>
            </a:r>
            <a:endParaRPr lang="en-US" sz="1800" dirty="0">
              <a:solidFill>
                <a:srgbClr val="7CEB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="" xmlns:a16="http://schemas.microsoft.com/office/drawing/2014/main" id="{48B6CF59-4E5B-494D-A2F7-97ADD01E6497}"/>
              </a:ext>
            </a:extLst>
          </p:cNvPr>
          <p:cNvSpPr txBox="1">
            <a:spLocks/>
          </p:cNvSpPr>
          <p:nvPr/>
        </p:nvSpPr>
        <p:spPr>
          <a:xfrm>
            <a:off x="695494" y="6019696"/>
            <a:ext cx="10993546" cy="4848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mk-MK" cap="all" dirty="0" smtClean="0">
                <a:solidFill>
                  <a:srgbClr val="7CEB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Благој христов </a:t>
            </a:r>
            <a:r>
              <a:rPr lang="mk-MK" cap="all" dirty="0" smtClean="0">
                <a:solidFill>
                  <a:srgbClr val="7CEB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Arial" pitchFamily="34" charset="0"/>
              </a:rPr>
              <a:t>157/2016</a:t>
            </a:r>
            <a:endParaRPr kumimoji="0" lang="en-US" b="0" i="0" u="none" strike="noStrike" kern="1200" cap="all" spc="0" normalizeH="0" baseline="0" noProof="0" dirty="0">
              <a:ln>
                <a:noFill/>
              </a:ln>
              <a:solidFill>
                <a:srgbClr val="7CEB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8770071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mk-MK" sz="3600" dirty="0" smtClean="0">
                <a:latin typeface="Calibri" pitchFamily="34" charset="0"/>
              </a:rPr>
              <a:t>Корелација на податоците</a:t>
            </a:r>
            <a:endParaRPr lang="mk-MK" sz="3600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93469" y="1853258"/>
            <a:ext cx="5805062" cy="4880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mk-MK" sz="3600" dirty="0" smtClean="0">
                <a:latin typeface="Calibri" pitchFamily="34" charset="0"/>
              </a:rPr>
              <a:t>Алгоритми</a:t>
            </a:r>
            <a:endParaRPr lang="mk-MK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428625" y="2524125"/>
            <a:ext cx="1135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mk-MK" sz="3200" dirty="0" smtClean="0">
                <a:latin typeface="Calibri" pitchFamily="34" charset="0"/>
              </a:rPr>
              <a:t> Мал процент на позитивни класи во големо податочно множество </a:t>
            </a:r>
            <a:r>
              <a:rPr lang="en-US" sz="3200" dirty="0" smtClean="0">
                <a:latin typeface="Calibri" pitchFamily="34" charset="0"/>
              </a:rPr>
              <a:t>=&gt; supervised </a:t>
            </a:r>
            <a:r>
              <a:rPr lang="mk-MK" sz="3200" dirty="0" smtClean="0">
                <a:latin typeface="Calibri" pitchFamily="34" charset="0"/>
              </a:rPr>
              <a:t>или</a:t>
            </a:r>
            <a:r>
              <a:rPr lang="en-US" sz="3200" dirty="0" smtClean="0">
                <a:latin typeface="Calibri" pitchFamily="34" charset="0"/>
              </a:rPr>
              <a:t> unsupervised</a:t>
            </a:r>
            <a:r>
              <a:rPr lang="mk-MK" sz="3200" dirty="0" smtClean="0">
                <a:latin typeface="Calibri" pitchFamily="34" charset="0"/>
              </a:rPr>
              <a:t> ?</a:t>
            </a:r>
            <a:endParaRPr lang="mk-MK" sz="3200" dirty="0" smtClean="0">
              <a:latin typeface="Calibri" pitchFamily="34" charset="0"/>
            </a:endParaRPr>
          </a:p>
          <a:p>
            <a:pPr lvl="1" algn="just">
              <a:buClr>
                <a:schemeClr val="accent1">
                  <a:lumMod val="75000"/>
                </a:schemeClr>
              </a:buClr>
            </a:pPr>
            <a:endParaRPr lang="mk-MK" sz="3200" dirty="0">
              <a:latin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5300" y="4666328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mk-MK" sz="3200" dirty="0" smtClean="0">
                <a:latin typeface="Calibri" pitchFamily="34" charset="0"/>
              </a:rPr>
              <a:t> Зошто да не и двете!</a:t>
            </a:r>
            <a:endParaRPr lang="mk-MK" sz="32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="" xmlns:a16="http://schemas.microsoft.com/office/drawing/2014/main" id="{4AE9D071-98CF-435C-BD2B-976514544DC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Digital Connections">
            <a:extLst>
              <a:ext uri="{FF2B5EF4-FFF2-40B4-BE49-F238E27FC236}">
                <a16:creationId xmlns=""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D619FC33-16ED-4246-9596-BEFEB55E4CF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2EEA80E1-F99F-4009-837F-2F72F8A5D58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0230AF9A-4641-4BD8-9F95-9607CD3040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8703D4EC-9389-41B6-B88B-B6FDC8CD33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mk-MK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алгоритми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=""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961337641"/>
              </p:ext>
            </p:extLst>
          </p:nvPr>
        </p:nvGraphicFramePr>
        <p:xfrm>
          <a:off x="540272" y="2105025"/>
          <a:ext cx="7364117" cy="3829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="" xmlns:p14="http://schemas.microsoft.com/office/powerpoint/2010/main" val="42093220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alibri" pitchFamily="34" charset="0"/>
              </a:rPr>
              <a:t>Stratified k-fold Cross-validation</a:t>
            </a:r>
            <a:endParaRPr lang="mk-MK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428625" y="2105025"/>
            <a:ext cx="113538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mk-MK" sz="3200" dirty="0" smtClean="0">
                <a:latin typeface="Calibri" pitchFamily="34" charset="0"/>
              </a:rPr>
              <a:t> Се користи при одредување на оптимални параметри со </a:t>
            </a:r>
            <a:r>
              <a:rPr lang="en-US" sz="3200" dirty="0" smtClean="0">
                <a:latin typeface="Calibri" pitchFamily="34" charset="0"/>
              </a:rPr>
              <a:t>grid search</a:t>
            </a:r>
            <a:endParaRPr lang="mk-MK" sz="3200" dirty="0" smtClean="0">
              <a:latin typeface="Calibri" pitchFamily="34" charset="0"/>
            </a:endParaRPr>
          </a:p>
          <a:p>
            <a:pPr algn="just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endParaRPr lang="mk-MK" dirty="0" smtClean="0">
              <a:latin typeface="Calibri" pitchFamily="34" charset="0"/>
            </a:endParaRPr>
          </a:p>
          <a:p>
            <a:pPr algn="just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mk-MK" sz="3200" dirty="0" smtClean="0">
                <a:latin typeface="Calibri" pitchFamily="34" charset="0"/>
              </a:rPr>
              <a:t> Поради нерамнотежа во податочното множество се користи </a:t>
            </a:r>
            <a:r>
              <a:rPr lang="en-US" sz="3200" i="1" dirty="0" smtClean="0">
                <a:latin typeface="Calibri" pitchFamily="34" charset="0"/>
              </a:rPr>
              <a:t>stratified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mk-MK" sz="3200" dirty="0" smtClean="0">
                <a:latin typeface="Calibri" pitchFamily="34" charset="0"/>
              </a:rPr>
              <a:t>верзија од стандардниот </a:t>
            </a:r>
            <a:r>
              <a:rPr lang="en-US" sz="3200" dirty="0" smtClean="0">
                <a:latin typeface="Calibri" pitchFamily="34" charset="0"/>
              </a:rPr>
              <a:t>K-Fold</a:t>
            </a:r>
            <a:endParaRPr lang="mk-MK" sz="3200" dirty="0" smtClean="0">
              <a:latin typeface="Calibri" pitchFamily="34" charset="0"/>
            </a:endParaRPr>
          </a:p>
          <a:p>
            <a:pPr algn="just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endParaRPr lang="mk-MK" dirty="0" smtClean="0">
              <a:latin typeface="Calibri" pitchFamily="34" charset="0"/>
            </a:endParaRPr>
          </a:p>
          <a:p>
            <a:pPr algn="just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mk-MK" sz="3200" dirty="0" smtClean="0">
                <a:latin typeface="Calibri" pitchFamily="34" charset="0"/>
              </a:rPr>
              <a:t> Определува </a:t>
            </a:r>
            <a:r>
              <a:rPr lang="en-US" sz="3200" dirty="0" smtClean="0">
                <a:latin typeface="Calibri" pitchFamily="34" charset="0"/>
              </a:rPr>
              <a:t>K folds </a:t>
            </a:r>
            <a:r>
              <a:rPr lang="mk-MK" sz="3200" dirty="0" smtClean="0">
                <a:latin typeface="Calibri" pitchFamily="34" charset="0"/>
              </a:rPr>
              <a:t>така што секој содржи подеднаков процент од позитивните класи</a:t>
            </a:r>
          </a:p>
          <a:p>
            <a:pPr algn="just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endParaRPr lang="mk-MK" dirty="0" smtClean="0">
              <a:latin typeface="Calibri" pitchFamily="34" charset="0"/>
            </a:endParaRPr>
          </a:p>
          <a:p>
            <a:pPr algn="just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mk-MK" sz="3200" dirty="0" smtClean="0">
                <a:latin typeface="Calibri" pitchFamily="34" charset="0"/>
              </a:rPr>
              <a:t> </a:t>
            </a:r>
            <a:r>
              <a:rPr lang="mk-MK" sz="3200" dirty="0" smtClean="0">
                <a:latin typeface="Calibri" pitchFamily="34" charset="0"/>
              </a:rPr>
              <a:t>За конкретниот проблем се користи 10-</a:t>
            </a:r>
            <a:r>
              <a:rPr lang="en-US" sz="3200" dirty="0" smtClean="0">
                <a:latin typeface="Calibri" pitchFamily="34" charset="0"/>
              </a:rPr>
              <a:t>Fold cross validation</a:t>
            </a:r>
            <a:endParaRPr lang="mk-MK" sz="3200" dirty="0">
              <a:latin typeface="Calibri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mk-MK" sz="3600" dirty="0" smtClean="0">
                <a:latin typeface="Calibri" pitchFamily="34" charset="0"/>
              </a:rPr>
              <a:t>Метрика за оценување</a:t>
            </a:r>
            <a:endParaRPr lang="mk-MK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28625" y="2105024"/>
            <a:ext cx="54387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mk-MK" sz="3200" dirty="0" smtClean="0">
                <a:latin typeface="Calibri" pitchFamily="34" charset="0"/>
              </a:rPr>
              <a:t> Се користи </a:t>
            </a:r>
            <a:r>
              <a:rPr lang="en-US" sz="3200" dirty="0" smtClean="0">
                <a:latin typeface="Calibri" pitchFamily="34" charset="0"/>
              </a:rPr>
              <a:t>F1 score</a:t>
            </a:r>
            <a:r>
              <a:rPr lang="mk-MK" sz="3200" dirty="0" smtClean="0">
                <a:latin typeface="Calibri" pitchFamily="34" charset="0"/>
              </a:rPr>
              <a:t> метриката за добивање пореален приказ на точноста на алгоритмот</a:t>
            </a:r>
          </a:p>
          <a:p>
            <a:pPr algn="just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endParaRPr lang="mk-MK" sz="3200" dirty="0" smtClean="0">
              <a:latin typeface="Calibri" pitchFamily="34" charset="0"/>
            </a:endParaRPr>
          </a:p>
          <a:p>
            <a:pPr algn="just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mk-MK" sz="3200" dirty="0" smtClean="0">
                <a:latin typeface="Calibri" pitchFamily="34" charset="0"/>
              </a:rPr>
              <a:t> Поголема точност на резултатот поради земање во предвид лажни позитивни и лажни негативни примероци.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mk-MK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mk-MK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96100" y="5619750"/>
            <a:ext cx="4029075" cy="821719"/>
          </a:xfrm>
          <a:prstGeom prst="rect">
            <a:avLst/>
          </a:prstGeom>
          <a:noFill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72300" y="1816385"/>
            <a:ext cx="4362450" cy="3736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mk-MK" sz="3600" dirty="0" smtClean="0"/>
              <a:t>Резултати</a:t>
            </a:r>
            <a:endParaRPr lang="mk-MK" sz="3600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7955" y="1909419"/>
            <a:ext cx="8116090" cy="4824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Autoencoder neural network</a:t>
            </a:r>
            <a:endParaRPr lang="mk-MK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428625" y="2105025"/>
            <a:ext cx="1135380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mk-MK" sz="3200" dirty="0" smtClean="0">
                <a:latin typeface="Calibri" pitchFamily="34" charset="0"/>
              </a:rPr>
              <a:t> Најдобри резултати поради природата на мрежата</a:t>
            </a:r>
          </a:p>
          <a:p>
            <a:pPr algn="just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endParaRPr lang="mk-MK" dirty="0" smtClean="0">
              <a:latin typeface="Calibri" pitchFamily="34" charset="0"/>
            </a:endParaRPr>
          </a:p>
          <a:p>
            <a:pPr algn="just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mk-MK" sz="3200" dirty="0" smtClean="0">
                <a:latin typeface="Calibri" pitchFamily="34" charset="0"/>
              </a:rPr>
              <a:t> Составена од три дела</a:t>
            </a:r>
            <a:r>
              <a:rPr lang="en-US" sz="3200" dirty="0" smtClean="0">
                <a:latin typeface="Calibri" pitchFamily="34" charset="0"/>
              </a:rPr>
              <a:t>:</a:t>
            </a:r>
            <a:endParaRPr lang="mk-MK" sz="3200" dirty="0" smtClean="0">
              <a:latin typeface="Calibri" pitchFamily="34" charset="0"/>
            </a:endParaRPr>
          </a:p>
          <a:p>
            <a:pPr lvl="1" algn="just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mk-MK" sz="2800" dirty="0" smtClean="0">
                <a:latin typeface="Calibri" pitchFamily="34" charset="0"/>
              </a:rPr>
              <a:t>енкодер – слоеви за редуцирање на податоците (димензиона редукција и занемарување на шум)</a:t>
            </a:r>
          </a:p>
          <a:p>
            <a:pPr lvl="1" algn="just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mk-MK" sz="2800" dirty="0" smtClean="0">
                <a:latin typeface="Calibri" pitchFamily="34" charset="0"/>
              </a:rPr>
              <a:t>код (латентна репрезентација) на податоците</a:t>
            </a:r>
          </a:p>
          <a:p>
            <a:pPr lvl="1" algn="just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mk-MK" sz="2800" dirty="0" smtClean="0">
                <a:latin typeface="Calibri" pitchFamily="34" charset="0"/>
              </a:rPr>
              <a:t> декодер – слоеви за реконструкција на оригиналните податоци </a:t>
            </a:r>
            <a:endParaRPr lang="mk-MK" sz="2800" dirty="0" smtClean="0">
              <a:latin typeface="Calibri" pitchFamily="34" charset="0"/>
            </a:endParaRPr>
          </a:p>
          <a:p>
            <a:pPr lvl="1" algn="just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endParaRPr lang="mk-MK" sz="2800" dirty="0" smtClean="0">
              <a:latin typeface="Calibri" pitchFamily="34" charset="0"/>
            </a:endParaRPr>
          </a:p>
          <a:p>
            <a:pPr algn="just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mk-MK" sz="3200" dirty="0" smtClean="0">
                <a:latin typeface="Calibri" pitchFamily="34" charset="0"/>
              </a:rPr>
              <a:t> Симетрична скалеста форма во однос на кодот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Autoencoder neural network</a:t>
            </a:r>
            <a:endParaRPr lang="mk-MK" sz="3600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47653" y="1905000"/>
            <a:ext cx="8496695" cy="4826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Autoencoder neural network</a:t>
            </a:r>
            <a:endParaRPr lang="mk-MK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28625" y="2105025"/>
            <a:ext cx="11353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mk-MK" sz="3200" dirty="0" smtClean="0">
                <a:latin typeface="Calibri" pitchFamily="34" charset="0"/>
              </a:rPr>
              <a:t> Тренирањето се врши само на множеството за тренинг кога системот е во нормален режим на работа</a:t>
            </a:r>
          </a:p>
          <a:p>
            <a:pPr algn="just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endParaRPr lang="mk-MK" sz="3200" dirty="0" smtClean="0">
              <a:latin typeface="Calibri" pitchFamily="34" charset="0"/>
            </a:endParaRPr>
          </a:p>
          <a:p>
            <a:pPr algn="just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mk-MK" sz="3200" dirty="0" smtClean="0">
                <a:latin typeface="Calibri" pitchFamily="34" charset="0"/>
              </a:rPr>
              <a:t> Мрежата учи како да ги реконструира податоците по нивната деконструкција</a:t>
            </a:r>
          </a:p>
          <a:p>
            <a:pPr algn="just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endParaRPr lang="mk-MK" sz="3200" dirty="0" smtClean="0">
              <a:latin typeface="Calibri" pitchFamily="34" charset="0"/>
            </a:endParaRPr>
          </a:p>
          <a:p>
            <a:pPr algn="just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mk-MK" sz="3200" dirty="0" smtClean="0">
                <a:latin typeface="Calibri" pitchFamily="34" charset="0"/>
              </a:rPr>
              <a:t> Множеството за валидација се користи за одредување на оптимални параметри (број на слоеви, број на неврони...)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Autoencoder neural network</a:t>
            </a:r>
            <a:endParaRPr lang="mk-MK" sz="3600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8150" y="1847850"/>
            <a:ext cx="5791200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143625" y="1838325"/>
            <a:ext cx="5638799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mk-MK" sz="1500" dirty="0" smtClean="0">
                <a:latin typeface="Calibri" pitchFamily="34" charset="0"/>
              </a:rPr>
              <a:t> </a:t>
            </a:r>
            <a:r>
              <a:rPr lang="mk-MK" sz="1500" b="1" dirty="0" smtClean="0">
                <a:latin typeface="Calibri" pitchFamily="34" charset="0"/>
              </a:rPr>
              <a:t>Градба</a:t>
            </a:r>
            <a:r>
              <a:rPr lang="en-US" sz="1500" b="1" dirty="0" smtClean="0">
                <a:latin typeface="Calibri" pitchFamily="34" charset="0"/>
              </a:rPr>
              <a:t>:</a:t>
            </a:r>
            <a:endParaRPr lang="mk-MK" sz="1500" b="1" dirty="0" smtClean="0">
              <a:latin typeface="Calibri" pitchFamily="34" charset="0"/>
            </a:endParaRPr>
          </a:p>
          <a:p>
            <a:pPr lvl="1" algn="just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mk-MK" sz="1500" dirty="0" smtClean="0">
                <a:latin typeface="Calibri" pitchFamily="34" charset="0"/>
              </a:rPr>
              <a:t> влезен слој со број на неврони еднаков на бројот на </a:t>
            </a:r>
            <a:r>
              <a:rPr lang="en-US" sz="1500" dirty="0" smtClean="0">
                <a:latin typeface="Calibri" pitchFamily="34" charset="0"/>
              </a:rPr>
              <a:t>feature</a:t>
            </a:r>
            <a:r>
              <a:rPr lang="mk-MK" sz="1500" dirty="0" smtClean="0">
                <a:latin typeface="Calibri" pitchFamily="34" charset="0"/>
              </a:rPr>
              <a:t>-и</a:t>
            </a:r>
          </a:p>
          <a:p>
            <a:pPr lvl="1" algn="just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mk-MK" sz="1500" dirty="0" smtClean="0">
                <a:latin typeface="Calibri" pitchFamily="34" charset="0"/>
              </a:rPr>
              <a:t> </a:t>
            </a:r>
            <a:r>
              <a:rPr lang="mk-MK" sz="1500" dirty="0" smtClean="0">
                <a:latin typeface="Calibri" pitchFamily="34" charset="0"/>
              </a:rPr>
              <a:t>два енкодирачки слоеви со број на неврони еднаков на 80% и 60% од бројот на </a:t>
            </a:r>
            <a:r>
              <a:rPr lang="en-US" sz="1500" dirty="0" smtClean="0">
                <a:latin typeface="Calibri" pitchFamily="34" charset="0"/>
              </a:rPr>
              <a:t>feature-</a:t>
            </a:r>
            <a:r>
              <a:rPr lang="mk-MK" sz="1500" dirty="0" smtClean="0">
                <a:latin typeface="Calibri" pitchFamily="34" charset="0"/>
              </a:rPr>
              <a:t>и соодветно</a:t>
            </a:r>
            <a:endParaRPr lang="en-US" sz="1500" dirty="0" smtClean="0">
              <a:latin typeface="Calibri" pitchFamily="34" charset="0"/>
            </a:endParaRPr>
          </a:p>
          <a:p>
            <a:pPr lvl="1" algn="just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mk-MK" sz="1500" dirty="0" smtClean="0">
                <a:latin typeface="Calibri" pitchFamily="34" charset="0"/>
              </a:rPr>
              <a:t>два </a:t>
            </a:r>
            <a:r>
              <a:rPr lang="mk-MK" sz="1500" dirty="0" smtClean="0">
                <a:latin typeface="Calibri" pitchFamily="34" charset="0"/>
              </a:rPr>
              <a:t>декодирачки слоеви </a:t>
            </a:r>
            <a:r>
              <a:rPr lang="mk-MK" sz="1500" dirty="0" smtClean="0">
                <a:latin typeface="Calibri" pitchFamily="34" charset="0"/>
              </a:rPr>
              <a:t>со број на неврони еднаков на </a:t>
            </a:r>
            <a:r>
              <a:rPr lang="mk-MK" sz="1500" dirty="0" smtClean="0">
                <a:latin typeface="Calibri" pitchFamily="34" charset="0"/>
              </a:rPr>
              <a:t>60</a:t>
            </a:r>
            <a:r>
              <a:rPr lang="mk-MK" sz="1500" dirty="0" smtClean="0">
                <a:latin typeface="Calibri" pitchFamily="34" charset="0"/>
              </a:rPr>
              <a:t>% и </a:t>
            </a:r>
            <a:r>
              <a:rPr lang="mk-MK" sz="1500" dirty="0" smtClean="0">
                <a:latin typeface="Calibri" pitchFamily="34" charset="0"/>
              </a:rPr>
              <a:t>80</a:t>
            </a:r>
            <a:r>
              <a:rPr lang="mk-MK" sz="1500" dirty="0" smtClean="0">
                <a:latin typeface="Calibri" pitchFamily="34" charset="0"/>
              </a:rPr>
              <a:t>% од бројот на </a:t>
            </a:r>
            <a:r>
              <a:rPr lang="en-US" sz="1500" dirty="0" smtClean="0">
                <a:latin typeface="Calibri" pitchFamily="34" charset="0"/>
              </a:rPr>
              <a:t>feature-</a:t>
            </a:r>
            <a:r>
              <a:rPr lang="mk-MK" sz="1500" dirty="0" smtClean="0">
                <a:latin typeface="Calibri" pitchFamily="34" charset="0"/>
              </a:rPr>
              <a:t>и </a:t>
            </a:r>
            <a:r>
              <a:rPr lang="mk-MK" sz="1500" dirty="0" smtClean="0">
                <a:latin typeface="Calibri" pitchFamily="34" charset="0"/>
              </a:rPr>
              <a:t>соодветно</a:t>
            </a:r>
          </a:p>
          <a:p>
            <a:pPr lvl="1" algn="just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mk-MK" sz="1500" dirty="0" smtClean="0">
                <a:latin typeface="Calibri" pitchFamily="34" charset="0"/>
              </a:rPr>
              <a:t> </a:t>
            </a:r>
            <a:r>
              <a:rPr lang="mk-MK" sz="1500" dirty="0" smtClean="0">
                <a:latin typeface="Calibri" pitchFamily="34" charset="0"/>
              </a:rPr>
              <a:t>излезен слој со ист број на неврони како и влезниот</a:t>
            </a:r>
          </a:p>
          <a:p>
            <a:pPr lvl="1" algn="just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endParaRPr lang="mk-MK" sz="1500" dirty="0" smtClean="0">
              <a:latin typeface="Calibri" pitchFamily="34" charset="0"/>
            </a:endParaRPr>
          </a:p>
          <a:p>
            <a:pPr algn="just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mk-MK" sz="1500" b="1" dirty="0" smtClean="0">
                <a:latin typeface="Calibri" pitchFamily="34" charset="0"/>
              </a:rPr>
              <a:t> Активациски функции</a:t>
            </a:r>
            <a:r>
              <a:rPr lang="en-US" sz="1500" b="1" dirty="0" smtClean="0">
                <a:latin typeface="Calibri" pitchFamily="34" charset="0"/>
              </a:rPr>
              <a:t>:</a:t>
            </a:r>
          </a:p>
          <a:p>
            <a:pPr lvl="1" algn="just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1500" dirty="0" smtClean="0">
                <a:latin typeface="Calibri" pitchFamily="34" charset="0"/>
              </a:rPr>
              <a:t> </a:t>
            </a:r>
            <a:r>
              <a:rPr lang="mk-MK" sz="1500" dirty="0" smtClean="0">
                <a:latin typeface="Calibri" pitchFamily="34" charset="0"/>
              </a:rPr>
              <a:t>Хиперболична </a:t>
            </a:r>
            <a:r>
              <a:rPr lang="en-US" sz="1500" i="1" dirty="0" smtClean="0">
                <a:latin typeface="Calibri" pitchFamily="34" charset="0"/>
              </a:rPr>
              <a:t>tanh</a:t>
            </a:r>
            <a:r>
              <a:rPr lang="en-US" sz="1500" dirty="0" smtClean="0">
                <a:latin typeface="Calibri" pitchFamily="34" charset="0"/>
              </a:rPr>
              <a:t> </a:t>
            </a:r>
            <a:r>
              <a:rPr lang="mk-MK" sz="1500" dirty="0" smtClean="0">
                <a:latin typeface="Calibri" pitchFamily="34" charset="0"/>
              </a:rPr>
              <a:t>функција на надворешните скриени слоеви</a:t>
            </a:r>
          </a:p>
          <a:p>
            <a:pPr lvl="1" algn="just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mk-MK" sz="1500" dirty="0" smtClean="0">
                <a:latin typeface="Calibri" pitchFamily="34" charset="0"/>
              </a:rPr>
              <a:t> </a:t>
            </a:r>
            <a:r>
              <a:rPr lang="en-US" sz="1500" i="1" dirty="0" smtClean="0">
                <a:latin typeface="Calibri" pitchFamily="34" charset="0"/>
              </a:rPr>
              <a:t>ReLU</a:t>
            </a:r>
            <a:r>
              <a:rPr lang="en-US" sz="1500" dirty="0" smtClean="0">
                <a:latin typeface="Calibri" pitchFamily="34" charset="0"/>
              </a:rPr>
              <a:t> (Rectified Linear Unit) </a:t>
            </a:r>
            <a:r>
              <a:rPr lang="mk-MK" sz="1500" dirty="0" smtClean="0">
                <a:latin typeface="Calibri" pitchFamily="34" charset="0"/>
              </a:rPr>
              <a:t>функција за внатрешните скриени слоеви</a:t>
            </a:r>
          </a:p>
          <a:p>
            <a:pPr lvl="1" algn="just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endParaRPr lang="mk-MK" sz="1500" dirty="0" smtClean="0">
              <a:latin typeface="Calibri" pitchFamily="34" charset="0"/>
            </a:endParaRPr>
          </a:p>
          <a:p>
            <a:pPr algn="just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mk-MK" sz="1500" b="1" dirty="0" smtClean="0">
                <a:latin typeface="Calibri" pitchFamily="34" charset="0"/>
              </a:rPr>
              <a:t> Други параметри</a:t>
            </a:r>
            <a:r>
              <a:rPr lang="en-US" sz="1500" b="1" dirty="0" smtClean="0">
                <a:latin typeface="Calibri" pitchFamily="34" charset="0"/>
              </a:rPr>
              <a:t>:</a:t>
            </a:r>
          </a:p>
          <a:p>
            <a:pPr lvl="1" algn="just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1500" dirty="0" smtClean="0">
                <a:latin typeface="Calibri" pitchFamily="34" charset="0"/>
              </a:rPr>
              <a:t> </a:t>
            </a:r>
            <a:r>
              <a:rPr lang="mk-MK" sz="1500" dirty="0" smtClean="0">
                <a:latin typeface="Calibri" pitchFamily="34" charset="0"/>
              </a:rPr>
              <a:t>метрика на евалуација</a:t>
            </a:r>
            <a:r>
              <a:rPr lang="en-US" sz="1500" dirty="0" smtClean="0">
                <a:latin typeface="Calibri" pitchFamily="34" charset="0"/>
              </a:rPr>
              <a:t>: </a:t>
            </a:r>
            <a:r>
              <a:rPr lang="mk-MK" sz="1500" dirty="0" smtClean="0">
                <a:latin typeface="Calibri" pitchFamily="34" charset="0"/>
              </a:rPr>
              <a:t>средна квадратна грешка (</a:t>
            </a:r>
            <a:r>
              <a:rPr lang="en-US" sz="1500" i="1" dirty="0" smtClean="0">
                <a:latin typeface="Calibri" pitchFamily="34" charset="0"/>
              </a:rPr>
              <a:t>MSE</a:t>
            </a:r>
            <a:r>
              <a:rPr lang="en-US" sz="1500" dirty="0" smtClean="0">
                <a:latin typeface="Calibri" pitchFamily="34" charset="0"/>
              </a:rPr>
              <a:t>)</a:t>
            </a:r>
            <a:endParaRPr lang="mk-MK" sz="1500" dirty="0" smtClean="0">
              <a:latin typeface="Calibri" pitchFamily="34" charset="0"/>
            </a:endParaRPr>
          </a:p>
          <a:p>
            <a:pPr lvl="1" algn="just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mk-MK" sz="1500" dirty="0" smtClean="0">
                <a:latin typeface="Calibri" pitchFamily="34" charset="0"/>
              </a:rPr>
              <a:t> алгоритам за оптимизација</a:t>
            </a:r>
            <a:r>
              <a:rPr lang="en-US" sz="1500" dirty="0" smtClean="0">
                <a:latin typeface="Calibri" pitchFamily="34" charset="0"/>
              </a:rPr>
              <a:t>: </a:t>
            </a:r>
            <a:r>
              <a:rPr lang="en-US" sz="1500" i="1" dirty="0" smtClean="0">
                <a:latin typeface="Calibri" pitchFamily="34" charset="0"/>
              </a:rPr>
              <a:t>Adam </a:t>
            </a:r>
            <a:endParaRPr lang="mk-MK" sz="1500" i="1" dirty="0" smtClean="0">
              <a:latin typeface="Calibri" pitchFamily="34" charset="0"/>
            </a:endParaRPr>
          </a:p>
          <a:p>
            <a:pPr lvl="1" algn="just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mk-MK" sz="1500" i="1" dirty="0" smtClean="0">
                <a:latin typeface="Calibri" pitchFamily="34" charset="0"/>
              </a:rPr>
              <a:t> </a:t>
            </a:r>
            <a:r>
              <a:rPr lang="mk-MK" sz="1500" dirty="0" smtClean="0">
                <a:latin typeface="Calibri" pitchFamily="34" charset="0"/>
              </a:rPr>
              <a:t>број на епохи</a:t>
            </a:r>
            <a:r>
              <a:rPr lang="en-US" sz="1500" dirty="0" smtClean="0">
                <a:latin typeface="Calibri" pitchFamily="34" charset="0"/>
              </a:rPr>
              <a:t>: 300</a:t>
            </a:r>
          </a:p>
          <a:p>
            <a:pPr lvl="1" algn="just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1500" i="1" dirty="0" smtClean="0">
                <a:latin typeface="Calibri" pitchFamily="34" charset="0"/>
              </a:rPr>
              <a:t> </a:t>
            </a:r>
            <a:r>
              <a:rPr lang="mk-MK" sz="1500" dirty="0" smtClean="0">
                <a:latin typeface="Calibri" pitchFamily="34" charset="0"/>
              </a:rPr>
              <a:t>големина на </a:t>
            </a:r>
            <a:r>
              <a:rPr lang="en-US" sz="1500" i="1" dirty="0" smtClean="0">
                <a:latin typeface="Calibri" pitchFamily="34" charset="0"/>
              </a:rPr>
              <a:t>batch</a:t>
            </a:r>
            <a:r>
              <a:rPr lang="en-US" sz="1500" dirty="0" smtClean="0">
                <a:latin typeface="Calibri" pitchFamily="34" charset="0"/>
              </a:rPr>
              <a:t>: </a:t>
            </a:r>
            <a:r>
              <a:rPr lang="mk-MK" sz="1500" dirty="0" smtClean="0">
                <a:latin typeface="Calibri" pitchFamily="34" charset="0"/>
              </a:rPr>
              <a:t>256</a:t>
            </a:r>
          </a:p>
          <a:p>
            <a:pPr lvl="1" algn="just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mk-MK" sz="1500" i="1" dirty="0" smtClean="0">
                <a:latin typeface="Calibri" pitchFamily="34" charset="0"/>
              </a:rPr>
              <a:t> </a:t>
            </a:r>
            <a:r>
              <a:rPr lang="en-US" sz="1500" i="1" dirty="0" smtClean="0">
                <a:latin typeface="Calibri" pitchFamily="34" charset="0"/>
              </a:rPr>
              <a:t>threshold: </a:t>
            </a:r>
            <a:r>
              <a:rPr lang="en-US" sz="1500" dirty="0" smtClean="0">
                <a:latin typeface="Calibri" pitchFamily="34" charset="0"/>
              </a:rPr>
              <a:t>0.84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mk-MK" sz="3600" dirty="0" smtClean="0">
                <a:solidFill>
                  <a:srgbClr val="FFFEFF"/>
                </a:solidFill>
              </a:rPr>
              <a:t>Вовед</a:t>
            </a:r>
            <a:endParaRPr lang="en-US" sz="3600" dirty="0">
              <a:solidFill>
                <a:srgbClr val="FFFE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625" y="2105025"/>
            <a:ext cx="11353800" cy="4316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mk-MK" sz="3200" dirty="0" smtClean="0">
                <a:latin typeface="Calibri" pitchFamily="34" charset="0"/>
              </a:rPr>
              <a:t> Модернизација на сите области од човековото живеење – позитивни и негативни страни</a:t>
            </a:r>
          </a:p>
          <a:p>
            <a:pPr algn="just">
              <a:buFont typeface="Arial" pitchFamily="34" charset="0"/>
              <a:buChar char="•"/>
            </a:pPr>
            <a:endParaRPr lang="mk-MK" sz="1050" dirty="0" smtClean="0">
              <a:latin typeface="Calibri" pitchFamily="34" charset="0"/>
            </a:endParaRPr>
          </a:p>
          <a:p>
            <a:pPr lvl="1" algn="just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mk-MK" sz="2400" dirty="0" smtClean="0">
                <a:latin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</a:rPr>
              <a:t>Smart </a:t>
            </a:r>
            <a:r>
              <a:rPr lang="mk-MK" sz="2400" dirty="0" smtClean="0">
                <a:latin typeface="Calibri" pitchFamily="34" charset="0"/>
              </a:rPr>
              <a:t>технологијата овозможува полесен живот</a:t>
            </a:r>
          </a:p>
          <a:p>
            <a:pPr lvl="1" algn="just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endParaRPr lang="mk-MK" sz="1600" dirty="0" smtClean="0">
              <a:latin typeface="Calibri" pitchFamily="34" charset="0"/>
            </a:endParaRPr>
          </a:p>
          <a:p>
            <a:pPr lvl="1" algn="just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mk-MK" sz="2400" dirty="0" smtClean="0">
                <a:latin typeface="Calibri" pitchFamily="34" charset="0"/>
              </a:rPr>
              <a:t> Изложена на сајбер </a:t>
            </a:r>
            <a:r>
              <a:rPr lang="mk-MK" sz="2400" dirty="0" smtClean="0">
                <a:latin typeface="Calibri" pitchFamily="34" charset="0"/>
              </a:rPr>
              <a:t>напади </a:t>
            </a:r>
            <a:r>
              <a:rPr lang="mk-MK" sz="2400" dirty="0" smtClean="0">
                <a:latin typeface="Calibri" pitchFamily="34" charset="0"/>
              </a:rPr>
              <a:t>врз автоматизираните </a:t>
            </a:r>
            <a:r>
              <a:rPr lang="en-US" sz="2400" dirty="0" smtClean="0">
                <a:latin typeface="Calibri" pitchFamily="34" charset="0"/>
              </a:rPr>
              <a:t>smart</a:t>
            </a:r>
            <a:r>
              <a:rPr lang="mk-MK" sz="2400" dirty="0" smtClean="0">
                <a:latin typeface="Calibri" pitchFamily="34" charset="0"/>
              </a:rPr>
              <a:t> </a:t>
            </a:r>
            <a:r>
              <a:rPr lang="mk-MK" sz="2400" dirty="0" smtClean="0">
                <a:latin typeface="Calibri" pitchFamily="34" charset="0"/>
              </a:rPr>
              <a:t>системи</a:t>
            </a:r>
          </a:p>
          <a:p>
            <a:pPr algn="just">
              <a:buFont typeface="Arial" pitchFamily="34" charset="0"/>
              <a:buChar char="•"/>
            </a:pPr>
            <a:endParaRPr lang="mk-MK" sz="4000" dirty="0" smtClean="0">
              <a:latin typeface="Calibri" pitchFamily="34" charset="0"/>
            </a:endParaRPr>
          </a:p>
          <a:p>
            <a:pPr algn="just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mk-MK" sz="3200" dirty="0" smtClean="0">
                <a:latin typeface="Calibri" pitchFamily="34" charset="0"/>
              </a:rPr>
              <a:t> Потреба од детекција и спречување на овие напади</a:t>
            </a:r>
          </a:p>
          <a:p>
            <a:pPr algn="just">
              <a:buFont typeface="Arial" pitchFamily="34" charset="0"/>
              <a:buChar char="•"/>
            </a:pPr>
            <a:endParaRPr lang="mk-MK" sz="3200" dirty="0" smtClean="0">
              <a:latin typeface="Calibri" pitchFamily="34" charset="0"/>
            </a:endParaRPr>
          </a:p>
          <a:p>
            <a:pPr algn="just">
              <a:buFont typeface="Arial" pitchFamily="34" charset="0"/>
              <a:buChar char="•"/>
            </a:pPr>
            <a:endParaRPr lang="mk-MK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334259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mk-MK" sz="3600" dirty="0" smtClean="0"/>
              <a:t>Заклучок и идна работа</a:t>
            </a:r>
            <a:endParaRPr lang="mk-MK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28625" y="2105025"/>
            <a:ext cx="11353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mk-MK" sz="3200" dirty="0" smtClean="0">
                <a:latin typeface="Calibri" pitchFamily="34" charset="0"/>
              </a:rPr>
              <a:t> Проблемот за детекција на аномалии не е лесен, но има големо значење</a:t>
            </a:r>
          </a:p>
          <a:p>
            <a:pPr algn="just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endParaRPr lang="mk-MK" sz="3200" dirty="0" smtClean="0">
              <a:latin typeface="Calibri" pitchFamily="34" charset="0"/>
            </a:endParaRPr>
          </a:p>
          <a:p>
            <a:pPr algn="just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mk-MK" sz="3200" dirty="0" smtClean="0">
                <a:latin typeface="Calibri" pitchFamily="34" charset="0"/>
              </a:rPr>
              <a:t> Да се подобрат и оптимизираат алгоритмите со дополнителен </a:t>
            </a:r>
            <a:r>
              <a:rPr lang="en-US" sz="3200" i="1" dirty="0" smtClean="0">
                <a:latin typeface="Calibri" pitchFamily="34" charset="0"/>
              </a:rPr>
              <a:t>grid search</a:t>
            </a:r>
            <a:r>
              <a:rPr lang="mk-MK" sz="3200" i="1" dirty="0" smtClean="0">
                <a:latin typeface="Calibri" pitchFamily="34" charset="0"/>
              </a:rPr>
              <a:t> </a:t>
            </a:r>
            <a:r>
              <a:rPr lang="mk-MK" sz="3200" dirty="0" smtClean="0">
                <a:latin typeface="Calibri" pitchFamily="34" charset="0"/>
              </a:rPr>
              <a:t>на сите параметри</a:t>
            </a:r>
          </a:p>
          <a:p>
            <a:pPr algn="just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endParaRPr lang="mk-MK" sz="3200" dirty="0" smtClean="0">
              <a:latin typeface="Calibri" pitchFamily="34" charset="0"/>
            </a:endParaRPr>
          </a:p>
          <a:p>
            <a:pPr algn="just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mk-MK" sz="3200" dirty="0" smtClean="0">
                <a:latin typeface="Calibri" pitchFamily="34" charset="0"/>
              </a:rPr>
              <a:t> Да се искористат </a:t>
            </a:r>
            <a:r>
              <a:rPr lang="en-US" sz="3200" i="1" dirty="0" smtClean="0">
                <a:latin typeface="Calibri" pitchFamily="34" charset="0"/>
              </a:rPr>
              <a:t>ensemble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mk-MK" sz="3200" dirty="0" smtClean="0">
                <a:latin typeface="Calibri" pitchFamily="34" charset="0"/>
              </a:rPr>
              <a:t>методи за подобрување на резултатите – </a:t>
            </a:r>
            <a:r>
              <a:rPr lang="en-US" sz="3200" i="1" dirty="0" smtClean="0">
                <a:latin typeface="Calibri" pitchFamily="34" charset="0"/>
              </a:rPr>
              <a:t>stacking</a:t>
            </a:r>
            <a:r>
              <a:rPr lang="en-US" sz="3200" dirty="0" smtClean="0">
                <a:latin typeface="Calibri" pitchFamily="34" charset="0"/>
              </a:rPr>
              <a:t>, </a:t>
            </a:r>
            <a:r>
              <a:rPr lang="en-US" sz="3200" i="1" dirty="0" smtClean="0">
                <a:latin typeface="Calibri" pitchFamily="34" charset="0"/>
              </a:rPr>
              <a:t>boosting, bagging</a:t>
            </a:r>
            <a:endParaRPr lang="mk-MK" sz="3200" i="1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sz="3600" dirty="0" smtClean="0"/>
              <a:t>Опис на проблемот</a:t>
            </a:r>
            <a:endParaRPr lang="mk-MK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428625" y="2105025"/>
            <a:ext cx="11353800" cy="4316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mk-MK" sz="3200" dirty="0" smtClean="0">
                <a:latin typeface="Calibri" pitchFamily="34" charset="0"/>
              </a:rPr>
              <a:t> Виртуелно симулиран град </a:t>
            </a:r>
            <a:r>
              <a:rPr lang="en-US" sz="3200" dirty="0" smtClean="0">
                <a:latin typeface="Calibri" pitchFamily="34" charset="0"/>
              </a:rPr>
              <a:t>C-Town</a:t>
            </a:r>
            <a:r>
              <a:rPr lang="mk-MK" sz="3200" dirty="0" smtClean="0">
                <a:latin typeface="Calibri" pitchFamily="34" charset="0"/>
              </a:rPr>
              <a:t> базиран на водоводна мрежа со средна големина</a:t>
            </a:r>
            <a:endParaRPr lang="en-US" sz="3200" dirty="0" smtClean="0">
              <a:latin typeface="Calibri" pitchFamily="34" charset="0"/>
            </a:endParaRPr>
          </a:p>
          <a:p>
            <a:pPr algn="just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endParaRPr lang="en-US" sz="3200" dirty="0" smtClean="0">
              <a:latin typeface="Calibri" pitchFamily="34" charset="0"/>
            </a:endParaRPr>
          </a:p>
          <a:p>
            <a:pPr algn="just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mk-MK" sz="3200" dirty="0" smtClean="0">
                <a:latin typeface="Calibri" pitchFamily="34" charset="0"/>
              </a:rPr>
              <a:t> Со воведување на </a:t>
            </a:r>
            <a:r>
              <a:rPr lang="en-US" sz="3200" dirty="0" smtClean="0">
                <a:latin typeface="Calibri" pitchFamily="34" charset="0"/>
              </a:rPr>
              <a:t>smart</a:t>
            </a:r>
            <a:r>
              <a:rPr lang="mk-MK" sz="3200" dirty="0" smtClean="0">
                <a:latin typeface="Calibri" pitchFamily="34" charset="0"/>
              </a:rPr>
              <a:t> технологија доаѓа до појава на аномалии во системот</a:t>
            </a:r>
          </a:p>
          <a:p>
            <a:pPr algn="just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endParaRPr lang="mk-MK" sz="1050" dirty="0" smtClean="0">
              <a:latin typeface="Calibri" pitchFamily="34" charset="0"/>
            </a:endParaRPr>
          </a:p>
          <a:p>
            <a:pPr lvl="1" algn="just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mk-MK" sz="2800" dirty="0" smtClean="0">
                <a:latin typeface="Calibri" pitchFamily="34" charset="0"/>
              </a:rPr>
              <a:t> ниски нивоа на вода во резервоар Т5</a:t>
            </a:r>
          </a:p>
          <a:p>
            <a:pPr lvl="1" algn="just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endParaRPr lang="mk-MK" sz="1600" dirty="0" smtClean="0">
              <a:latin typeface="Calibri" pitchFamily="34" charset="0"/>
            </a:endParaRPr>
          </a:p>
          <a:p>
            <a:pPr lvl="1" algn="just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mk-MK" sz="2800" dirty="0" smtClean="0">
                <a:latin typeface="Calibri" pitchFamily="34" charset="0"/>
              </a:rPr>
              <a:t> </a:t>
            </a:r>
            <a:r>
              <a:rPr lang="mk-MK" sz="2800" dirty="0" smtClean="0">
                <a:latin typeface="Calibri" pitchFamily="34" charset="0"/>
              </a:rPr>
              <a:t>прелевање на резервоар Т1</a:t>
            </a:r>
          </a:p>
          <a:p>
            <a:pPr algn="just">
              <a:buFont typeface="Arial" pitchFamily="34" charset="0"/>
              <a:buChar char="•"/>
            </a:pPr>
            <a:endParaRPr lang="mk-MK" sz="3200" dirty="0">
              <a:latin typeface="Calibri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sz="3600" dirty="0" smtClean="0"/>
              <a:t>Графичка претстава на </a:t>
            </a:r>
            <a:r>
              <a:rPr lang="en-US" sz="3600" dirty="0" smtClean="0"/>
              <a:t>C-town</a:t>
            </a:r>
            <a:endParaRPr lang="mk-MK" sz="36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9797" y="1855211"/>
            <a:ext cx="5472406" cy="4869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sz="3600" dirty="0" smtClean="0"/>
              <a:t>податоци</a:t>
            </a:r>
            <a:endParaRPr lang="mk-MK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428625" y="2114550"/>
            <a:ext cx="113538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mk-MK" sz="3200" dirty="0" smtClean="0">
                <a:latin typeface="Calibri" pitchFamily="34" charset="0"/>
              </a:rPr>
              <a:t> Три дадени податочни множества со податоци отчитувани на секој час</a:t>
            </a:r>
            <a:r>
              <a:rPr lang="en-US" sz="3200" dirty="0" smtClean="0">
                <a:latin typeface="Calibri" pitchFamily="34" charset="0"/>
              </a:rPr>
              <a:t>:</a:t>
            </a:r>
            <a:endParaRPr lang="mk-MK" sz="3200" dirty="0" smtClean="0">
              <a:latin typeface="Calibri" pitchFamily="34" charset="0"/>
            </a:endParaRPr>
          </a:p>
          <a:p>
            <a:pPr algn="just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endParaRPr lang="en-US" sz="1600" dirty="0" smtClean="0">
              <a:latin typeface="Calibri" pitchFamily="34" charset="0"/>
            </a:endParaRPr>
          </a:p>
          <a:p>
            <a:pPr lvl="1" algn="just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b="1" dirty="0" smtClean="0">
                <a:latin typeface="Calibri" pitchFamily="34" charset="0"/>
              </a:rPr>
              <a:t>dataset03: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mk-MK" sz="2400" dirty="0" smtClean="0">
                <a:latin typeface="Calibri" pitchFamily="34" charset="0"/>
              </a:rPr>
              <a:t>податоци со времетраење од 365 денови пред инсталација на </a:t>
            </a:r>
            <a:r>
              <a:rPr lang="en-US" sz="2400" dirty="0" smtClean="0">
                <a:latin typeface="Calibri" pitchFamily="34" charset="0"/>
              </a:rPr>
              <a:t>smart</a:t>
            </a:r>
            <a:r>
              <a:rPr lang="mk-MK" sz="2400" dirty="0" smtClean="0">
                <a:latin typeface="Calibri" pitchFamily="34" charset="0"/>
              </a:rPr>
              <a:t> технологијата (без напади) – </a:t>
            </a:r>
            <a:r>
              <a:rPr lang="mk-MK" sz="2400" i="1" dirty="0" smtClean="0">
                <a:latin typeface="Calibri" pitchFamily="34" charset="0"/>
              </a:rPr>
              <a:t>множество за тренинг</a:t>
            </a:r>
          </a:p>
          <a:p>
            <a:pPr lvl="1" algn="just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endParaRPr lang="mk-MK" sz="1400" i="1" dirty="0" smtClean="0">
              <a:latin typeface="Calibri" pitchFamily="34" charset="0"/>
            </a:endParaRPr>
          </a:p>
          <a:p>
            <a:pPr lvl="1" algn="just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mk-MK" sz="2400" dirty="0" smtClean="0">
                <a:latin typeface="Calibri" pitchFamily="34" charset="0"/>
              </a:rPr>
              <a:t> </a:t>
            </a:r>
            <a:r>
              <a:rPr lang="en-US" sz="2400" b="1" dirty="0" smtClean="0">
                <a:latin typeface="Calibri" pitchFamily="34" charset="0"/>
              </a:rPr>
              <a:t>dataset04: </a:t>
            </a:r>
            <a:r>
              <a:rPr lang="mk-MK" sz="2400" dirty="0" smtClean="0">
                <a:latin typeface="Calibri" pitchFamily="34" charset="0"/>
              </a:rPr>
              <a:t>податоци со времетраење од 174 денови по инсталацијата на </a:t>
            </a:r>
            <a:r>
              <a:rPr lang="en-US" sz="2400" dirty="0" smtClean="0">
                <a:latin typeface="Calibri" pitchFamily="34" charset="0"/>
              </a:rPr>
              <a:t>smart</a:t>
            </a:r>
            <a:r>
              <a:rPr lang="mk-MK" sz="2400" dirty="0" smtClean="0">
                <a:latin typeface="Calibri" pitchFamily="34" charset="0"/>
              </a:rPr>
              <a:t> технологијата, во сооднос 88% нормални спрема 12% напади (не сите напади се точно обележани) – </a:t>
            </a:r>
            <a:r>
              <a:rPr lang="mk-MK" sz="2400" i="1" dirty="0" smtClean="0">
                <a:latin typeface="Calibri" pitchFamily="34" charset="0"/>
              </a:rPr>
              <a:t>множество за валидација</a:t>
            </a:r>
          </a:p>
          <a:p>
            <a:pPr lvl="1" algn="just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endParaRPr lang="mk-MK" sz="1400" i="1" dirty="0" smtClean="0">
              <a:latin typeface="Calibri" pitchFamily="34" charset="0"/>
            </a:endParaRPr>
          </a:p>
          <a:p>
            <a:pPr lvl="1" algn="just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mk-MK" sz="2400" dirty="0" smtClean="0">
                <a:latin typeface="Calibri" pitchFamily="34" charset="0"/>
              </a:rPr>
              <a:t> </a:t>
            </a:r>
            <a:r>
              <a:rPr lang="en-US" sz="2400" b="1" dirty="0" smtClean="0">
                <a:latin typeface="Calibri" pitchFamily="34" charset="0"/>
              </a:rPr>
              <a:t>test_dataset: </a:t>
            </a:r>
            <a:r>
              <a:rPr lang="mk-MK" sz="2400" dirty="0" smtClean="0">
                <a:latin typeface="Calibri" pitchFamily="34" charset="0"/>
              </a:rPr>
              <a:t>податоци со времетраење од 87 денови во сооднос 80% нормални спрема 20% напади – </a:t>
            </a:r>
            <a:r>
              <a:rPr lang="mk-MK" sz="2400" i="1" dirty="0" smtClean="0">
                <a:latin typeface="Calibri" pitchFamily="34" charset="0"/>
              </a:rPr>
              <a:t>множество за тест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Calibri" pitchFamily="34" charset="0"/>
              </a:rPr>
              <a:t>FEATURES</a:t>
            </a:r>
            <a:endParaRPr lang="mk-MK" sz="3600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625" y="2105025"/>
            <a:ext cx="113538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mk-MK" sz="3200" dirty="0" smtClean="0">
                <a:latin typeface="Calibri" pitchFamily="34" charset="0"/>
              </a:rPr>
              <a:t> </a:t>
            </a:r>
            <a:r>
              <a:rPr lang="en-US" sz="3200" dirty="0" smtClean="0">
                <a:latin typeface="Calibri" pitchFamily="34" charset="0"/>
              </a:rPr>
              <a:t>SCADA </a:t>
            </a:r>
            <a:r>
              <a:rPr lang="mk-MK" sz="3200" dirty="0" smtClean="0">
                <a:latin typeface="Calibri" pitchFamily="34" charset="0"/>
              </a:rPr>
              <a:t>систем за снабдување на податоци и управување</a:t>
            </a:r>
          </a:p>
          <a:p>
            <a:pPr lvl="1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mk-MK" sz="2800" dirty="0" smtClean="0">
                <a:latin typeface="Calibri" pitchFamily="34" charset="0"/>
              </a:rPr>
              <a:t> аквизицијата на податоците се врши преку девет </a:t>
            </a:r>
            <a:r>
              <a:rPr lang="en-US" sz="2800" dirty="0" smtClean="0">
                <a:latin typeface="Calibri" pitchFamily="34" charset="0"/>
              </a:rPr>
              <a:t>PLC</a:t>
            </a:r>
            <a:r>
              <a:rPr lang="mk-MK" sz="2800" dirty="0" smtClean="0">
                <a:latin typeface="Calibri" pitchFamily="34" charset="0"/>
              </a:rPr>
              <a:t> </a:t>
            </a:r>
            <a:endParaRPr lang="mk-MK" sz="2800" dirty="0" smtClean="0">
              <a:latin typeface="Calibri" pitchFamily="34" charset="0"/>
            </a:endParaRPr>
          </a:p>
          <a:p>
            <a:pPr lvl="2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</a:pPr>
            <a:r>
              <a:rPr lang="mk-MK" sz="2400" dirty="0" smtClean="0">
                <a:latin typeface="Calibri" pitchFamily="34" charset="0"/>
              </a:rPr>
              <a:t> </a:t>
            </a:r>
            <a:r>
              <a:rPr lang="mk-MK" sz="2400" dirty="0" smtClean="0">
                <a:latin typeface="Calibri" pitchFamily="34" charset="0"/>
              </a:rPr>
              <a:t>сензор за ниво на вода во резервоарите</a:t>
            </a:r>
          </a:p>
          <a:p>
            <a:pPr lvl="2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</a:pPr>
            <a:r>
              <a:rPr lang="mk-MK" sz="2400" dirty="0" smtClean="0">
                <a:latin typeface="Calibri" pitchFamily="34" charset="0"/>
              </a:rPr>
              <a:t> </a:t>
            </a:r>
            <a:r>
              <a:rPr lang="mk-MK" sz="2400" dirty="0" smtClean="0">
                <a:latin typeface="Calibri" pitchFamily="34" charset="0"/>
              </a:rPr>
              <a:t>сензор за статус на пумпата (</a:t>
            </a:r>
            <a:r>
              <a:rPr lang="en-US" sz="2400" dirty="0" smtClean="0">
                <a:latin typeface="Calibri" pitchFamily="34" charset="0"/>
              </a:rPr>
              <a:t>ON/OFF)</a:t>
            </a:r>
            <a:endParaRPr lang="mk-MK" sz="2400" dirty="0" smtClean="0">
              <a:latin typeface="Calibri" pitchFamily="34" charset="0"/>
            </a:endParaRPr>
          </a:p>
          <a:p>
            <a:pPr lvl="2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</a:pPr>
            <a:r>
              <a:rPr lang="mk-MK" sz="2400" dirty="0" smtClean="0">
                <a:latin typeface="Calibri" pitchFamily="34" charset="0"/>
              </a:rPr>
              <a:t> </a:t>
            </a:r>
            <a:r>
              <a:rPr lang="mk-MK" sz="2400" dirty="0" smtClean="0">
                <a:latin typeface="Calibri" pitchFamily="34" charset="0"/>
              </a:rPr>
              <a:t>сензор за проток низ пумпата</a:t>
            </a:r>
          </a:p>
          <a:p>
            <a:pPr lvl="2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</a:pPr>
            <a:r>
              <a:rPr lang="mk-MK" sz="2400" dirty="0" smtClean="0">
                <a:latin typeface="Calibri" pitchFamily="34" charset="0"/>
              </a:rPr>
              <a:t> </a:t>
            </a:r>
            <a:r>
              <a:rPr lang="mk-MK" sz="2400" dirty="0" smtClean="0">
                <a:latin typeface="Calibri" pitchFamily="34" charset="0"/>
              </a:rPr>
              <a:t>сензор за влезен и излезен притисок на станицата за пумпање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Calibri" pitchFamily="34" charset="0"/>
              </a:rPr>
              <a:t> </a:t>
            </a:r>
            <a:r>
              <a:rPr lang="mk-MK" sz="3200" dirty="0" smtClean="0">
                <a:latin typeface="Calibri" pitchFamily="34" charset="0"/>
              </a:rPr>
              <a:t>Вкупно 43 </a:t>
            </a:r>
            <a:r>
              <a:rPr lang="en-US" sz="3200" dirty="0" smtClean="0">
                <a:latin typeface="Calibri" pitchFamily="34" charset="0"/>
              </a:rPr>
              <a:t>feature</a:t>
            </a:r>
            <a:r>
              <a:rPr lang="mk-MK" sz="3200" dirty="0" smtClean="0">
                <a:latin typeface="Calibri" pitchFamily="34" charset="0"/>
              </a:rPr>
              <a:t>-и </a:t>
            </a:r>
            <a:endParaRPr lang="mk-MK" sz="3200" dirty="0">
              <a:latin typeface="Calibri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Calibri" pitchFamily="34" charset="0"/>
              </a:rPr>
              <a:t>tsfresh</a:t>
            </a:r>
            <a:endParaRPr lang="mk-MK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428625" y="2105025"/>
            <a:ext cx="11353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mk-MK" sz="3200" dirty="0" smtClean="0">
                <a:latin typeface="Calibri" pitchFamily="34" charset="0"/>
              </a:rPr>
              <a:t> Со користење на </a:t>
            </a:r>
            <a:r>
              <a:rPr lang="en-US" sz="3200" dirty="0" smtClean="0">
                <a:latin typeface="Calibri" pitchFamily="34" charset="0"/>
              </a:rPr>
              <a:t>Python</a:t>
            </a:r>
            <a:r>
              <a:rPr lang="mk-MK" sz="3200" dirty="0" smtClean="0">
                <a:latin typeface="Calibri" pitchFamily="34" charset="0"/>
              </a:rPr>
              <a:t> библиотеката </a:t>
            </a:r>
            <a:r>
              <a:rPr lang="en-US" sz="3200" dirty="0" smtClean="0">
                <a:latin typeface="Calibri" pitchFamily="34" charset="0"/>
              </a:rPr>
              <a:t>tsfresh</a:t>
            </a:r>
            <a:r>
              <a:rPr lang="mk-MK" sz="3200" dirty="0" smtClean="0">
                <a:latin typeface="Calibri" pitchFamily="34" charset="0"/>
              </a:rPr>
              <a:t> се извлекуваат нови </a:t>
            </a:r>
            <a:r>
              <a:rPr lang="en-US" sz="3200" dirty="0" smtClean="0">
                <a:latin typeface="Calibri" pitchFamily="34" charset="0"/>
              </a:rPr>
              <a:t>feature-</a:t>
            </a:r>
            <a:r>
              <a:rPr lang="mk-MK" sz="3200" dirty="0" smtClean="0">
                <a:latin typeface="Calibri" pitchFamily="34" charset="0"/>
              </a:rPr>
              <a:t>и</a:t>
            </a:r>
          </a:p>
          <a:p>
            <a:pPr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endParaRPr lang="mk-MK" sz="3200" dirty="0" smtClean="0">
              <a:latin typeface="Calibri" pitchFamily="34" charset="0"/>
            </a:endParaRPr>
          </a:p>
          <a:p>
            <a:pPr algn="just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mk-MK" sz="3200" dirty="0" smtClean="0">
                <a:latin typeface="Calibri" pitchFamily="34" charset="0"/>
              </a:rPr>
              <a:t> </a:t>
            </a:r>
            <a:r>
              <a:rPr lang="mk-MK" sz="3200" dirty="0" smtClean="0">
                <a:latin typeface="Calibri" pitchFamily="34" charset="0"/>
              </a:rPr>
              <a:t>Од 20,000+ нови </a:t>
            </a:r>
            <a:r>
              <a:rPr lang="en-US" sz="3200" dirty="0" smtClean="0">
                <a:latin typeface="Calibri" pitchFamily="34" charset="0"/>
              </a:rPr>
              <a:t>feature-</a:t>
            </a:r>
            <a:r>
              <a:rPr lang="mk-MK" sz="3200" dirty="0" smtClean="0">
                <a:latin typeface="Calibri" pitchFamily="34" charset="0"/>
              </a:rPr>
              <a:t>и се избираат само најзначајните 150</a:t>
            </a:r>
          </a:p>
          <a:p>
            <a:pPr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endParaRPr lang="mk-MK" sz="3200" dirty="0" smtClean="0">
              <a:latin typeface="Calibri" pitchFamily="34" charset="0"/>
            </a:endParaRPr>
          </a:p>
          <a:p>
            <a:pPr algn="just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mk-MK" sz="3200" dirty="0" smtClean="0">
                <a:latin typeface="Calibri" pitchFamily="34" charset="0"/>
              </a:rPr>
              <a:t> </a:t>
            </a:r>
            <a:r>
              <a:rPr lang="mk-MK" sz="3200" dirty="0" smtClean="0">
                <a:latin typeface="Calibri" pitchFamily="34" charset="0"/>
              </a:rPr>
              <a:t>Како да знаеме кои се најзначајни?</a:t>
            </a:r>
            <a:endParaRPr lang="mk-MK" sz="3200" dirty="0">
              <a:latin typeface="Calibri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Calibri" pitchFamily="34" charset="0"/>
              </a:rPr>
              <a:t>principal component analysis</a:t>
            </a:r>
            <a:endParaRPr lang="mk-MK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428625" y="2105025"/>
            <a:ext cx="113538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mk-MK" sz="3200" dirty="0" smtClean="0">
                <a:latin typeface="Calibri" pitchFamily="34" charset="0"/>
              </a:rPr>
              <a:t> Постапка за редукција на димензионалноста на податочното множество</a:t>
            </a:r>
          </a:p>
          <a:p>
            <a:pPr algn="just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endParaRPr lang="mk-MK" sz="1600" dirty="0" smtClean="0">
              <a:latin typeface="Calibri" pitchFamily="34" charset="0"/>
            </a:endParaRPr>
          </a:p>
          <a:p>
            <a:pPr algn="just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mk-MK" sz="3200" dirty="0" smtClean="0">
                <a:latin typeface="Calibri" pitchFamily="34" charset="0"/>
              </a:rPr>
              <a:t> Се состои од три главни чекори</a:t>
            </a:r>
            <a:r>
              <a:rPr lang="en-US" sz="3200" dirty="0" smtClean="0">
                <a:latin typeface="Calibri" pitchFamily="34" charset="0"/>
              </a:rPr>
              <a:t>:</a:t>
            </a:r>
          </a:p>
          <a:p>
            <a:pPr marL="971550" lvl="1" indent="-514350" algn="just">
              <a:buClr>
                <a:schemeClr val="accent1">
                  <a:lumMod val="75000"/>
                </a:schemeClr>
              </a:buClr>
              <a:buFont typeface="+mj-lt"/>
              <a:buAutoNum type="arabicParenR"/>
            </a:pPr>
            <a:r>
              <a:rPr lang="mk-MK" sz="2800" dirty="0" smtClean="0">
                <a:latin typeface="Calibri" pitchFamily="34" charset="0"/>
              </a:rPr>
              <a:t>Стандардизација на податоците со цел сите подеднакво да влијаат врз анализата</a:t>
            </a:r>
          </a:p>
          <a:p>
            <a:pPr marL="971550" lvl="1" indent="-514350" algn="just">
              <a:buClr>
                <a:schemeClr val="accent1">
                  <a:lumMod val="75000"/>
                </a:schemeClr>
              </a:buClr>
              <a:buFont typeface="+mj-lt"/>
              <a:buAutoNum type="arabicParenR"/>
            </a:pPr>
            <a:r>
              <a:rPr lang="mk-MK" sz="2800" dirty="0" smtClean="0">
                <a:latin typeface="Calibri" pitchFamily="34" charset="0"/>
              </a:rPr>
              <a:t>Пресметување на матрица на </a:t>
            </a:r>
            <a:r>
              <a:rPr lang="mk-MK" sz="2800" dirty="0" err="1" smtClean="0">
                <a:latin typeface="Calibri" pitchFamily="34" charset="0"/>
              </a:rPr>
              <a:t>коваријанса</a:t>
            </a:r>
            <a:r>
              <a:rPr lang="mk-MK" sz="2800" dirty="0" smtClean="0">
                <a:latin typeface="Calibri" pitchFamily="34" charset="0"/>
              </a:rPr>
              <a:t> </a:t>
            </a:r>
            <a:r>
              <a:rPr lang="el-GR" sz="2800" b="1" dirty="0" smtClean="0">
                <a:latin typeface="Calibri" pitchFamily="34" charset="0"/>
                <a:ea typeface="Gulim"/>
              </a:rPr>
              <a:t>Σ</a:t>
            </a:r>
            <a:endParaRPr lang="mk-MK" sz="2800" b="1" dirty="0" smtClean="0">
              <a:latin typeface="Calibri" pitchFamily="34" charset="0"/>
            </a:endParaRPr>
          </a:p>
          <a:p>
            <a:pPr marL="971550" lvl="1" indent="-514350" algn="just">
              <a:buClr>
                <a:schemeClr val="accent1">
                  <a:lumMod val="75000"/>
                </a:schemeClr>
              </a:buClr>
              <a:buFont typeface="+mj-lt"/>
              <a:buAutoNum type="arabicParenR"/>
            </a:pPr>
            <a:r>
              <a:rPr lang="mk-MK" sz="2800" dirty="0" smtClean="0">
                <a:latin typeface="Calibri" pitchFamily="34" charset="0"/>
              </a:rPr>
              <a:t>Пресметување на сопствени вектори и сопствени вредности на </a:t>
            </a:r>
            <a:r>
              <a:rPr lang="el-GR" sz="2800" b="1" dirty="0" smtClean="0">
                <a:latin typeface="Calibri" pitchFamily="34" charset="0"/>
                <a:ea typeface="Gulim"/>
              </a:rPr>
              <a:t>Σ</a:t>
            </a:r>
            <a:r>
              <a:rPr lang="mk-MK" sz="2800" b="1" dirty="0" smtClean="0">
                <a:latin typeface="Calibri" pitchFamily="34" charset="0"/>
                <a:ea typeface="Gulim"/>
              </a:rPr>
              <a:t> </a:t>
            </a:r>
            <a:r>
              <a:rPr lang="mk-MK" sz="2800" dirty="0" smtClean="0">
                <a:latin typeface="Calibri" pitchFamily="34" charset="0"/>
                <a:ea typeface="Gulim"/>
              </a:rPr>
              <a:t>за да се одредат </a:t>
            </a:r>
            <a:r>
              <a:rPr lang="en-US" sz="2800" i="1" dirty="0" smtClean="0">
                <a:latin typeface="Calibri" pitchFamily="34" charset="0"/>
                <a:ea typeface="Gulim"/>
              </a:rPr>
              <a:t>principal components</a:t>
            </a:r>
          </a:p>
          <a:p>
            <a:pPr marL="971550" lvl="1" indent="-514350" algn="just">
              <a:buClr>
                <a:schemeClr val="accent1">
                  <a:lumMod val="75000"/>
                </a:schemeClr>
              </a:buClr>
              <a:buFont typeface="+mj-lt"/>
              <a:buAutoNum type="arabicParenR"/>
            </a:pPr>
            <a:r>
              <a:rPr lang="mk-MK" sz="2800" dirty="0" smtClean="0">
                <a:latin typeface="Calibri" pitchFamily="34" charset="0"/>
                <a:ea typeface="Gulim"/>
              </a:rPr>
              <a:t>Избирање на првите </a:t>
            </a:r>
            <a:r>
              <a:rPr lang="en-US" sz="2800" dirty="0" smtClean="0">
                <a:latin typeface="Calibri" pitchFamily="34" charset="0"/>
                <a:ea typeface="Gulim"/>
              </a:rPr>
              <a:t>n</a:t>
            </a:r>
            <a:r>
              <a:rPr lang="mk-MK" sz="2800" dirty="0" smtClean="0">
                <a:latin typeface="Calibri" pitchFamily="34" charset="0"/>
                <a:ea typeface="Gulim"/>
              </a:rPr>
              <a:t> </a:t>
            </a:r>
            <a:r>
              <a:rPr lang="mk-MK" sz="2800" dirty="0" smtClean="0">
                <a:latin typeface="Calibri" pitchFamily="34" charset="0"/>
                <a:ea typeface="Gulim"/>
              </a:rPr>
              <a:t>компоненти – </a:t>
            </a:r>
            <a:r>
              <a:rPr lang="en-US" sz="2800" dirty="0" smtClean="0">
                <a:latin typeface="Calibri" pitchFamily="34" charset="0"/>
                <a:ea typeface="Gulim"/>
              </a:rPr>
              <a:t>n</a:t>
            </a:r>
            <a:r>
              <a:rPr lang="mk-MK" sz="2800" dirty="0" smtClean="0">
                <a:latin typeface="Calibri" pitchFamily="34" charset="0"/>
                <a:ea typeface="Gulim"/>
              </a:rPr>
              <a:t> се одредува со </a:t>
            </a:r>
            <a:r>
              <a:rPr lang="en-US" sz="2800" dirty="0" smtClean="0">
                <a:latin typeface="Calibri" pitchFamily="34" charset="0"/>
                <a:ea typeface="Gulim"/>
              </a:rPr>
              <a:t>grid search</a:t>
            </a:r>
            <a:endParaRPr lang="mk-MK" sz="2800" dirty="0" smtClean="0">
              <a:latin typeface="Calibri" pitchFamily="34" charset="0"/>
            </a:endParaRPr>
          </a:p>
          <a:p>
            <a:pPr marL="971550" lvl="1" indent="-514350" algn="just">
              <a:buClr>
                <a:schemeClr val="accent1">
                  <a:lumMod val="75000"/>
                </a:schemeClr>
              </a:buClr>
              <a:buFont typeface="+mj-lt"/>
              <a:buAutoNum type="arabicParenR"/>
            </a:pPr>
            <a:endParaRPr lang="mk-MK" sz="3200" dirty="0" smtClean="0">
              <a:latin typeface="Calibri" pitchFamily="34" charset="0"/>
            </a:endParaRPr>
          </a:p>
          <a:p>
            <a:pPr marL="971550" lvl="1" indent="-514350" algn="just">
              <a:buClr>
                <a:schemeClr val="accent1">
                  <a:lumMod val="75000"/>
                </a:schemeClr>
              </a:buClr>
              <a:buFont typeface="+mj-lt"/>
              <a:buAutoNum type="arabicParenR"/>
            </a:pPr>
            <a:endParaRPr lang="mk-MK" sz="3200" dirty="0">
              <a:latin typeface="Calibri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alibri" pitchFamily="34" charset="0"/>
              </a:rPr>
              <a:t>principal component analysis</a:t>
            </a:r>
            <a:endParaRPr lang="mk-MK" sz="3600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6480" y="2085976"/>
            <a:ext cx="7159041" cy="4565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33568355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M33568355_Tech Dividend design_SL_V1.potx" id="{467224E0-F025-4A0A-AD92-512F9DFA538F}" vid="{0926D7DA-7D63-4ED6-A5D6-C1696246783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FC8A1C-A436-42C0-AC33-FAFFFAF219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F5C8BF1-B0E4-49A1-808F-40F2AD30E74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2C2F66B-486F-47B1-BC58-6A0FC1A721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TF33568355</Template>
  <TotalTime>0</TotalTime>
  <Words>770</Words>
  <Application>Microsoft Office PowerPoint</Application>
  <PresentationFormat>Custom</PresentationFormat>
  <Paragraphs>120</Paragraphs>
  <Slides>20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TF33568355</vt:lpstr>
      <vt:lpstr>Детекција на аномалии во scada систем</vt:lpstr>
      <vt:lpstr>Вовед</vt:lpstr>
      <vt:lpstr>Опис на проблемот</vt:lpstr>
      <vt:lpstr>Графичка претстава на C-town</vt:lpstr>
      <vt:lpstr>податоци</vt:lpstr>
      <vt:lpstr>FEATURES</vt:lpstr>
      <vt:lpstr>tsfresh</vt:lpstr>
      <vt:lpstr>principal component analysis</vt:lpstr>
      <vt:lpstr>principal component analysis</vt:lpstr>
      <vt:lpstr>Корелација на податоците</vt:lpstr>
      <vt:lpstr>Алгоритми</vt:lpstr>
      <vt:lpstr>алгоритми</vt:lpstr>
      <vt:lpstr>Stratified k-fold Cross-validation</vt:lpstr>
      <vt:lpstr>Метрика за оценување</vt:lpstr>
      <vt:lpstr>Резултати</vt:lpstr>
      <vt:lpstr>Autoencoder neural network</vt:lpstr>
      <vt:lpstr>Autoencoder neural network</vt:lpstr>
      <vt:lpstr>Autoencoder neural network</vt:lpstr>
      <vt:lpstr>Autoencoder neural network</vt:lpstr>
      <vt:lpstr>Заклучок и идна работа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2019-06-25T22:33:22Z</dcterms:created>
  <dcterms:modified xsi:type="dcterms:W3CDTF">2019-06-26T00:55:07Z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