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72DF-A2F3-A3AD-8BA8-51D896D80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58450-0DC8-399C-E6A3-DCE807CDF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E919-3857-E6F0-4C57-0661028C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0703-84D9-48C9-8DD6-38ED661EDAB8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AD5E-1F21-1385-8193-6BADC60F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AB88-0987-FAF9-44E0-DB5146D4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852B-CDB0-400D-8369-C72C257B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9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B567-F590-4C95-FB8A-CCFCC342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6B950-E1BE-67CA-59D0-8E25B5AF0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57013-6789-CA38-2E2D-39B9188E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0703-84D9-48C9-8DD6-38ED661EDAB8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CCC0-7C3F-A5EF-F18B-1602C348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DA8F-15B7-C974-0BFD-74F56412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852B-CDB0-400D-8369-C72C257B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37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42B76-A540-91CE-ED97-D89E0ED86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EB2B8-C741-F222-74A7-CD71CBBA3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9910-7CDA-63DC-9BFB-2CFE3553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0703-84D9-48C9-8DD6-38ED661EDAB8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B6030-DF76-7591-8A8F-192C4478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BC116-E7B8-9E3C-2E35-76A74E07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852B-CDB0-400D-8369-C72C257B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9A8E-7022-9F98-57C4-4E03B296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A2C9-EFF2-45EB-CE1A-539B551F2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36413-AB7D-CC4E-BC52-C23BF018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0703-84D9-48C9-8DD6-38ED661EDAB8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04FB-00CE-796D-1A59-6B618B32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F962-1800-C0B3-C529-D2B71D46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852B-CDB0-400D-8369-C72C257B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4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3547-25C8-BF2D-FF29-9F300FA3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04519-0EC7-C21B-1189-87FBBF1DA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792DC-C71A-8E29-99BC-3C8B0038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0703-84D9-48C9-8DD6-38ED661EDAB8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4EE3-0BE4-9F21-9862-D5FFEB00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404BA-9144-5801-9AB7-0E05D31B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852B-CDB0-400D-8369-C72C257B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67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B7F5-A8F0-5F11-97B5-D1C59DC1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ECBF-E621-06E4-0427-203DB1B5A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BA4FD-43FA-7ABD-C8C0-AC1723CDA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9A8B6-6219-F762-CC83-251461C5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0703-84D9-48C9-8DD6-38ED661EDAB8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3A53E-8D98-343F-5064-D1C65411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B9E63-622A-2438-40AE-32D5F5E2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852B-CDB0-400D-8369-C72C257B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73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1665-C256-5E26-027D-D91AB13D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A82D8-A6FB-07F8-C1D4-88BA9B704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76684-23E3-0669-182C-07E9CF3E7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BAF70-A57F-1DD0-0A6C-3F3FE2888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84826-C989-98E0-0094-3E7EF7D5E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69148-9C8F-B09C-530C-11D17748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0703-84D9-48C9-8DD6-38ED661EDAB8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E1408-98C3-FE52-78B1-B1FC3E5B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11EDE-14A8-376A-9E6D-4F89B96D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852B-CDB0-400D-8369-C72C257B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9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CBF2-99E6-D368-BA74-E6A7204E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BB502-F1EF-5D07-9AF4-44F4BD8D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0703-84D9-48C9-8DD6-38ED661EDAB8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4F14B-E17B-87C8-0641-CFF3888B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88712-FE66-B1E3-6964-C7FBEAA0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852B-CDB0-400D-8369-C72C257B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2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FF08B-0C45-76DD-6192-B09A7E66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0703-84D9-48C9-8DD6-38ED661EDAB8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6CA4D-E594-012D-04BF-27AFA5C7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6105E-0EA1-84AD-3F54-C3D0D82A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852B-CDB0-400D-8369-C72C257B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3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8E5-E9A6-24C8-E97B-B6F6EBFF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2B80-29C5-8BCB-73BB-28E3FA1A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BB2A3-368A-F220-9D54-4679F2F86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1EE97-B6F2-33E1-437E-4B219DC5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0703-84D9-48C9-8DD6-38ED661EDAB8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7957E-71C0-F76C-F645-06D538BD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0A498-869A-A7A5-B48C-E7E26031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852B-CDB0-400D-8369-C72C257B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66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5DC-82C9-8318-D716-DCB6A754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F6B62-ED29-DCD0-8098-4B6B273C3B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C910D-B9B4-4128-8760-93DF46CC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AD56C-24E4-7FAE-F6E6-425E4BD1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D0703-84D9-48C9-8DD6-38ED661EDAB8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215BC-1FCC-5EBC-0DCE-D7363E5B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4E040-2F4E-9DEB-055B-8EA1DA76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4852B-CDB0-400D-8369-C72C257B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2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62780-2A1B-3D5F-774B-505D4122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DC446-F95C-D4BD-40AD-CF44EEC6F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36F6-9800-4396-0F6F-BBFB8394F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D0703-84D9-48C9-8DD6-38ED661EDAB8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217E-9586-3ABA-7638-6DA5BF560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F89E-D93A-6386-DF1F-26718EE36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4852B-CDB0-400D-8369-C72C257BE3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6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accent1">
                <a:lumMod val="5000"/>
                <a:lumOff val="95000"/>
              </a:schemeClr>
            </a:gs>
            <a:gs pos="6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40E4-2AD6-FEAF-390C-34E72D0C7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lgerian" panose="04020705040A02060702" pitchFamily="82" charset="0"/>
              </a:rPr>
              <a:t>PRODUCT SALES ANALYSIS</a:t>
            </a:r>
            <a:br>
              <a:rPr lang="en-US" dirty="0"/>
            </a:br>
            <a:r>
              <a:rPr lang="en-US" sz="3600" dirty="0">
                <a:latin typeface="Bahnschrift Light" panose="020B0502040204020203" pitchFamily="34" charset="0"/>
              </a:rPr>
              <a:t>BY MYSQL</a:t>
            </a:r>
            <a:endParaRPr lang="en-IN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8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1">
                <a:lumMod val="60000"/>
                <a:lumOff val="40000"/>
              </a:schemeClr>
            </a:gs>
            <a:gs pos="96000">
              <a:schemeClr val="accent1">
                <a:lumMod val="75000"/>
              </a:schemeClr>
            </a:gs>
            <a:gs pos="12000">
              <a:schemeClr val="accent1">
                <a:lumMod val="40000"/>
                <a:lumOff val="60000"/>
              </a:schemeClr>
            </a:gs>
            <a:gs pos="47000">
              <a:schemeClr val="accent1">
                <a:lumMod val="50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E1B0-8BA2-8236-E6C7-3DC09C09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TOP 10 EXPENSIVE PRODUCTS</a:t>
            </a:r>
            <a:endParaRPr lang="en-IN" sz="4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9274A-EB33-BB95-216D-1F4DA1C77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5964"/>
            <a:ext cx="4296375" cy="1267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1B67CC-18B9-4289-66FD-31A747505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04" y="3288996"/>
            <a:ext cx="5734850" cy="3203879"/>
          </a:xfrm>
          <a:prstGeom prst="rect">
            <a:avLst/>
          </a:prstGeo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CD71923-B6AB-119D-C173-C034752C73E0}"/>
              </a:ext>
            </a:extLst>
          </p:cNvPr>
          <p:cNvCxnSpPr/>
          <p:nvPr/>
        </p:nvCxnSpPr>
        <p:spPr>
          <a:xfrm>
            <a:off x="4748981" y="2930013"/>
            <a:ext cx="1262123" cy="1120877"/>
          </a:xfrm>
          <a:prstGeom prst="curvedConnector3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556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1">
                <a:lumMod val="60000"/>
                <a:lumOff val="40000"/>
              </a:schemeClr>
            </a:gs>
            <a:gs pos="96000">
              <a:schemeClr val="accent1">
                <a:lumMod val="75000"/>
              </a:schemeClr>
            </a:gs>
            <a:gs pos="12000">
              <a:schemeClr val="accent1">
                <a:lumMod val="40000"/>
                <a:lumOff val="60000"/>
              </a:schemeClr>
            </a:gs>
            <a:gs pos="47000">
              <a:schemeClr val="accent1">
                <a:lumMod val="50000"/>
              </a:schemeClr>
            </a:gs>
          </a:gsLst>
          <a:lin ang="9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A957-A86C-B286-80D4-32EA07D8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WISE REVENUE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DAC9A-AB3C-E223-4159-0FFBBA71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5" y="1530677"/>
            <a:ext cx="7935432" cy="1181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B3342E-62A6-50C0-341A-1D63B8DB5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728" y="4044285"/>
            <a:ext cx="6134956" cy="2191056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F4CFC7C-4B17-0B82-66FD-2D1C73EF5EC4}"/>
              </a:ext>
            </a:extLst>
          </p:cNvPr>
          <p:cNvCxnSpPr/>
          <p:nvPr/>
        </p:nvCxnSpPr>
        <p:spPr>
          <a:xfrm>
            <a:off x="6302477" y="2711942"/>
            <a:ext cx="1366684" cy="1332343"/>
          </a:xfrm>
          <a:prstGeom prst="curved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98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accent1">
                <a:lumMod val="60000"/>
                <a:lumOff val="40000"/>
              </a:schemeClr>
            </a:gs>
            <a:gs pos="96000">
              <a:schemeClr val="accent1">
                <a:lumMod val="75000"/>
              </a:schemeClr>
            </a:gs>
            <a:gs pos="12000">
              <a:schemeClr val="accent1">
                <a:lumMod val="40000"/>
                <a:lumOff val="60000"/>
              </a:schemeClr>
            </a:gs>
            <a:gs pos="47000">
              <a:schemeClr val="accent1">
                <a:lumMod val="5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57CE-EC53-42D0-A471-608074B5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TOTAL STATE AND TOTAL PRODUCTS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42309-6144-ACF0-E716-A012D307D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0" y="1584601"/>
            <a:ext cx="4286848" cy="1171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D953F-CEE9-43B7-0257-921E235A7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801" y="3682369"/>
            <a:ext cx="6449325" cy="1695687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42FA2DF-BA28-683A-AE1C-0EE7FBCDFB68}"/>
              </a:ext>
            </a:extLst>
          </p:cNvPr>
          <p:cNvCxnSpPr>
            <a:stCxn id="5" idx="3"/>
          </p:cNvCxnSpPr>
          <p:nvPr/>
        </p:nvCxnSpPr>
        <p:spPr>
          <a:xfrm>
            <a:off x="4817798" y="2170471"/>
            <a:ext cx="1445350" cy="1511898"/>
          </a:xfrm>
          <a:prstGeom prst="curvedConnector2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2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accent1">
                <a:lumMod val="60000"/>
                <a:lumOff val="40000"/>
              </a:schemeClr>
            </a:gs>
            <a:gs pos="92000">
              <a:schemeClr val="accent1">
                <a:lumMod val="50000"/>
              </a:schemeClr>
            </a:gs>
            <a:gs pos="31000">
              <a:schemeClr val="accent1">
                <a:lumMod val="45000"/>
                <a:lumOff val="55000"/>
              </a:schemeClr>
            </a:gs>
            <a:gs pos="2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0B51-5B05-EF02-CAC3-8A989EE1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KEY METRICS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697CE-F77E-4F7A-8585-A1446E545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5" y="1499650"/>
            <a:ext cx="4791744" cy="1086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FD8EB-6ACC-1FD6-D3D3-31237DFB5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81" y="4208591"/>
            <a:ext cx="5868219" cy="1095528"/>
          </a:xfrm>
          <a:prstGeom prst="rect">
            <a:avLst/>
          </a:prstGeom>
        </p:spPr>
      </p:pic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0C1DF032-39CD-FD19-3CF6-C2C39658098B}"/>
              </a:ext>
            </a:extLst>
          </p:cNvPr>
          <p:cNvCxnSpPr>
            <a:cxnSpLocks/>
          </p:cNvCxnSpPr>
          <p:nvPr/>
        </p:nvCxnSpPr>
        <p:spPr>
          <a:xfrm>
            <a:off x="3264310" y="2674373"/>
            <a:ext cx="1927125" cy="1799307"/>
          </a:xfrm>
          <a:prstGeom prst="curved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9F233C0-F2EA-513A-B2C3-EC6E9BE8E82F}"/>
              </a:ext>
            </a:extLst>
          </p:cNvPr>
          <p:cNvSpPr txBox="1"/>
          <p:nvPr/>
        </p:nvSpPr>
        <p:spPr>
          <a:xfrm>
            <a:off x="6971071" y="1690688"/>
            <a:ext cx="47917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THESE CODES SHOWS THE KEY METRICS 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TOTAL ORDER - </a:t>
            </a:r>
            <a:r>
              <a:rPr lang="en-IN" dirty="0">
                <a:latin typeface="Agency FB" panose="020B0503020202020204" pitchFamily="34" charset="0"/>
              </a:rPr>
              <a:t>1555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TOTAL SALES – </a:t>
            </a:r>
            <a:r>
              <a:rPr lang="en-IN" dirty="0">
                <a:latin typeface="Agency FB" panose="020B0503020202020204" pitchFamily="34" charset="0"/>
              </a:rPr>
              <a:t>589K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TOTAL PROFIT -</a:t>
            </a:r>
            <a:r>
              <a:rPr lang="en-IN" dirty="0">
                <a:latin typeface="Agency FB" panose="020B0503020202020204" pitchFamily="34" charset="0"/>
              </a:rPr>
              <a:t>138K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TOTAL REVENUE -</a:t>
            </a:r>
            <a:r>
              <a:rPr lang="en-IN" dirty="0">
                <a:latin typeface="Agency FB" panose="020B0503020202020204" pitchFamily="34" charset="0"/>
              </a:rPr>
              <a:t>19M</a:t>
            </a:r>
          </a:p>
        </p:txBody>
      </p:sp>
    </p:spTree>
    <p:extLst>
      <p:ext uri="{BB962C8B-B14F-4D97-AF65-F5344CB8AC3E}">
        <p14:creationId xmlns:p14="http://schemas.microsoft.com/office/powerpoint/2010/main" val="210037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50000"/>
              </a:schemeClr>
            </a:gs>
            <a:gs pos="0">
              <a:schemeClr val="accent1">
                <a:lumMod val="40000"/>
                <a:lumOff val="60000"/>
              </a:schemeClr>
            </a:gs>
            <a:gs pos="56000">
              <a:schemeClr val="accent1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86E2-45EC-2029-DAD6-FF1587B58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Algerian" panose="04020705040A02060702" pitchFamily="82" charset="0"/>
              </a:rPr>
              <a:t>TOP 10 CUSTOMERS SALES AND PROFIT WISE </a:t>
            </a:r>
            <a:endParaRPr lang="en-IN" sz="3800" dirty="0">
              <a:latin typeface="Algerian" panose="04020705040A02060702" pitchFamily="82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E03C8CF3-ED20-8DCA-8CF8-B4927628EB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53982" y="2321310"/>
            <a:ext cx="1994159" cy="1209368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8DBB0D-7271-119D-42C0-2CBCC8580CD5}"/>
              </a:ext>
            </a:extLst>
          </p:cNvPr>
          <p:cNvSpPr txBox="1"/>
          <p:nvPr/>
        </p:nvSpPr>
        <p:spPr>
          <a:xfrm>
            <a:off x="616253" y="4054475"/>
            <a:ext cx="35494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CYNTHIA AND VIVEK ARE THE MOST LOYAL CUSTOMERS </a:t>
            </a:r>
            <a:endParaRPr lang="en-IN" sz="2400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565A43-A4C1-C1F2-8028-9EF757D3C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35" y="1600115"/>
            <a:ext cx="6390433" cy="1219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C1EB12-8275-1470-05F1-E9855E060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549" y="3957541"/>
            <a:ext cx="5401429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2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5">
                <a:lumMod val="60000"/>
                <a:lumOff val="40000"/>
              </a:schemeClr>
            </a:gs>
            <a:gs pos="45000">
              <a:schemeClr val="accent5">
                <a:lumMod val="5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EAB8-3300-C5BD-A2B1-8AA2BA51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TOTAL CUSTOMERS :- 494</a:t>
            </a:r>
            <a:endParaRPr lang="en-IN" sz="4800" dirty="0"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F1DEB-DD01-E763-9100-F67A23362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48" y="1783256"/>
            <a:ext cx="4887007" cy="990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30366C-98DD-920D-64F0-1A6C896C3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458" y="4592958"/>
            <a:ext cx="3362794" cy="1514686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32D03D1-7071-AB9B-D1B1-0F86719304DD}"/>
              </a:ext>
            </a:extLst>
          </p:cNvPr>
          <p:cNvCxnSpPr/>
          <p:nvPr/>
        </p:nvCxnSpPr>
        <p:spPr>
          <a:xfrm rot="16200000" flipH="1">
            <a:off x="4886633" y="2900516"/>
            <a:ext cx="1622322" cy="1602658"/>
          </a:xfrm>
          <a:prstGeom prst="curvedConnector3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2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chemeClr val="accent5">
                <a:lumMod val="60000"/>
                <a:lumOff val="40000"/>
              </a:schemeClr>
            </a:gs>
            <a:gs pos="45000">
              <a:schemeClr val="accent5">
                <a:lumMod val="5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lumMod val="20000"/>
                <a:lumOff val="8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8375-71B0-A1B7-79AA-33147425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REGIONAL SALES OVERVIEW BY STATES </a:t>
            </a:r>
            <a:endParaRPr lang="en-IN" sz="4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95794-01B3-83FD-D63A-BA21F287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00" y="1832593"/>
            <a:ext cx="8573696" cy="695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09801-BB88-C452-AF65-0530F6070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422" y="4039216"/>
            <a:ext cx="6468378" cy="2181529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1A62A42-BC93-BB3A-2CF6-8E5EAD8C8E72}"/>
              </a:ext>
            </a:extLst>
          </p:cNvPr>
          <p:cNvCxnSpPr/>
          <p:nvPr/>
        </p:nvCxnSpPr>
        <p:spPr>
          <a:xfrm rot="16200000" flipH="1">
            <a:off x="5349310" y="2753594"/>
            <a:ext cx="1483546" cy="1032387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4263F-7371-366D-5592-E73467E2134A}"/>
              </a:ext>
            </a:extLst>
          </p:cNvPr>
          <p:cNvSpPr txBox="1"/>
          <p:nvPr/>
        </p:nvSpPr>
        <p:spPr>
          <a:xfrm>
            <a:off x="98322" y="4277033"/>
            <a:ext cx="4257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NORTH REGION HAS THE HIGHEST SALES AND HIGEST NUMBER OF THE STATES COME UNDER THE NORTH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SALES OF</a:t>
            </a:r>
            <a:r>
              <a:rPr lang="en-US" dirty="0">
                <a:latin typeface="Agency FB" panose="020B0503020202020204" pitchFamily="34" charset="0"/>
              </a:rPr>
              <a:t> 180K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AND </a:t>
            </a:r>
            <a:r>
              <a:rPr lang="en-US" dirty="0">
                <a:latin typeface="Agency FB" panose="020B0503020202020204" pitchFamily="34" charset="0"/>
              </a:rPr>
              <a:t>8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STATES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5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6000">
              <a:schemeClr val="accent1">
                <a:lumMod val="50000"/>
              </a:schemeClr>
            </a:gs>
            <a:gs pos="0">
              <a:schemeClr val="accent1">
                <a:lumMod val="60000"/>
                <a:lumOff val="40000"/>
              </a:schemeClr>
            </a:gs>
            <a:gs pos="40000">
              <a:schemeClr val="accent1">
                <a:lumMod val="60000"/>
                <a:lumOff val="40000"/>
              </a:schemeClr>
            </a:gs>
            <a:gs pos="64360">
              <a:schemeClr val="accent1">
                <a:lumMod val="75000"/>
              </a:schemeClr>
            </a:gs>
            <a:gs pos="35000">
              <a:schemeClr val="accent1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F6E6-592D-CDE1-F362-9E1A6354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MAXIMUM &amp; MINIMUM SALES BY STATES</a:t>
            </a:r>
            <a:endParaRPr lang="en-IN" sz="4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16E80-A49A-76D7-4F68-C29964BCC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4" y="1690688"/>
            <a:ext cx="5039428" cy="1495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9789E-19D7-7E72-AE00-78B744D25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19" y="4608842"/>
            <a:ext cx="4805255" cy="1801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3F1E09-E9B0-17CF-8E7D-7A2DF417E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46" y="1574419"/>
            <a:ext cx="4805254" cy="2218931"/>
          </a:xfrm>
          <a:prstGeom prst="rect">
            <a:avLst/>
          </a:prstGeom>
        </p:spPr>
      </p:pic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9D19FC2-7780-67ED-13DD-819C6A1C117A}"/>
              </a:ext>
            </a:extLst>
          </p:cNvPr>
          <p:cNvCxnSpPr>
            <a:endCxn id="13" idx="1"/>
          </p:cNvCxnSpPr>
          <p:nvPr/>
        </p:nvCxnSpPr>
        <p:spPr>
          <a:xfrm>
            <a:off x="5417574" y="1946787"/>
            <a:ext cx="1430272" cy="737098"/>
          </a:xfrm>
          <a:prstGeom prst="curved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C1CC6F3-B774-7168-83E3-442F98F0C9FD}"/>
              </a:ext>
            </a:extLst>
          </p:cNvPr>
          <p:cNvCxnSpPr>
            <a:cxnSpLocks/>
          </p:cNvCxnSpPr>
          <p:nvPr/>
        </p:nvCxnSpPr>
        <p:spPr>
          <a:xfrm>
            <a:off x="4213122" y="3186322"/>
            <a:ext cx="2558722" cy="2323401"/>
          </a:xfrm>
          <a:prstGeom prst="curved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18D026-5501-F86C-7A52-A71C6A634129}"/>
              </a:ext>
            </a:extLst>
          </p:cNvPr>
          <p:cNvSpPr txBox="1"/>
          <p:nvPr/>
        </p:nvSpPr>
        <p:spPr>
          <a:xfrm>
            <a:off x="323273" y="4316333"/>
            <a:ext cx="4689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RAJASTHAN HAS THE MAXIMUM SALES OF</a:t>
            </a:r>
            <a:r>
              <a:rPr lang="en-US" sz="2000" dirty="0">
                <a:latin typeface="Agency FB" panose="020B0503020202020204" pitchFamily="34" charset="0"/>
              </a:rPr>
              <a:t> 5751</a:t>
            </a:r>
            <a:r>
              <a:rPr lang="en-IN" sz="2000" dirty="0">
                <a:latin typeface="Agency FB" panose="020B0503020202020204" pitchFamily="34" charset="0"/>
              </a:rPr>
              <a:t>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AND </a:t>
            </a:r>
          </a:p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MAHARASHTRA HAS THE MINIMUM SALES OF </a:t>
            </a:r>
            <a:r>
              <a:rPr lang="en-IN" sz="2000" dirty="0">
                <a:latin typeface="Agency FB" panose="020B0503020202020204" pitchFamily="34" charset="0"/>
              </a:rPr>
              <a:t>4.53</a:t>
            </a:r>
            <a:endParaRPr lang="en-US" sz="2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09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chemeClr val="accent1">
                <a:lumMod val="20000"/>
                <a:lumOff val="80000"/>
              </a:schemeClr>
            </a:gs>
            <a:gs pos="29000">
              <a:schemeClr val="accent1">
                <a:lumMod val="75000"/>
              </a:schemeClr>
            </a:gs>
            <a:gs pos="0">
              <a:schemeClr val="accent1">
                <a:lumMod val="40000"/>
                <a:lumOff val="60000"/>
              </a:schemeClr>
            </a:gs>
            <a:gs pos="88000">
              <a:schemeClr val="accent1">
                <a:lumMod val="50000"/>
              </a:schemeClr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DA082-E995-F422-D11C-E29475DF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SEGMENT WISE CUSTOMER COUNT</a:t>
            </a:r>
            <a:endParaRPr lang="en-IN" sz="4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C29AD9-CB57-1433-003F-57F7F436D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4" y="1690688"/>
            <a:ext cx="7687748" cy="70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02E0F-C28E-E7B6-6710-BD03D3EB0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193" y="3833656"/>
            <a:ext cx="6477904" cy="2238687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F6D7463-797D-5B1D-59CB-E18252134CB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84932" y="2043162"/>
            <a:ext cx="1347558" cy="1678037"/>
          </a:xfrm>
          <a:prstGeom prst="curvedConnector2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D4EF22-1B51-F746-5D2C-B0ECEBE50FCC}"/>
              </a:ext>
            </a:extLst>
          </p:cNvPr>
          <p:cNvSpPr txBox="1"/>
          <p:nvPr/>
        </p:nvSpPr>
        <p:spPr>
          <a:xfrm>
            <a:off x="412955" y="3429000"/>
            <a:ext cx="389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CONSUMER SEGMENT HAS THE HIGEST CUSTOMERS ARE </a:t>
            </a:r>
            <a:r>
              <a:rPr lang="en-US" sz="2400" dirty="0">
                <a:latin typeface="Agency FB" panose="020B0503020202020204" pitchFamily="34" charset="0"/>
              </a:rPr>
              <a:t>231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gency FB" panose="020B0503020202020204" pitchFamily="34" charset="0"/>
              </a:rPr>
              <a:t> AND HOME OFFICE HAS THE LEAST CUSTOMERS ARE </a:t>
            </a:r>
            <a:r>
              <a:rPr lang="en-US" sz="2400" dirty="0">
                <a:latin typeface="Agency FB" panose="020B0503020202020204" pitchFamily="34" charset="0"/>
              </a:rPr>
              <a:t>98</a:t>
            </a:r>
            <a:endParaRPr lang="en-IN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1">
                <a:lumMod val="20000"/>
                <a:lumOff val="80000"/>
              </a:schemeClr>
            </a:gs>
            <a:gs pos="29000">
              <a:schemeClr val="accent1">
                <a:lumMod val="75000"/>
              </a:schemeClr>
            </a:gs>
            <a:gs pos="0">
              <a:schemeClr val="accent1">
                <a:lumMod val="40000"/>
                <a:lumOff val="60000"/>
              </a:schemeClr>
            </a:gs>
            <a:gs pos="88000">
              <a:schemeClr val="accent1">
                <a:lumMod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C8FF-ABDA-970E-EB62-74FAB25A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REGION WISE CUSTOMERS COUNT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73F10-266D-52BC-E473-B03C9F66A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3" y="1690688"/>
            <a:ext cx="7382905" cy="743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D404E-98DB-6E44-9990-8277E3F47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374" y="3759305"/>
            <a:ext cx="4525006" cy="2295845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1EC9C11A-48D9-063D-5DCF-36A732630D4A}"/>
              </a:ext>
            </a:extLst>
          </p:cNvPr>
          <p:cNvCxnSpPr/>
          <p:nvPr/>
        </p:nvCxnSpPr>
        <p:spPr>
          <a:xfrm rot="16200000" flipH="1">
            <a:off x="6849064" y="2457426"/>
            <a:ext cx="1325563" cy="1278194"/>
          </a:xfrm>
          <a:prstGeom prst="curved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29FEC9-A264-4261-A7D0-0D7489E887E8}"/>
              </a:ext>
            </a:extLst>
          </p:cNvPr>
          <p:cNvSpPr txBox="1"/>
          <p:nvPr/>
        </p:nvSpPr>
        <p:spPr>
          <a:xfrm>
            <a:off x="717755" y="3342968"/>
            <a:ext cx="4601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MOSTLY CUSTOMERS ARE FROM THE NORTH REGION, </a:t>
            </a:r>
            <a:r>
              <a:rPr lang="en-US" dirty="0"/>
              <a:t>184</a:t>
            </a:r>
            <a:r>
              <a:rPr lang="en-US" dirty="0">
                <a:solidFill>
                  <a:schemeClr val="accent2"/>
                </a:solidFill>
              </a:rPr>
              <a:t> CUSTOMERS 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0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1">
                <a:lumMod val="60000"/>
                <a:lumOff val="40000"/>
              </a:schemeClr>
            </a:gs>
            <a:gs pos="96000">
              <a:schemeClr val="accent1">
                <a:lumMod val="75000"/>
              </a:schemeClr>
            </a:gs>
            <a:gs pos="12000">
              <a:schemeClr val="accent1">
                <a:lumMod val="40000"/>
                <a:lumOff val="60000"/>
              </a:schemeClr>
            </a:gs>
            <a:gs pos="47000">
              <a:schemeClr val="accent1">
                <a:lumMod val="5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146A-A3FC-ACE7-76CE-7F9BAC6F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STATE WISE CUSTOMER COUNT</a:t>
            </a:r>
            <a:endParaRPr lang="en-IN" sz="4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5C114-4EAD-4783-56F6-4623F6CC6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6" y="1690688"/>
            <a:ext cx="7668695" cy="838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AAE5E-BC3B-3A5E-F26E-0C5584E3F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06" y="2927761"/>
            <a:ext cx="4410691" cy="3699180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79FF305-AB9B-EFC9-AA50-522AF8FC4424}"/>
              </a:ext>
            </a:extLst>
          </p:cNvPr>
          <p:cNvCxnSpPr/>
          <p:nvPr/>
        </p:nvCxnSpPr>
        <p:spPr>
          <a:xfrm>
            <a:off x="5978013" y="2529005"/>
            <a:ext cx="1403093" cy="1285911"/>
          </a:xfrm>
          <a:prstGeom prst="curvedConnector3">
            <a:avLst/>
          </a:prstGeom>
          <a:ln w="254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BE0536-225F-F904-2F91-DBA93288F4CA}"/>
              </a:ext>
            </a:extLst>
          </p:cNvPr>
          <p:cNvSpPr txBox="1"/>
          <p:nvPr/>
        </p:nvSpPr>
        <p:spPr>
          <a:xfrm>
            <a:off x="629265" y="3814916"/>
            <a:ext cx="5093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MAHARASHTRA HAS THE MOST CUSTOMERS, 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CUSTOMER COUNT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131</a:t>
            </a:r>
            <a:endParaRPr lang="en-IN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81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157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Algerian</vt:lpstr>
      <vt:lpstr>Arial</vt:lpstr>
      <vt:lpstr>Bahnschrift Light</vt:lpstr>
      <vt:lpstr>Calibri</vt:lpstr>
      <vt:lpstr>Calibri Light</vt:lpstr>
      <vt:lpstr>Office Theme</vt:lpstr>
      <vt:lpstr>PRODUCT SALES ANALYSIS BY MYSQL</vt:lpstr>
      <vt:lpstr>KEY METRICS</vt:lpstr>
      <vt:lpstr>TOP 10 CUSTOMERS SALES AND PROFIT WISE </vt:lpstr>
      <vt:lpstr>TOTAL CUSTOMERS :- 494</vt:lpstr>
      <vt:lpstr>REGIONAL SALES OVERVIEW BY STATES </vt:lpstr>
      <vt:lpstr>MAXIMUM &amp; MINIMUM SALES BY STATES</vt:lpstr>
      <vt:lpstr>SEGMENT WISE CUSTOMER COUNT</vt:lpstr>
      <vt:lpstr>REGION WISE CUSTOMERS COUNT</vt:lpstr>
      <vt:lpstr>STATE WISE CUSTOMER COUNT</vt:lpstr>
      <vt:lpstr>TOP 10 EXPENSIVE PRODUCTS</vt:lpstr>
      <vt:lpstr>REGION WISE REVENUE </vt:lpstr>
      <vt:lpstr>TOTAL STATE AND TOTAL PRODUCTS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Hrithik kaushik</dc:creator>
  <cp:lastModifiedBy>Hrithik kaushik</cp:lastModifiedBy>
  <cp:revision>2</cp:revision>
  <dcterms:created xsi:type="dcterms:W3CDTF">2025-04-09T18:41:05Z</dcterms:created>
  <dcterms:modified xsi:type="dcterms:W3CDTF">2025-04-10T08:41:08Z</dcterms:modified>
</cp:coreProperties>
</file>