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68" r:id="rId12"/>
    <p:sldId id="2146847055" r:id="rId13"/>
    <p:sldId id="269" r:id="rId14"/>
    <p:sldId id="2146847059" r:id="rId15"/>
    <p:sldId id="2146847060" r:id="rId16"/>
    <p:sldId id="2146847061"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7</a:t>
            </a:fld>
            <a:endParaRPr lang="en-IN"/>
          </a:p>
        </p:txBody>
      </p:sp>
    </p:spTree>
    <p:extLst>
      <p:ext uri="{BB962C8B-B14F-4D97-AF65-F5344CB8AC3E}">
        <p14:creationId xmlns:p14="http://schemas.microsoft.com/office/powerpoint/2010/main" val="1902062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HritamBrahmachari/Network-Intrusion-Detection-Syste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Network Intrusion Detection SYSTEM</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Hritam Brahmachari-Heritage Institute of Technology-IT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4" name="Content Placeholder 3">
            <a:extLst>
              <a:ext uri="{FF2B5EF4-FFF2-40B4-BE49-F238E27FC236}">
                <a16:creationId xmlns:a16="http://schemas.microsoft.com/office/drawing/2014/main" id="{1E5CF1A0-B659-2255-722D-57CA3504238F}"/>
              </a:ext>
            </a:extLst>
          </p:cNvPr>
          <p:cNvSpPr>
            <a:spLocks noGrp="1" noChangeArrowheads="1"/>
          </p:cNvSpPr>
          <p:nvPr>
            <p:ph idx="1"/>
          </p:nvPr>
        </p:nvSpPr>
        <p:spPr bwMode="auto">
          <a:xfrm>
            <a:off x="337930" y="1138077"/>
            <a:ext cx="11360427"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proposed solution for the </a:t>
            </a:r>
            <a:r>
              <a:rPr kumimoji="0" lang="en-US" altLang="en-US" sz="1800" b="1" i="0" u="none" strike="noStrike" cap="none" normalizeH="0" baseline="0" dirty="0">
                <a:ln>
                  <a:noFill/>
                </a:ln>
                <a:solidFill>
                  <a:schemeClr val="tx1"/>
                </a:solidFill>
                <a:effectLst/>
                <a:latin typeface="Arial" panose="020B0604020202020204" pitchFamily="34" charset="0"/>
              </a:rPr>
              <a:t>Network Intrusion Detection</a:t>
            </a:r>
            <a:r>
              <a:rPr kumimoji="0" lang="en-US" altLang="en-US" sz="1800" b="0" i="0" u="none" strike="noStrike" cap="none" normalizeH="0" baseline="0" dirty="0">
                <a:ln>
                  <a:noFill/>
                </a:ln>
                <a:solidFill>
                  <a:schemeClr val="tx1"/>
                </a:solidFill>
                <a:effectLst/>
                <a:latin typeface="Arial" panose="020B0604020202020204" pitchFamily="34" charset="0"/>
              </a:rPr>
              <a:t> project was developed using the provided project documentation and the automated capabilities of the IBM Cloud platform, rather than external academic papers.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following sources were instrumental in its development: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altLang="en-US" sz="1800" b="1" u="sng" dirty="0">
                <a:solidFill>
                  <a:schemeClr val="tx1"/>
                </a:solidFill>
                <a:latin typeface="Arial" panose="020B0604020202020204" pitchFamily="34" charset="0"/>
              </a:rPr>
              <a:t>GITHUB</a:t>
            </a:r>
            <a:r>
              <a:rPr lang="en-US" altLang="en-US" sz="1800" dirty="0">
                <a:solidFill>
                  <a:schemeClr val="tx1"/>
                </a:solidFill>
                <a:latin typeface="Arial" panose="020B0604020202020204" pitchFamily="34" charset="0"/>
              </a:rPr>
              <a:t>: </a:t>
            </a:r>
            <a:r>
              <a:rPr lang="en-US" altLang="en-US" sz="1800" dirty="0">
                <a:solidFill>
                  <a:schemeClr val="tx1"/>
                </a:solidFill>
                <a:latin typeface="Arial" panose="020B0604020202020204" pitchFamily="34" charset="0"/>
                <a:hlinkClick r:id="rId2"/>
              </a:rPr>
              <a:t>https://github.com/HritamBrahmachari/Network-Intrusion-Detection-System</a:t>
            </a:r>
            <a:endParaRPr lang="en-US" altLang="en-US" sz="18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Definition Document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document provided the official problem statement, which was to create a network intrusion detection system using machine learning.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It specified the mandatory use of IBM Cloud services.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It provided the direct link to the dataset on Kaggle.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Network Intrusion Detection Dataset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solution was trained on this specific dataset, sourced from Kaggle as per the project requirements. The structure and features of this dataset dictated the modeling approach.</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IBM AutoAI Platform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platform was the core tool for development. Its automated features for data preprocessing, algorithm selection, hyperparameter tuning, and model evaluation were used to build the solution without needing to reference external best practices or research papers on these topics.</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6" name="Content Placeholder 5">
            <a:extLst>
              <a:ext uri="{FF2B5EF4-FFF2-40B4-BE49-F238E27FC236}">
                <a16:creationId xmlns:a16="http://schemas.microsoft.com/office/drawing/2014/main" id="{D30AE442-4F38-0950-E888-7B89299EA063}"/>
              </a:ext>
            </a:extLst>
          </p:cNvPr>
          <p:cNvPicPr>
            <a:picLocks noGrp="1" noChangeAspect="1"/>
          </p:cNvPicPr>
          <p:nvPr>
            <p:ph idx="1"/>
          </p:nvPr>
        </p:nvPicPr>
        <p:blipFill>
          <a:blip r:embed="rId2"/>
          <a:stretch>
            <a:fillRect/>
          </a:stretch>
        </p:blipFill>
        <p:spPr>
          <a:xfrm>
            <a:off x="3050800" y="1399026"/>
            <a:ext cx="6090400" cy="4673600"/>
          </a:xfrm>
        </p:spPr>
      </p:pic>
    </p:spTree>
    <p:extLst>
      <p:ext uri="{BB962C8B-B14F-4D97-AF65-F5344CB8AC3E}">
        <p14:creationId xmlns:p14="http://schemas.microsoft.com/office/powerpoint/2010/main" val="38473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B6A4EEAE-8562-C1E6-D8DB-39A779CCA80C}"/>
              </a:ext>
            </a:extLst>
          </p:cNvPr>
          <p:cNvPicPr>
            <a:picLocks noGrp="1" noChangeAspect="1"/>
          </p:cNvPicPr>
          <p:nvPr>
            <p:ph idx="1"/>
          </p:nvPr>
        </p:nvPicPr>
        <p:blipFill>
          <a:blip r:embed="rId2"/>
          <a:stretch>
            <a:fillRect/>
          </a:stretch>
        </p:blipFill>
        <p:spPr>
          <a:xfrm>
            <a:off x="3037395" y="1362710"/>
            <a:ext cx="6117210" cy="4652010"/>
          </a:xfrm>
        </p:spPr>
      </p:pic>
    </p:spTree>
    <p:extLst>
      <p:ext uri="{BB962C8B-B14F-4D97-AF65-F5344CB8AC3E}">
        <p14:creationId xmlns:p14="http://schemas.microsoft.com/office/powerpoint/2010/main" val="412871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302B33E4-AB33-5356-0B26-0C46047C3DAE}"/>
              </a:ext>
            </a:extLst>
          </p:cNvPr>
          <p:cNvPicPr>
            <a:picLocks noGrp="1" noChangeAspect="1"/>
          </p:cNvPicPr>
          <p:nvPr>
            <p:ph idx="1"/>
          </p:nvPr>
        </p:nvPicPr>
        <p:blipFill>
          <a:blip r:embed="rId2"/>
          <a:stretch>
            <a:fillRect/>
          </a:stretch>
        </p:blipFill>
        <p:spPr>
          <a:xfrm>
            <a:off x="3051575" y="1671401"/>
            <a:ext cx="6594688" cy="4673600"/>
          </a:xfrm>
        </p:spPr>
      </p:pic>
    </p:spTree>
    <p:extLst>
      <p:ext uri="{BB962C8B-B14F-4D97-AF65-F5344CB8AC3E}">
        <p14:creationId xmlns:p14="http://schemas.microsoft.com/office/powerpoint/2010/main" val="217185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3200" b="1" u="sng" dirty="0"/>
              <a:t>Problem statement No.40</a:t>
            </a:r>
          </a:p>
          <a:p>
            <a:pPr marL="0" indent="0">
              <a:buNone/>
            </a:pPr>
            <a:r>
              <a:rPr lang="en-US" sz="3200" dirty="0"/>
              <a:t>Create a robust network intrusion detection system (NIDS) using machine learning. The system should be capable of analyzing network traffic data to identify and classify various types of cyber-attacks (e.g., DoS, Probe, R2L, U2R) and distinguish them from normal network activity. The goal is to build a model that can effectively secure communication networks by providing an early warning of malicious activities.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dirty="0">
              <a:latin typeface="Calibri"/>
              <a:cs typeface="Calibri"/>
            </a:endParaRPr>
          </a:p>
          <a:p>
            <a:pPr marL="305435" indent="-305435"/>
            <a:r>
              <a:rPr lang="en-US" sz="2400" b="1" dirty="0">
                <a:latin typeface="Calibri"/>
                <a:ea typeface="+mn-lt"/>
                <a:cs typeface="+mn-lt"/>
              </a:rPr>
              <a:t>Approach: We adopted a no-code, cloud-based approach to rapidly develop and deploy a high-quality machine learning model.</a:t>
            </a:r>
          </a:p>
          <a:p>
            <a:pPr marL="305435" indent="-305435"/>
            <a:r>
              <a:rPr lang="en-US" sz="2400" b="1" dirty="0">
                <a:latin typeface="Calibri"/>
                <a:ea typeface="+mn-lt"/>
                <a:cs typeface="+mn-lt"/>
              </a:rPr>
              <a:t>Utilized the IBM Cloud platform and Watson Studio environment.</a:t>
            </a:r>
          </a:p>
          <a:p>
            <a:pPr marL="305435" indent="-305435"/>
            <a:r>
              <a:rPr lang="en-US" sz="2400" b="1" dirty="0">
                <a:latin typeface="Calibri"/>
                <a:ea typeface="+mn-lt"/>
                <a:cs typeface="+mn-lt"/>
              </a:rPr>
              <a:t>Employed the AutoAI tool to automate the process of data preparation, model selection, and hyperparameter tuning.</a:t>
            </a:r>
          </a:p>
          <a:p>
            <a:pPr marL="305435" indent="-305435"/>
            <a:r>
              <a:rPr lang="en-US" sz="2400" b="1" dirty="0">
                <a:latin typeface="Calibri"/>
                <a:ea typeface="+mn-lt"/>
                <a:cs typeface="+mn-lt"/>
              </a:rPr>
              <a:t>Trained a binary classification model to distinguish between "normal" and "anomaly" traffic.</a:t>
            </a:r>
          </a:p>
          <a:p>
            <a:pPr marL="305435" indent="-305435"/>
            <a:r>
              <a:rPr lang="en-US" sz="2400" b="1" dirty="0">
                <a:latin typeface="Calibri"/>
                <a:ea typeface="+mn-lt"/>
                <a:cs typeface="+mn-lt"/>
              </a:rPr>
              <a:t>Deployed the best-performing model as a live web service (API) for real-time predictions.</a:t>
            </a:r>
          </a:p>
          <a:p>
            <a:pPr marL="305435" indent="-305435"/>
            <a:r>
              <a:rPr lang="en-US" sz="2400" b="1" dirty="0">
                <a:latin typeface="Calibri"/>
                <a:ea typeface="+mn-lt"/>
                <a:cs typeface="+mn-lt"/>
              </a:rPr>
              <a:t>Key Technologies Used: IBM Cloud, IBM Watson Studio, IBM AutoAI.</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71730"/>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u="sng" dirty="0">
                <a:solidFill>
                  <a:srgbClr val="0F0F0F"/>
                </a:solidFill>
              </a:rPr>
              <a:t>System Requirements:</a:t>
            </a:r>
          </a:p>
          <a:p>
            <a:r>
              <a:rPr lang="en-US" sz="1800" b="1" dirty="0">
                <a:solidFill>
                  <a:srgbClr val="0F0F0F"/>
                </a:solidFill>
              </a:rPr>
              <a:t>Platform: An active IBM Cloud account with a provisioned Watson Studio service.</a:t>
            </a:r>
          </a:p>
          <a:p>
            <a:r>
              <a:rPr lang="en-US" sz="1800" b="1" dirty="0">
                <a:solidFill>
                  <a:srgbClr val="0F0F0F"/>
                </a:solidFill>
              </a:rPr>
              <a:t>Hardware: A standard computer capable of running a modern web browser.</a:t>
            </a:r>
          </a:p>
          <a:p>
            <a:r>
              <a:rPr lang="en-US" sz="1800" b="1" dirty="0">
                <a:solidFill>
                  <a:srgbClr val="0F0F0F"/>
                </a:solidFill>
              </a:rPr>
              <a:t>Internet: A stable internet connection to access the IBM Cloud platform.</a:t>
            </a:r>
          </a:p>
          <a:p>
            <a:r>
              <a:rPr lang="en-US" sz="1800" b="1" dirty="0">
                <a:solidFill>
                  <a:srgbClr val="0F0F0F"/>
                </a:solidFill>
              </a:rPr>
              <a:t>Environment: A "Deployment Space" configured within Watson Studio to host the final model.</a:t>
            </a:r>
          </a:p>
          <a:p>
            <a:pPr marL="0" indent="0">
              <a:buNone/>
            </a:pPr>
            <a:endParaRPr lang="en-US" sz="1800" b="1" dirty="0">
              <a:solidFill>
                <a:srgbClr val="0F0F0F"/>
              </a:solidFill>
            </a:endParaRPr>
          </a:p>
          <a:p>
            <a:pPr marL="0" indent="0">
              <a:buNone/>
            </a:pPr>
            <a:r>
              <a:rPr lang="en-US" sz="1800" b="1" u="sng" dirty="0">
                <a:solidFill>
                  <a:srgbClr val="0F0F0F"/>
                </a:solidFill>
              </a:rPr>
              <a:t>Libraries Required to Build the Model:</a:t>
            </a:r>
          </a:p>
          <a:p>
            <a:pPr marL="0" indent="0">
              <a:buNone/>
            </a:pPr>
            <a:r>
              <a:rPr lang="en-US" sz="1800" b="1" dirty="0">
                <a:solidFill>
                  <a:srgbClr val="0F0F0F"/>
                </a:solidFill>
              </a:rPr>
              <a:t>No specific programming libraries were required to be installed or coded with for this project. Our system approach was to use IBM's AutoAI, a no-code tool that automates the entire model-building process. AutoAI handles the implementation of various machine learning algorithms and data processing techniques internally, using libraries such as Scikit-learn and Pandas in the background. However, as the user, we did not need to write any code or directly manage these libraries.</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5"/>
            <a:ext cx="11029615" cy="5001497"/>
          </a:xfrm>
        </p:spPr>
        <p:txBody>
          <a:bodyPr>
            <a:normAutofit fontScale="70000" lnSpcReduction="20000"/>
          </a:bodyPr>
          <a:lstStyle/>
          <a:p>
            <a:pPr marL="0" indent="0">
              <a:buNone/>
            </a:pPr>
            <a:r>
              <a:rPr lang="en-IN" sz="1400" b="1" dirty="0">
                <a:ea typeface="+mn-lt"/>
                <a:cs typeface="+mn-lt"/>
              </a:rPr>
              <a:t>          Algorithm Selection:</a:t>
            </a:r>
            <a:endParaRPr lang="en-IN" sz="1400" dirty="0"/>
          </a:p>
          <a:p>
            <a:pPr marL="629920" lvl="1" indent="-305435"/>
            <a:r>
              <a:rPr lang="en-US" dirty="0">
                <a:ea typeface="+mn-lt"/>
                <a:cs typeface="+mn-lt"/>
              </a:rPr>
              <a:t>LightGBM Classifier.is used. LightGBM (Light Gradient Boosting Machine) is a gradient boosting framework that uses tree-based learning algorithms. It is designed to be distributed and efficient. </a:t>
            </a:r>
          </a:p>
          <a:p>
            <a:pPr marL="324485" lvl="1" indent="0">
              <a:buNone/>
            </a:pPr>
            <a:r>
              <a:rPr lang="en-US" b="1" u="sng" dirty="0">
                <a:ea typeface="+mn-lt"/>
                <a:cs typeface="+mn-lt"/>
              </a:rPr>
              <a:t>Several key advantages</a:t>
            </a:r>
            <a:r>
              <a:rPr lang="en-US" u="sng" dirty="0">
                <a:ea typeface="+mn-lt"/>
                <a:cs typeface="+mn-lt"/>
              </a:rPr>
              <a:t>: </a:t>
            </a:r>
          </a:p>
          <a:p>
            <a:pPr marL="629920" lvl="1" indent="-305435"/>
            <a:r>
              <a:rPr lang="en-US" dirty="0">
                <a:ea typeface="+mn-lt"/>
                <a:cs typeface="+mn-lt"/>
              </a:rPr>
              <a:t>Faster training speed and higher efficiency. </a:t>
            </a:r>
          </a:p>
          <a:p>
            <a:pPr marL="629920" lvl="1" indent="-305435"/>
            <a:r>
              <a:rPr lang="en-US" dirty="0">
                <a:ea typeface="+mn-lt"/>
                <a:cs typeface="+mn-lt"/>
              </a:rPr>
              <a:t>Lower memory usage. Better accuracy. </a:t>
            </a:r>
          </a:p>
          <a:p>
            <a:pPr marL="629920" lvl="1" indent="-305435"/>
            <a:r>
              <a:rPr lang="en-US" dirty="0">
                <a:ea typeface="+mn-lt"/>
                <a:cs typeface="+mn-lt"/>
              </a:rPr>
              <a:t>Support for parallel and GPU learning. </a:t>
            </a:r>
          </a:p>
          <a:p>
            <a:pPr marL="629920" lvl="1" indent="-305435"/>
            <a:r>
              <a:rPr lang="en-US" dirty="0">
                <a:ea typeface="+mn-lt"/>
                <a:cs typeface="+mn-lt"/>
              </a:rPr>
              <a:t>Capable of handling large-scale data.</a:t>
            </a:r>
          </a:p>
          <a:p>
            <a:pPr marL="324485" lvl="1" indent="0">
              <a:buNone/>
            </a:pPr>
            <a:r>
              <a:rPr lang="en-IN" sz="1400" b="1" dirty="0">
                <a:ea typeface="+mn-lt"/>
                <a:cs typeface="+mn-lt"/>
              </a:rPr>
              <a:t>Data Input:</a:t>
            </a:r>
            <a:endParaRPr lang="en-IN" sz="1400" dirty="0"/>
          </a:p>
          <a:p>
            <a:pPr marL="629920" lvl="1" indent="-305435"/>
            <a:r>
              <a:rPr lang="en-US" dirty="0">
                <a:ea typeface="+mn-lt"/>
                <a:cs typeface="+mn-lt"/>
              </a:rPr>
              <a:t>The Network Intrusion Detection dataset was sourced from Kaggle. </a:t>
            </a:r>
          </a:p>
          <a:p>
            <a:pPr marL="629920" lvl="1" indent="-305435"/>
            <a:r>
              <a:rPr lang="en-US" dirty="0">
                <a:ea typeface="+mn-lt"/>
                <a:cs typeface="+mn-lt"/>
              </a:rPr>
              <a:t>The Train_data.csv file, containing labeled examples of network traffic, was selected as the input for model training.</a:t>
            </a:r>
          </a:p>
          <a:p>
            <a:pPr marL="629920" lvl="1" indent="-305435"/>
            <a:r>
              <a:rPr lang="en-US" dirty="0">
                <a:ea typeface="+mn-lt"/>
                <a:cs typeface="+mn-lt"/>
              </a:rPr>
              <a:t>This file was uploaded directly into the IBM Watson Studio project, where it became a usable data asset. </a:t>
            </a:r>
          </a:p>
          <a:p>
            <a:pPr marL="324485" lvl="1" indent="0">
              <a:buNone/>
            </a:pPr>
            <a:r>
              <a:rPr lang="en-IN" sz="1400" b="1" dirty="0">
                <a:ea typeface="+mn-lt"/>
                <a:cs typeface="+mn-lt"/>
              </a:rPr>
              <a:t>Training Process:</a:t>
            </a:r>
            <a:endParaRPr lang="en-IN" sz="1400" dirty="0"/>
          </a:p>
          <a:p>
            <a:pPr marL="629920" lvl="1" indent="-305435"/>
            <a:r>
              <a:rPr lang="en-US" dirty="0">
                <a:ea typeface="+mn-lt"/>
                <a:cs typeface="+mn-lt"/>
              </a:rPr>
              <a:t>AutoAI automatically performs a process called data hold-out. It splits the training data, using one part to train the models and a separate, unseen part to validate their performance. This ensures the model is evaluated on data it hasn't seen before, preventing overfitting.</a:t>
            </a:r>
          </a:p>
          <a:p>
            <a:pPr marL="629920" lvl="1" indent="-305435"/>
            <a:r>
              <a:rPr lang="en-US" dirty="0">
                <a:ea typeface="+mn-lt"/>
                <a:cs typeface="+mn-lt"/>
              </a:rPr>
              <a:t>Hyperparameter Tuning: This is a core function of AutoAI. The tool automatically and systematically searches for the best combination of hyperparameters for each algorithm it tests. This automated tuning process is what allows it to optimize models like the LightGBM Classifier for the highest possible accuracy and efficiency without any manual intervention.</a:t>
            </a:r>
          </a:p>
          <a:p>
            <a:pPr marL="324485" lvl="1" indent="0">
              <a:buNone/>
            </a:pPr>
            <a:r>
              <a:rPr lang="en-IN" sz="1400" b="1" dirty="0">
                <a:ea typeface="+mn-lt"/>
                <a:cs typeface="+mn-lt"/>
              </a:rPr>
              <a:t>Prediction Process:</a:t>
            </a:r>
            <a:endParaRPr lang="en-IN" sz="1400" dirty="0"/>
          </a:p>
          <a:p>
            <a:pPr marL="629920" lvl="1" indent="-305435"/>
            <a:r>
              <a:rPr lang="en-US" dirty="0">
                <a:ea typeface="+mn-lt"/>
                <a:cs typeface="+mn-lt"/>
              </a:rPr>
              <a:t>The process begins when an application or monitoring system needs to evaluate a new network connection. </a:t>
            </a:r>
          </a:p>
          <a:p>
            <a:pPr marL="629920" lvl="1" indent="-305435"/>
            <a:r>
              <a:rPr lang="en-US" dirty="0">
                <a:ea typeface="+mn-lt"/>
                <a:cs typeface="+mn-lt"/>
              </a:rPr>
              <a:t>Data Input: The data for this single connection is formatted as a JSON object. This object contains the values for all the input features the model was trained on (e.g., duration, protocol_type, src_bytes)</a:t>
            </a:r>
          </a:p>
          <a:p>
            <a:pPr marL="629920" lvl="1" indent="-305435"/>
            <a:r>
              <a:rPr lang="en-US" dirty="0">
                <a:ea typeface="+mn-lt"/>
                <a:cs typeface="+mn-lt"/>
              </a:rPr>
              <a:t>API Request: The JSON object is sent as a request to the deployed model's secure REST API endpoint. Model Prediction: The live LightGBM Classifier model receives the input data, instantly processes its features, and applies the patterns it learned during training</a:t>
            </a:r>
          </a:p>
          <a:p>
            <a:pPr marL="629920" lvl="1" indent="-305435"/>
            <a:r>
              <a:rPr lang="en-US" dirty="0">
                <a:ea typeface="+mn-lt"/>
                <a:cs typeface="+mn-lt"/>
              </a:rPr>
              <a:t>Output: The API returns a prediction in real-time. This output includes the final classification (anomaly or normal) along with a confidence score that indicates the model's certainty.</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21" name="Picture 20" descr="A screenshot of a computer&#10;&#10;AI-generated content may be incorrect.">
            <a:extLst>
              <a:ext uri="{FF2B5EF4-FFF2-40B4-BE49-F238E27FC236}">
                <a16:creationId xmlns:a16="http://schemas.microsoft.com/office/drawing/2014/main" id="{57D6C596-AAF5-A0E5-4404-6EA56154F595}"/>
              </a:ext>
            </a:extLst>
          </p:cNvPr>
          <p:cNvPicPr>
            <a:picLocks noChangeAspect="1"/>
          </p:cNvPicPr>
          <p:nvPr/>
        </p:nvPicPr>
        <p:blipFill>
          <a:blip r:embed="rId3"/>
          <a:stretch>
            <a:fillRect/>
          </a:stretch>
        </p:blipFill>
        <p:spPr>
          <a:xfrm>
            <a:off x="6297128" y="1232452"/>
            <a:ext cx="5313680" cy="2251089"/>
          </a:xfrm>
          <a:prstGeom prst="rect">
            <a:avLst/>
          </a:prstGeom>
        </p:spPr>
      </p:pic>
      <p:pic>
        <p:nvPicPr>
          <p:cNvPr id="23" name="Picture 22" descr="A screenshot of a computer&#10;&#10;AI-generated content may be incorrect.">
            <a:extLst>
              <a:ext uri="{FF2B5EF4-FFF2-40B4-BE49-F238E27FC236}">
                <a16:creationId xmlns:a16="http://schemas.microsoft.com/office/drawing/2014/main" id="{268697A6-7DDD-58CE-23CE-0A46F0987687}"/>
              </a:ext>
            </a:extLst>
          </p:cNvPr>
          <p:cNvPicPr>
            <a:picLocks noChangeAspect="1"/>
          </p:cNvPicPr>
          <p:nvPr/>
        </p:nvPicPr>
        <p:blipFill>
          <a:blip r:embed="rId4"/>
          <a:stretch>
            <a:fillRect/>
          </a:stretch>
        </p:blipFill>
        <p:spPr>
          <a:xfrm>
            <a:off x="944172" y="4200667"/>
            <a:ext cx="4829669" cy="2181791"/>
          </a:xfrm>
          <a:prstGeom prst="rect">
            <a:avLst/>
          </a:prstGeom>
        </p:spPr>
      </p:pic>
      <p:pic>
        <p:nvPicPr>
          <p:cNvPr id="25" name="Picture 24" descr="A screenshot of a computer&#10;&#10;AI-generated content may be incorrect.">
            <a:extLst>
              <a:ext uri="{FF2B5EF4-FFF2-40B4-BE49-F238E27FC236}">
                <a16:creationId xmlns:a16="http://schemas.microsoft.com/office/drawing/2014/main" id="{0BFFAD43-B7E7-B049-2494-F8E74735C19E}"/>
              </a:ext>
            </a:extLst>
          </p:cNvPr>
          <p:cNvPicPr>
            <a:picLocks noChangeAspect="1"/>
          </p:cNvPicPr>
          <p:nvPr/>
        </p:nvPicPr>
        <p:blipFill>
          <a:blip r:embed="rId5"/>
          <a:stretch>
            <a:fillRect/>
          </a:stretch>
        </p:blipFill>
        <p:spPr>
          <a:xfrm>
            <a:off x="6297128" y="4200667"/>
            <a:ext cx="5343581" cy="2210114"/>
          </a:xfrm>
          <a:prstGeom prst="rect">
            <a:avLst/>
          </a:prstGeom>
        </p:spPr>
      </p:pic>
      <p:sp>
        <p:nvSpPr>
          <p:cNvPr id="27" name="TextBox 26">
            <a:extLst>
              <a:ext uri="{FF2B5EF4-FFF2-40B4-BE49-F238E27FC236}">
                <a16:creationId xmlns:a16="http://schemas.microsoft.com/office/drawing/2014/main" id="{84CD2573-31AC-74D5-9562-A250A47CDBDB}"/>
              </a:ext>
            </a:extLst>
          </p:cNvPr>
          <p:cNvSpPr txBox="1"/>
          <p:nvPr/>
        </p:nvSpPr>
        <p:spPr>
          <a:xfrm>
            <a:off x="2431915" y="3483540"/>
            <a:ext cx="1566153" cy="369332"/>
          </a:xfrm>
          <a:prstGeom prst="rect">
            <a:avLst/>
          </a:prstGeom>
          <a:noFill/>
        </p:spPr>
        <p:txBody>
          <a:bodyPr wrap="square">
            <a:spAutoFit/>
          </a:bodyPr>
          <a:lstStyle/>
          <a:p>
            <a:r>
              <a:rPr lang="en-US" sz="1800" b="1" dirty="0">
                <a:solidFill>
                  <a:schemeClr val="accent1"/>
                </a:solidFill>
                <a:latin typeface="Arial"/>
                <a:ea typeface="+mj-lt"/>
                <a:cs typeface="Arial"/>
              </a:rPr>
              <a:t>TRAINING</a:t>
            </a:r>
            <a:endParaRPr lang="en-US" dirty="0"/>
          </a:p>
        </p:txBody>
      </p:sp>
      <p:sp>
        <p:nvSpPr>
          <p:cNvPr id="36" name="TextBox 35">
            <a:extLst>
              <a:ext uri="{FF2B5EF4-FFF2-40B4-BE49-F238E27FC236}">
                <a16:creationId xmlns:a16="http://schemas.microsoft.com/office/drawing/2014/main" id="{7136BEE1-4E6A-7863-4FD1-DFB3886F7F1D}"/>
              </a:ext>
            </a:extLst>
          </p:cNvPr>
          <p:cNvSpPr txBox="1"/>
          <p:nvPr/>
        </p:nvSpPr>
        <p:spPr>
          <a:xfrm>
            <a:off x="7923600" y="3483540"/>
            <a:ext cx="1880681"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CADE4"/>
                </a:solidFill>
                <a:effectLst/>
                <a:uLnTx/>
                <a:uFillTx/>
                <a:latin typeface="Arial"/>
                <a:ea typeface="+mj-lt"/>
                <a:cs typeface="Arial"/>
              </a:rPr>
              <a:t>DEPLOYMENT</a:t>
            </a:r>
            <a:endParaRPr kumimoji="0" lang="en-US" sz="1800" b="0" i="0" u="none" strike="noStrike" kern="1200" cap="none" spc="0" normalizeH="0" baseline="0" noProof="0" dirty="0">
              <a:ln>
                <a:noFill/>
              </a:ln>
              <a:solidFill>
                <a:prstClr val="black"/>
              </a:solidFill>
              <a:effectLst/>
              <a:uLnTx/>
              <a:uFillTx/>
              <a:latin typeface="Franklin Gothic Book" panose="020B0502020104020203"/>
              <a:ea typeface="+mn-ea"/>
              <a:cs typeface="+mn-cs"/>
            </a:endParaRPr>
          </a:p>
        </p:txBody>
      </p:sp>
      <p:sp>
        <p:nvSpPr>
          <p:cNvPr id="38" name="TextBox 37">
            <a:extLst>
              <a:ext uri="{FF2B5EF4-FFF2-40B4-BE49-F238E27FC236}">
                <a16:creationId xmlns:a16="http://schemas.microsoft.com/office/drawing/2014/main" id="{EA622532-C1AD-DBBB-4F29-67241701E90B}"/>
              </a:ext>
            </a:extLst>
          </p:cNvPr>
          <p:cNvSpPr txBox="1"/>
          <p:nvPr/>
        </p:nvSpPr>
        <p:spPr>
          <a:xfrm>
            <a:off x="2012357" y="6410781"/>
            <a:ext cx="2673717"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1CADE4"/>
                </a:solidFill>
                <a:latin typeface="Arial"/>
                <a:ea typeface="+mj-lt"/>
                <a:cs typeface="Arial"/>
              </a:rPr>
              <a:t>TEST DATA INPUT</a:t>
            </a:r>
            <a:endParaRPr kumimoji="0" lang="en-US" sz="1800" b="0" i="0" u="none" strike="noStrike" kern="1200" cap="none" spc="0" normalizeH="0" baseline="0" noProof="0" dirty="0">
              <a:ln>
                <a:noFill/>
              </a:ln>
              <a:solidFill>
                <a:prstClr val="black"/>
              </a:solidFill>
              <a:effectLst/>
              <a:uLnTx/>
              <a:uFillTx/>
              <a:latin typeface="Franklin Gothic Book" panose="020B0502020104020203"/>
              <a:ea typeface="+mn-ea"/>
              <a:cs typeface="+mn-cs"/>
            </a:endParaRPr>
          </a:p>
        </p:txBody>
      </p:sp>
      <p:sp>
        <p:nvSpPr>
          <p:cNvPr id="40" name="TextBox 39">
            <a:extLst>
              <a:ext uri="{FF2B5EF4-FFF2-40B4-BE49-F238E27FC236}">
                <a16:creationId xmlns:a16="http://schemas.microsoft.com/office/drawing/2014/main" id="{F89C0889-AD29-6280-9889-0164743A9745}"/>
              </a:ext>
            </a:extLst>
          </p:cNvPr>
          <p:cNvSpPr txBox="1"/>
          <p:nvPr/>
        </p:nvSpPr>
        <p:spPr>
          <a:xfrm>
            <a:off x="8133555" y="6401913"/>
            <a:ext cx="167072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1CADE4"/>
                </a:solidFill>
                <a:effectLst/>
                <a:uLnTx/>
                <a:uFillTx/>
                <a:latin typeface="Arial"/>
                <a:ea typeface="+mj-lt"/>
                <a:cs typeface="Arial"/>
              </a:rPr>
              <a:t>PREDICTION</a:t>
            </a:r>
            <a:endParaRPr kumimoji="0" lang="en-US" sz="1800" b="0" i="0" u="none" strike="noStrike" kern="1200" cap="none" spc="0" normalizeH="0" baseline="0" noProof="0" dirty="0">
              <a:ln>
                <a:noFill/>
              </a:ln>
              <a:solidFill>
                <a:prstClr val="black"/>
              </a:solidFill>
              <a:effectLst/>
              <a:uLnTx/>
              <a:uFillTx/>
              <a:latin typeface="Franklin Gothic Book" panose="020B0502020104020203"/>
              <a:ea typeface="+mn-ea"/>
              <a:cs typeface="+mn-cs"/>
            </a:endParaRPr>
          </a:p>
        </p:txBody>
      </p:sp>
      <p:pic>
        <p:nvPicPr>
          <p:cNvPr id="6" name="Content Placeholder 5" descr="A screenshot of a computer&#10;&#10;AI-generated content may be incorrect.">
            <a:extLst>
              <a:ext uri="{FF2B5EF4-FFF2-40B4-BE49-F238E27FC236}">
                <a16:creationId xmlns:a16="http://schemas.microsoft.com/office/drawing/2014/main" id="{55F068F0-DF64-8D31-05BE-903A0489A285}"/>
              </a:ext>
            </a:extLst>
          </p:cNvPr>
          <p:cNvPicPr>
            <a:picLocks noGrp="1" noChangeAspect="1"/>
          </p:cNvPicPr>
          <p:nvPr>
            <p:ph idx="1"/>
          </p:nvPr>
        </p:nvPicPr>
        <p:blipFill>
          <a:blip r:embed="rId6"/>
          <a:stretch>
            <a:fillRect/>
          </a:stretch>
        </p:blipFill>
        <p:spPr>
          <a:xfrm>
            <a:off x="1025787" y="1301749"/>
            <a:ext cx="4733885" cy="2181791"/>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ea typeface="+mn-lt"/>
                <a:cs typeface="+mn-lt"/>
              </a:rPr>
              <a:t>Findings: The project demonstrated that a no-code approach using IBM AutoAI can rapidly produce and deploy an effective LightGBM classifier for live network threat detection. The deployed API provides a practical and efficient solution.</a:t>
            </a:r>
          </a:p>
          <a:p>
            <a:pPr marL="305435" indent="-305435"/>
            <a:r>
              <a:rPr lang="en-US" sz="2000" dirty="0">
                <a:solidFill>
                  <a:srgbClr val="0F0F0F"/>
                </a:solidFill>
                <a:ea typeface="+mn-lt"/>
                <a:cs typeface="+mn-lt"/>
              </a:rPr>
              <a:t>Challenges: The main challenges involved interpreting the dataset's scope (binary vs. multiclass) and correctly configuring the model's "Positive Class" to align with the project's goal of finding attacks.</a:t>
            </a:r>
          </a:p>
          <a:p>
            <a:pPr marL="305435" indent="-305435"/>
            <a:r>
              <a:rPr lang="en-US" sz="2000" dirty="0">
                <a:solidFill>
                  <a:srgbClr val="0F0F0F"/>
                </a:solidFill>
                <a:ea typeface="+mn-lt"/>
                <a:cs typeface="+mn-lt"/>
              </a:rPr>
              <a:t>Potential Improvements: Future work includes enhancing the model for multiclass attack detection, integrating it with real-time monitoring tools, and implementing an automated retraining pipeline.</a:t>
            </a:r>
          </a:p>
          <a:p>
            <a:pPr marL="305435" indent="-305435"/>
            <a:r>
              <a:rPr lang="en-US" sz="2000" dirty="0">
                <a:solidFill>
                  <a:srgbClr val="0F0F0F"/>
                </a:solidFill>
                <a:ea typeface="+mn-lt"/>
                <a:cs typeface="+mn-lt"/>
              </a:rPr>
              <a:t>Importance: This solution is critical as it serves as a vital defense for maintaining network security, protecting sensitive data, and ensuring an organization's operational stability against cyber threats.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a:buNone/>
            </a:pPr>
            <a:r>
              <a:rPr lang="en-US" sz="2000" b="1" dirty="0"/>
              <a:t>Potential Enhancements</a:t>
            </a:r>
          </a:p>
          <a:p>
            <a:r>
              <a:rPr lang="en-US" sz="2000" b="1" dirty="0"/>
              <a:t>Algorithm and Data:</a:t>
            </a:r>
            <a:r>
              <a:rPr lang="en-US" sz="2000" dirty="0"/>
              <a:t> The model can be enhanced by incorporating real-time </a:t>
            </a:r>
            <a:r>
              <a:rPr lang="en-US" sz="2000" b="1" dirty="0"/>
              <a:t>threat intelligence feeds</a:t>
            </a:r>
            <a:r>
              <a:rPr lang="en-US" sz="2000" dirty="0"/>
              <a:t> and upgrading it to perform </a:t>
            </a:r>
            <a:r>
              <a:rPr lang="en-US" sz="2000" b="1" dirty="0"/>
              <a:t>multiclass classification</a:t>
            </a:r>
            <a:r>
              <a:rPr lang="en-US" sz="2000" dirty="0"/>
              <a:t> to identify specific attack types.</a:t>
            </a:r>
          </a:p>
          <a:p>
            <a:r>
              <a:rPr lang="en-US" sz="2000" b="1" dirty="0"/>
              <a:t>System Expansion:</a:t>
            </a:r>
            <a:r>
              <a:rPr lang="en-US" sz="2000" dirty="0"/>
              <a:t> The system's coverage can be expanded by deploying models across multiple </a:t>
            </a:r>
            <a:r>
              <a:rPr lang="en-US" sz="2000" b="1" dirty="0"/>
              <a:t>network segments or cloud environments</a:t>
            </a:r>
            <a:r>
              <a:rPr lang="en-US" sz="2000" dirty="0"/>
              <a:t>, managed via a centralized monitoring dashboard.</a:t>
            </a:r>
          </a:p>
          <a:p>
            <a:r>
              <a:rPr lang="en-US" sz="2000" b="1" dirty="0"/>
              <a:t>Emerging Technologies:</a:t>
            </a:r>
            <a:r>
              <a:rPr lang="en-US" sz="2000" dirty="0"/>
              <a:t> Future versions could integrate </a:t>
            </a:r>
            <a:r>
              <a:rPr lang="en-US" sz="2000" b="1" dirty="0"/>
              <a:t>Edge Computing</a:t>
            </a:r>
            <a:r>
              <a:rPr lang="en-US" sz="2000" dirty="0"/>
              <a:t> for on-device detection and advanced techniques like </a:t>
            </a:r>
            <a:r>
              <a:rPr lang="en-US" sz="2000" b="1" dirty="0"/>
              <a:t>Federated Learning</a:t>
            </a:r>
            <a:r>
              <a:rPr lang="en-US" sz="2000" dirty="0"/>
              <a:t> to train models without sharing private data.</a:t>
            </a:r>
          </a:p>
          <a:p>
            <a:r>
              <a:rPr lang="en-US" sz="2000" b="1" dirty="0"/>
              <a:t>Advanced Machine Learning:</a:t>
            </a:r>
            <a:r>
              <a:rPr lang="en-US" sz="2000" dirty="0"/>
              <a:t> The system could adopt more advanced techniques like </a:t>
            </a:r>
            <a:r>
              <a:rPr lang="en-US" sz="2000" b="1" dirty="0"/>
              <a:t>federated learning</a:t>
            </a:r>
            <a:r>
              <a:rPr lang="en-US" sz="2000" dirty="0"/>
              <a:t> to train a shared model across isolated networks without compromising data privacy. Furthermore, using </a:t>
            </a:r>
            <a:r>
              <a:rPr lang="en-US" sz="2000" b="1" dirty="0"/>
              <a:t>transformer models</a:t>
            </a:r>
            <a:r>
              <a:rPr lang="en-US" sz="2000" dirty="0"/>
              <a:t> to analyze sequences of network packets could help detect more sophisticated, low-and-slow attacks that are invisible to connection-based analysis.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82</TotalTime>
  <Words>1220</Words>
  <Application>Microsoft Office PowerPoint</Application>
  <PresentationFormat>Widescreen</PresentationFormat>
  <Paragraphs>89</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Network Intrusion Detection SYSTEM</vt:lpstr>
      <vt:lpstr>OUTLINE</vt:lpstr>
      <vt:lpstr>Problem Statement</vt:lpstr>
      <vt:lpstr>Proposed Solution</vt:lpstr>
      <vt:lpstr>System  Approach</vt:lpstr>
      <vt:lpstr>Algorithm &amp; Deployment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Hritam Brahmachari</cp:lastModifiedBy>
  <cp:revision>27</cp:revision>
  <dcterms:created xsi:type="dcterms:W3CDTF">2021-05-26T16:50:10Z</dcterms:created>
  <dcterms:modified xsi:type="dcterms:W3CDTF">2025-07-31T10:23:40Z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