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4" r:id="rId6"/>
    <p:sldId id="265" r:id="rId7"/>
    <p:sldId id="266" r:id="rId8"/>
    <p:sldId id="267" r:id="rId9"/>
    <p:sldId id="268" r:id="rId10"/>
    <p:sldId id="269" r:id="rId11"/>
    <p:sldId id="260" r:id="rId12"/>
    <p:sldId id="261" r:id="rId13"/>
    <p:sldId id="262" r:id="rId14"/>
    <p:sldId id="263"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76E2A-C964-D067-1C95-067A7D9680A9}" v="581" dt="2021-03-09T12:24:11.146"/>
    <p1510:client id="{C94FF7F3-6093-4484-B5E0-D9A6BC1EE4DC}" v="225" dt="2021-02-03T16:40:43.784"/>
    <p1510:client id="{E68B2EA6-637D-0337-C780-FE38786733C5}" v="1744" dt="2021-02-04T12:28:35.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E1A0F-683D-4510-BF65-56A1CABC66A3}"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F7A11B2A-3A3E-4EAA-918F-9A975A7F7EBC}">
      <dgm:prSet/>
      <dgm:spPr/>
      <dgm:t>
        <a:bodyPr/>
        <a:lstStyle/>
        <a:p>
          <a:r>
            <a:rPr lang="en-GB"/>
            <a:t>I Review</a:t>
          </a:r>
          <a:endParaRPr lang="en-US"/>
        </a:p>
      </dgm:t>
    </dgm:pt>
    <dgm:pt modelId="{AD9998E8-9240-453B-9850-81590CA2B05C}" type="parTrans" cxnId="{4E69ACF2-3180-4251-BF8B-20DCAB3FE653}">
      <dgm:prSet/>
      <dgm:spPr/>
      <dgm:t>
        <a:bodyPr/>
        <a:lstStyle/>
        <a:p>
          <a:endParaRPr lang="en-US"/>
        </a:p>
      </dgm:t>
    </dgm:pt>
    <dgm:pt modelId="{173D15D0-0DBE-44D9-9A07-6F2F33F08D81}" type="sibTrans" cxnId="{4E69ACF2-3180-4251-BF8B-20DCAB3FE653}">
      <dgm:prSet/>
      <dgm:spPr/>
      <dgm:t>
        <a:bodyPr/>
        <a:lstStyle/>
        <a:p>
          <a:endParaRPr lang="en-US"/>
        </a:p>
      </dgm:t>
    </dgm:pt>
    <dgm:pt modelId="{D52F3966-7BEB-4503-A145-027254BD1222}">
      <dgm:prSet/>
      <dgm:spPr/>
      <dgm:t>
        <a:bodyPr/>
        <a:lstStyle/>
        <a:p>
          <a:r>
            <a:rPr lang="en-GB"/>
            <a:t>- Literature Survey</a:t>
          </a:r>
          <a:endParaRPr lang="en-US"/>
        </a:p>
      </dgm:t>
    </dgm:pt>
    <dgm:pt modelId="{1A715FCE-68B0-4CE7-B27C-B774E6B24142}" type="parTrans" cxnId="{4FA5F78E-51A4-4147-AB1F-1918509272C8}">
      <dgm:prSet/>
      <dgm:spPr/>
      <dgm:t>
        <a:bodyPr/>
        <a:lstStyle/>
        <a:p>
          <a:endParaRPr lang="en-US"/>
        </a:p>
      </dgm:t>
    </dgm:pt>
    <dgm:pt modelId="{DF125EA1-48D2-4B9D-8293-EAEAC9D3EE7B}" type="sibTrans" cxnId="{4FA5F78E-51A4-4147-AB1F-1918509272C8}">
      <dgm:prSet/>
      <dgm:spPr/>
      <dgm:t>
        <a:bodyPr/>
        <a:lstStyle/>
        <a:p>
          <a:endParaRPr lang="en-US"/>
        </a:p>
      </dgm:t>
    </dgm:pt>
    <dgm:pt modelId="{DD5CF3CE-F02B-4481-8E1B-8D997FE81023}">
      <dgm:prSet/>
      <dgm:spPr/>
      <dgm:t>
        <a:bodyPr/>
        <a:lstStyle/>
        <a:p>
          <a:r>
            <a:rPr lang="en-GB"/>
            <a:t>II Review</a:t>
          </a:r>
          <a:endParaRPr lang="en-US"/>
        </a:p>
      </dgm:t>
    </dgm:pt>
    <dgm:pt modelId="{54814701-894B-4623-8BEE-16B33B745A3C}" type="parTrans" cxnId="{D73FD721-1A8D-441A-8360-C93D0736ADE9}">
      <dgm:prSet/>
      <dgm:spPr/>
      <dgm:t>
        <a:bodyPr/>
        <a:lstStyle/>
        <a:p>
          <a:endParaRPr lang="en-US"/>
        </a:p>
      </dgm:t>
    </dgm:pt>
    <dgm:pt modelId="{A13C0BCF-1190-4744-AB91-2BE3397276A1}" type="sibTrans" cxnId="{D73FD721-1A8D-441A-8360-C93D0736ADE9}">
      <dgm:prSet/>
      <dgm:spPr/>
      <dgm:t>
        <a:bodyPr/>
        <a:lstStyle/>
        <a:p>
          <a:endParaRPr lang="en-US"/>
        </a:p>
      </dgm:t>
    </dgm:pt>
    <dgm:pt modelId="{0B9206CB-DF8C-4623-A9A2-5AF80F310C6E}">
      <dgm:prSet/>
      <dgm:spPr/>
      <dgm:t>
        <a:bodyPr/>
        <a:lstStyle/>
        <a:p>
          <a:r>
            <a:rPr lang="en-GB"/>
            <a:t>- Testing and Validation</a:t>
          </a:r>
          <a:endParaRPr lang="en-US"/>
        </a:p>
      </dgm:t>
    </dgm:pt>
    <dgm:pt modelId="{819625CB-F739-4667-8B6C-6016C447A069}" type="parTrans" cxnId="{47E13DF8-87D1-44CD-815D-1E1300F4E7DE}">
      <dgm:prSet/>
      <dgm:spPr/>
      <dgm:t>
        <a:bodyPr/>
        <a:lstStyle/>
        <a:p>
          <a:endParaRPr lang="en-US"/>
        </a:p>
      </dgm:t>
    </dgm:pt>
    <dgm:pt modelId="{EDAEF017-6239-433F-8E40-ABCEF47924D0}" type="sibTrans" cxnId="{47E13DF8-87D1-44CD-815D-1E1300F4E7DE}">
      <dgm:prSet/>
      <dgm:spPr/>
      <dgm:t>
        <a:bodyPr/>
        <a:lstStyle/>
        <a:p>
          <a:endParaRPr lang="en-US"/>
        </a:p>
      </dgm:t>
    </dgm:pt>
    <dgm:pt modelId="{51E571D6-424B-4675-880D-39C58D96846C}">
      <dgm:prSet/>
      <dgm:spPr/>
      <dgm:t>
        <a:bodyPr/>
        <a:lstStyle/>
        <a:p>
          <a:r>
            <a:rPr lang="en-GB"/>
            <a:t>III Review</a:t>
          </a:r>
          <a:endParaRPr lang="en-US"/>
        </a:p>
      </dgm:t>
    </dgm:pt>
    <dgm:pt modelId="{C011C82C-6646-4F76-97BA-E23A21722675}" type="parTrans" cxnId="{227A8D15-723B-4E9F-B9C8-16F21FEE5024}">
      <dgm:prSet/>
      <dgm:spPr/>
      <dgm:t>
        <a:bodyPr/>
        <a:lstStyle/>
        <a:p>
          <a:endParaRPr lang="en-US"/>
        </a:p>
      </dgm:t>
    </dgm:pt>
    <dgm:pt modelId="{721CB9CB-2743-4FAE-ADB5-67E056D04B56}" type="sibTrans" cxnId="{227A8D15-723B-4E9F-B9C8-16F21FEE5024}">
      <dgm:prSet/>
      <dgm:spPr/>
      <dgm:t>
        <a:bodyPr/>
        <a:lstStyle/>
        <a:p>
          <a:endParaRPr lang="en-US"/>
        </a:p>
      </dgm:t>
    </dgm:pt>
    <dgm:pt modelId="{50EB9779-DEAA-4683-B76C-7C6C17E56E2B}">
      <dgm:prSet/>
      <dgm:spPr/>
      <dgm:t>
        <a:bodyPr/>
        <a:lstStyle/>
        <a:p>
          <a:r>
            <a:rPr lang="en-GB"/>
            <a:t>- Integration</a:t>
          </a:r>
          <a:endParaRPr lang="en-US"/>
        </a:p>
      </dgm:t>
    </dgm:pt>
    <dgm:pt modelId="{767A7F48-D1EA-4B11-A0E3-7ECDDCFD8FCA}" type="parTrans" cxnId="{B63814C1-3F03-4C2D-8CDB-0EA6C172B74E}">
      <dgm:prSet/>
      <dgm:spPr/>
      <dgm:t>
        <a:bodyPr/>
        <a:lstStyle/>
        <a:p>
          <a:endParaRPr lang="en-US"/>
        </a:p>
      </dgm:t>
    </dgm:pt>
    <dgm:pt modelId="{C9971B96-FD48-4456-9411-3EF906006EAA}" type="sibTrans" cxnId="{B63814C1-3F03-4C2D-8CDB-0EA6C172B74E}">
      <dgm:prSet/>
      <dgm:spPr/>
      <dgm:t>
        <a:bodyPr/>
        <a:lstStyle/>
        <a:p>
          <a:endParaRPr lang="en-US"/>
        </a:p>
      </dgm:t>
    </dgm:pt>
    <dgm:pt modelId="{09EE6D3C-F685-450C-B90B-08C7F323DBB3}">
      <dgm:prSet/>
      <dgm:spPr/>
      <dgm:t>
        <a:bodyPr/>
        <a:lstStyle/>
        <a:p>
          <a:r>
            <a:rPr lang="en-GB"/>
            <a:t>Final</a:t>
          </a:r>
          <a:endParaRPr lang="en-US"/>
        </a:p>
      </dgm:t>
    </dgm:pt>
    <dgm:pt modelId="{413BE934-D9C0-48E4-8503-22E61EACC218}" type="parTrans" cxnId="{23AE6FB4-0452-496A-B190-7707D6A100F9}">
      <dgm:prSet/>
      <dgm:spPr/>
      <dgm:t>
        <a:bodyPr/>
        <a:lstStyle/>
        <a:p>
          <a:endParaRPr lang="en-US"/>
        </a:p>
      </dgm:t>
    </dgm:pt>
    <dgm:pt modelId="{1E7DD578-7B91-43DA-A4FD-96FD88E08548}" type="sibTrans" cxnId="{23AE6FB4-0452-496A-B190-7707D6A100F9}">
      <dgm:prSet/>
      <dgm:spPr/>
      <dgm:t>
        <a:bodyPr/>
        <a:lstStyle/>
        <a:p>
          <a:endParaRPr lang="en-US"/>
        </a:p>
      </dgm:t>
    </dgm:pt>
    <dgm:pt modelId="{2BF0D830-FB6F-493C-9E67-2EC31E18F371}" type="pres">
      <dgm:prSet presAssocID="{E48E1A0F-683D-4510-BF65-56A1CABC66A3}" presName="vert0" presStyleCnt="0">
        <dgm:presLayoutVars>
          <dgm:dir/>
          <dgm:animOne val="branch"/>
          <dgm:animLvl val="lvl"/>
        </dgm:presLayoutVars>
      </dgm:prSet>
      <dgm:spPr/>
    </dgm:pt>
    <dgm:pt modelId="{78EFE22C-2003-43A3-ACC5-251146B18D2D}" type="pres">
      <dgm:prSet presAssocID="{F7A11B2A-3A3E-4EAA-918F-9A975A7F7EBC}" presName="thickLine" presStyleLbl="alignNode1" presStyleIdx="0" presStyleCnt="7"/>
      <dgm:spPr/>
    </dgm:pt>
    <dgm:pt modelId="{0BF58DF6-5601-406A-9261-8ADE878BD28C}" type="pres">
      <dgm:prSet presAssocID="{F7A11B2A-3A3E-4EAA-918F-9A975A7F7EBC}" presName="horz1" presStyleCnt="0"/>
      <dgm:spPr/>
    </dgm:pt>
    <dgm:pt modelId="{7D75CF8A-B642-43DB-8CEB-72D02C814218}" type="pres">
      <dgm:prSet presAssocID="{F7A11B2A-3A3E-4EAA-918F-9A975A7F7EBC}" presName="tx1" presStyleLbl="revTx" presStyleIdx="0" presStyleCnt="7"/>
      <dgm:spPr/>
    </dgm:pt>
    <dgm:pt modelId="{11253B87-1C58-4448-9E3D-E800A22E02E5}" type="pres">
      <dgm:prSet presAssocID="{F7A11B2A-3A3E-4EAA-918F-9A975A7F7EBC}" presName="vert1" presStyleCnt="0"/>
      <dgm:spPr/>
    </dgm:pt>
    <dgm:pt modelId="{17AC1045-020E-47C8-AB8A-BB7CF55313FC}" type="pres">
      <dgm:prSet presAssocID="{D52F3966-7BEB-4503-A145-027254BD1222}" presName="thickLine" presStyleLbl="alignNode1" presStyleIdx="1" presStyleCnt="7"/>
      <dgm:spPr/>
    </dgm:pt>
    <dgm:pt modelId="{ED653122-C589-4F5D-90EA-B4A6211CCA63}" type="pres">
      <dgm:prSet presAssocID="{D52F3966-7BEB-4503-A145-027254BD1222}" presName="horz1" presStyleCnt="0"/>
      <dgm:spPr/>
    </dgm:pt>
    <dgm:pt modelId="{A6FAAF77-085B-41DF-BCC9-E1F7DA902D50}" type="pres">
      <dgm:prSet presAssocID="{D52F3966-7BEB-4503-A145-027254BD1222}" presName="tx1" presStyleLbl="revTx" presStyleIdx="1" presStyleCnt="7"/>
      <dgm:spPr/>
    </dgm:pt>
    <dgm:pt modelId="{F979383F-36FD-45ED-81EC-36783A58CCB2}" type="pres">
      <dgm:prSet presAssocID="{D52F3966-7BEB-4503-A145-027254BD1222}" presName="vert1" presStyleCnt="0"/>
      <dgm:spPr/>
    </dgm:pt>
    <dgm:pt modelId="{D1DEB0B6-27F5-44D6-A10E-5612249982B4}" type="pres">
      <dgm:prSet presAssocID="{DD5CF3CE-F02B-4481-8E1B-8D997FE81023}" presName="thickLine" presStyleLbl="alignNode1" presStyleIdx="2" presStyleCnt="7"/>
      <dgm:spPr/>
    </dgm:pt>
    <dgm:pt modelId="{C7833692-D8ED-4550-A135-EA2CBC3A3273}" type="pres">
      <dgm:prSet presAssocID="{DD5CF3CE-F02B-4481-8E1B-8D997FE81023}" presName="horz1" presStyleCnt="0"/>
      <dgm:spPr/>
    </dgm:pt>
    <dgm:pt modelId="{574FDD6C-033F-429B-914F-1F50EE4CA948}" type="pres">
      <dgm:prSet presAssocID="{DD5CF3CE-F02B-4481-8E1B-8D997FE81023}" presName="tx1" presStyleLbl="revTx" presStyleIdx="2" presStyleCnt="7"/>
      <dgm:spPr/>
    </dgm:pt>
    <dgm:pt modelId="{955504B5-E112-4504-8092-BE27213C9000}" type="pres">
      <dgm:prSet presAssocID="{DD5CF3CE-F02B-4481-8E1B-8D997FE81023}" presName="vert1" presStyleCnt="0"/>
      <dgm:spPr/>
    </dgm:pt>
    <dgm:pt modelId="{F3BAFD29-0631-4DE4-90E9-6E8D51714B32}" type="pres">
      <dgm:prSet presAssocID="{0B9206CB-DF8C-4623-A9A2-5AF80F310C6E}" presName="thickLine" presStyleLbl="alignNode1" presStyleIdx="3" presStyleCnt="7"/>
      <dgm:spPr/>
    </dgm:pt>
    <dgm:pt modelId="{65DA3447-21EA-4B89-A518-0542278236B9}" type="pres">
      <dgm:prSet presAssocID="{0B9206CB-DF8C-4623-A9A2-5AF80F310C6E}" presName="horz1" presStyleCnt="0"/>
      <dgm:spPr/>
    </dgm:pt>
    <dgm:pt modelId="{9EE57BBA-84AE-4553-9C94-E98A4DB4D2E3}" type="pres">
      <dgm:prSet presAssocID="{0B9206CB-DF8C-4623-A9A2-5AF80F310C6E}" presName="tx1" presStyleLbl="revTx" presStyleIdx="3" presStyleCnt="7"/>
      <dgm:spPr/>
    </dgm:pt>
    <dgm:pt modelId="{DED95FAF-F9B0-4101-A626-84A7E318F889}" type="pres">
      <dgm:prSet presAssocID="{0B9206CB-DF8C-4623-A9A2-5AF80F310C6E}" presName="vert1" presStyleCnt="0"/>
      <dgm:spPr/>
    </dgm:pt>
    <dgm:pt modelId="{DF45E13B-4349-4CC3-A132-17435C9C6E21}" type="pres">
      <dgm:prSet presAssocID="{51E571D6-424B-4675-880D-39C58D96846C}" presName="thickLine" presStyleLbl="alignNode1" presStyleIdx="4" presStyleCnt="7"/>
      <dgm:spPr/>
    </dgm:pt>
    <dgm:pt modelId="{959B6991-7A1D-4B33-A0D0-47BB4150FA22}" type="pres">
      <dgm:prSet presAssocID="{51E571D6-424B-4675-880D-39C58D96846C}" presName="horz1" presStyleCnt="0"/>
      <dgm:spPr/>
    </dgm:pt>
    <dgm:pt modelId="{C9E15817-10E4-4FC0-A765-318F34003106}" type="pres">
      <dgm:prSet presAssocID="{51E571D6-424B-4675-880D-39C58D96846C}" presName="tx1" presStyleLbl="revTx" presStyleIdx="4" presStyleCnt="7"/>
      <dgm:spPr/>
    </dgm:pt>
    <dgm:pt modelId="{EB2B60D6-92DA-4D05-A6D1-3D2A6935FF22}" type="pres">
      <dgm:prSet presAssocID="{51E571D6-424B-4675-880D-39C58D96846C}" presName="vert1" presStyleCnt="0"/>
      <dgm:spPr/>
    </dgm:pt>
    <dgm:pt modelId="{06C4A0AA-9693-4751-BA80-AE02A7129FD6}" type="pres">
      <dgm:prSet presAssocID="{50EB9779-DEAA-4683-B76C-7C6C17E56E2B}" presName="thickLine" presStyleLbl="alignNode1" presStyleIdx="5" presStyleCnt="7"/>
      <dgm:spPr/>
    </dgm:pt>
    <dgm:pt modelId="{88FAB859-D383-4C71-9D14-8232694D5AEB}" type="pres">
      <dgm:prSet presAssocID="{50EB9779-DEAA-4683-B76C-7C6C17E56E2B}" presName="horz1" presStyleCnt="0"/>
      <dgm:spPr/>
    </dgm:pt>
    <dgm:pt modelId="{5968D244-7962-45B5-8004-FDCFD1A20DBD}" type="pres">
      <dgm:prSet presAssocID="{50EB9779-DEAA-4683-B76C-7C6C17E56E2B}" presName="tx1" presStyleLbl="revTx" presStyleIdx="5" presStyleCnt="7"/>
      <dgm:spPr/>
    </dgm:pt>
    <dgm:pt modelId="{25B18F72-B3C0-484E-83E1-F1CA4618C43A}" type="pres">
      <dgm:prSet presAssocID="{50EB9779-DEAA-4683-B76C-7C6C17E56E2B}" presName="vert1" presStyleCnt="0"/>
      <dgm:spPr/>
    </dgm:pt>
    <dgm:pt modelId="{6A8395E6-22FC-4593-A7DB-5BB162EC8A72}" type="pres">
      <dgm:prSet presAssocID="{09EE6D3C-F685-450C-B90B-08C7F323DBB3}" presName="thickLine" presStyleLbl="alignNode1" presStyleIdx="6" presStyleCnt="7"/>
      <dgm:spPr/>
    </dgm:pt>
    <dgm:pt modelId="{F0D79F6F-4F7A-4B9A-B81F-61F0F6442929}" type="pres">
      <dgm:prSet presAssocID="{09EE6D3C-F685-450C-B90B-08C7F323DBB3}" presName="horz1" presStyleCnt="0"/>
      <dgm:spPr/>
    </dgm:pt>
    <dgm:pt modelId="{EB01CAF4-7970-409B-B59A-7513FF0E9CAA}" type="pres">
      <dgm:prSet presAssocID="{09EE6D3C-F685-450C-B90B-08C7F323DBB3}" presName="tx1" presStyleLbl="revTx" presStyleIdx="6" presStyleCnt="7"/>
      <dgm:spPr/>
    </dgm:pt>
    <dgm:pt modelId="{948CF3F2-477F-4853-A578-4441135978AA}" type="pres">
      <dgm:prSet presAssocID="{09EE6D3C-F685-450C-B90B-08C7F323DBB3}" presName="vert1" presStyleCnt="0"/>
      <dgm:spPr/>
    </dgm:pt>
  </dgm:ptLst>
  <dgm:cxnLst>
    <dgm:cxn modelId="{89719F0F-2BB9-4705-8405-4AEEF30147C7}" type="presOf" srcId="{F7A11B2A-3A3E-4EAA-918F-9A975A7F7EBC}" destId="{7D75CF8A-B642-43DB-8CEB-72D02C814218}" srcOrd="0" destOrd="0" presId="urn:microsoft.com/office/officeart/2008/layout/LinedList"/>
    <dgm:cxn modelId="{227A8D15-723B-4E9F-B9C8-16F21FEE5024}" srcId="{E48E1A0F-683D-4510-BF65-56A1CABC66A3}" destId="{51E571D6-424B-4675-880D-39C58D96846C}" srcOrd="4" destOrd="0" parTransId="{C011C82C-6646-4F76-97BA-E23A21722675}" sibTransId="{721CB9CB-2743-4FAE-ADB5-67E056D04B56}"/>
    <dgm:cxn modelId="{EC317A20-A005-40A4-BCEF-0C50F0A237B5}" type="presOf" srcId="{D52F3966-7BEB-4503-A145-027254BD1222}" destId="{A6FAAF77-085B-41DF-BCC9-E1F7DA902D50}" srcOrd="0" destOrd="0" presId="urn:microsoft.com/office/officeart/2008/layout/LinedList"/>
    <dgm:cxn modelId="{D73FD721-1A8D-441A-8360-C93D0736ADE9}" srcId="{E48E1A0F-683D-4510-BF65-56A1CABC66A3}" destId="{DD5CF3CE-F02B-4481-8E1B-8D997FE81023}" srcOrd="2" destOrd="0" parTransId="{54814701-894B-4623-8BEE-16B33B745A3C}" sibTransId="{A13C0BCF-1190-4744-AB91-2BE3397276A1}"/>
    <dgm:cxn modelId="{0DD6D440-D11C-44CD-879E-DD60F94BB12C}" type="presOf" srcId="{DD5CF3CE-F02B-4481-8E1B-8D997FE81023}" destId="{574FDD6C-033F-429B-914F-1F50EE4CA948}" srcOrd="0" destOrd="0" presId="urn:microsoft.com/office/officeart/2008/layout/LinedList"/>
    <dgm:cxn modelId="{E46AEB5D-A5B5-4C20-AC82-ADB197934368}" type="presOf" srcId="{E48E1A0F-683D-4510-BF65-56A1CABC66A3}" destId="{2BF0D830-FB6F-493C-9E67-2EC31E18F371}" srcOrd="0" destOrd="0" presId="urn:microsoft.com/office/officeart/2008/layout/LinedList"/>
    <dgm:cxn modelId="{7C697345-4A0D-4827-89EE-E7C0F8F0FE4B}" type="presOf" srcId="{09EE6D3C-F685-450C-B90B-08C7F323DBB3}" destId="{EB01CAF4-7970-409B-B59A-7513FF0E9CAA}" srcOrd="0" destOrd="0" presId="urn:microsoft.com/office/officeart/2008/layout/LinedList"/>
    <dgm:cxn modelId="{5B516C84-6672-4BA9-B10E-C060E64FE286}" type="presOf" srcId="{50EB9779-DEAA-4683-B76C-7C6C17E56E2B}" destId="{5968D244-7962-45B5-8004-FDCFD1A20DBD}" srcOrd="0" destOrd="0" presId="urn:microsoft.com/office/officeart/2008/layout/LinedList"/>
    <dgm:cxn modelId="{4FA5F78E-51A4-4147-AB1F-1918509272C8}" srcId="{E48E1A0F-683D-4510-BF65-56A1CABC66A3}" destId="{D52F3966-7BEB-4503-A145-027254BD1222}" srcOrd="1" destOrd="0" parTransId="{1A715FCE-68B0-4CE7-B27C-B774E6B24142}" sibTransId="{DF125EA1-48D2-4B9D-8293-EAEAC9D3EE7B}"/>
    <dgm:cxn modelId="{7A9B6C9D-2000-4935-A60A-02CEF5614EBB}" type="presOf" srcId="{51E571D6-424B-4675-880D-39C58D96846C}" destId="{C9E15817-10E4-4FC0-A765-318F34003106}" srcOrd="0" destOrd="0" presId="urn:microsoft.com/office/officeart/2008/layout/LinedList"/>
    <dgm:cxn modelId="{C85533AB-5261-4E36-B59E-5466CA906058}" type="presOf" srcId="{0B9206CB-DF8C-4623-A9A2-5AF80F310C6E}" destId="{9EE57BBA-84AE-4553-9C94-E98A4DB4D2E3}" srcOrd="0" destOrd="0" presId="urn:microsoft.com/office/officeart/2008/layout/LinedList"/>
    <dgm:cxn modelId="{23AE6FB4-0452-496A-B190-7707D6A100F9}" srcId="{E48E1A0F-683D-4510-BF65-56A1CABC66A3}" destId="{09EE6D3C-F685-450C-B90B-08C7F323DBB3}" srcOrd="6" destOrd="0" parTransId="{413BE934-D9C0-48E4-8503-22E61EACC218}" sibTransId="{1E7DD578-7B91-43DA-A4FD-96FD88E08548}"/>
    <dgm:cxn modelId="{B63814C1-3F03-4C2D-8CDB-0EA6C172B74E}" srcId="{E48E1A0F-683D-4510-BF65-56A1CABC66A3}" destId="{50EB9779-DEAA-4683-B76C-7C6C17E56E2B}" srcOrd="5" destOrd="0" parTransId="{767A7F48-D1EA-4B11-A0E3-7ECDDCFD8FCA}" sibTransId="{C9971B96-FD48-4456-9411-3EF906006EAA}"/>
    <dgm:cxn modelId="{4E69ACF2-3180-4251-BF8B-20DCAB3FE653}" srcId="{E48E1A0F-683D-4510-BF65-56A1CABC66A3}" destId="{F7A11B2A-3A3E-4EAA-918F-9A975A7F7EBC}" srcOrd="0" destOrd="0" parTransId="{AD9998E8-9240-453B-9850-81590CA2B05C}" sibTransId="{173D15D0-0DBE-44D9-9A07-6F2F33F08D81}"/>
    <dgm:cxn modelId="{47E13DF8-87D1-44CD-815D-1E1300F4E7DE}" srcId="{E48E1A0F-683D-4510-BF65-56A1CABC66A3}" destId="{0B9206CB-DF8C-4623-A9A2-5AF80F310C6E}" srcOrd="3" destOrd="0" parTransId="{819625CB-F739-4667-8B6C-6016C447A069}" sibTransId="{EDAEF017-6239-433F-8E40-ABCEF47924D0}"/>
    <dgm:cxn modelId="{5065313A-562E-4B3E-B987-9234D1027948}" type="presParOf" srcId="{2BF0D830-FB6F-493C-9E67-2EC31E18F371}" destId="{78EFE22C-2003-43A3-ACC5-251146B18D2D}" srcOrd="0" destOrd="0" presId="urn:microsoft.com/office/officeart/2008/layout/LinedList"/>
    <dgm:cxn modelId="{538F759E-22E3-43A4-AE77-4FEC355F8C1B}" type="presParOf" srcId="{2BF0D830-FB6F-493C-9E67-2EC31E18F371}" destId="{0BF58DF6-5601-406A-9261-8ADE878BD28C}" srcOrd="1" destOrd="0" presId="urn:microsoft.com/office/officeart/2008/layout/LinedList"/>
    <dgm:cxn modelId="{24D4FF1C-2A6E-4AE5-99FC-19439C55B610}" type="presParOf" srcId="{0BF58DF6-5601-406A-9261-8ADE878BD28C}" destId="{7D75CF8A-B642-43DB-8CEB-72D02C814218}" srcOrd="0" destOrd="0" presId="urn:microsoft.com/office/officeart/2008/layout/LinedList"/>
    <dgm:cxn modelId="{499FC3DC-8932-4CC1-8E61-B4F146973B8C}" type="presParOf" srcId="{0BF58DF6-5601-406A-9261-8ADE878BD28C}" destId="{11253B87-1C58-4448-9E3D-E800A22E02E5}" srcOrd="1" destOrd="0" presId="urn:microsoft.com/office/officeart/2008/layout/LinedList"/>
    <dgm:cxn modelId="{938C2F95-EC4C-4464-A028-11602315B558}" type="presParOf" srcId="{2BF0D830-FB6F-493C-9E67-2EC31E18F371}" destId="{17AC1045-020E-47C8-AB8A-BB7CF55313FC}" srcOrd="2" destOrd="0" presId="urn:microsoft.com/office/officeart/2008/layout/LinedList"/>
    <dgm:cxn modelId="{63531461-7123-4398-B18A-FE991002787D}" type="presParOf" srcId="{2BF0D830-FB6F-493C-9E67-2EC31E18F371}" destId="{ED653122-C589-4F5D-90EA-B4A6211CCA63}" srcOrd="3" destOrd="0" presId="urn:microsoft.com/office/officeart/2008/layout/LinedList"/>
    <dgm:cxn modelId="{8C7F396A-617F-47A4-B725-5C011D6A797D}" type="presParOf" srcId="{ED653122-C589-4F5D-90EA-B4A6211CCA63}" destId="{A6FAAF77-085B-41DF-BCC9-E1F7DA902D50}" srcOrd="0" destOrd="0" presId="urn:microsoft.com/office/officeart/2008/layout/LinedList"/>
    <dgm:cxn modelId="{0FA2EAEE-9DD5-4256-AD26-F85266A04CF0}" type="presParOf" srcId="{ED653122-C589-4F5D-90EA-B4A6211CCA63}" destId="{F979383F-36FD-45ED-81EC-36783A58CCB2}" srcOrd="1" destOrd="0" presId="urn:microsoft.com/office/officeart/2008/layout/LinedList"/>
    <dgm:cxn modelId="{C3D95491-B6BD-4C1B-8287-B62E7A565BF4}" type="presParOf" srcId="{2BF0D830-FB6F-493C-9E67-2EC31E18F371}" destId="{D1DEB0B6-27F5-44D6-A10E-5612249982B4}" srcOrd="4" destOrd="0" presId="urn:microsoft.com/office/officeart/2008/layout/LinedList"/>
    <dgm:cxn modelId="{7406C770-5483-4B09-A56C-F1D3A670655D}" type="presParOf" srcId="{2BF0D830-FB6F-493C-9E67-2EC31E18F371}" destId="{C7833692-D8ED-4550-A135-EA2CBC3A3273}" srcOrd="5" destOrd="0" presId="urn:microsoft.com/office/officeart/2008/layout/LinedList"/>
    <dgm:cxn modelId="{CA1BF9A3-0CA9-43B9-86C9-B767A4005DA6}" type="presParOf" srcId="{C7833692-D8ED-4550-A135-EA2CBC3A3273}" destId="{574FDD6C-033F-429B-914F-1F50EE4CA948}" srcOrd="0" destOrd="0" presId="urn:microsoft.com/office/officeart/2008/layout/LinedList"/>
    <dgm:cxn modelId="{5479AC76-7FDE-4BF2-8395-865ED2F63B5E}" type="presParOf" srcId="{C7833692-D8ED-4550-A135-EA2CBC3A3273}" destId="{955504B5-E112-4504-8092-BE27213C9000}" srcOrd="1" destOrd="0" presId="urn:microsoft.com/office/officeart/2008/layout/LinedList"/>
    <dgm:cxn modelId="{1897FE24-775B-43F5-8BFB-6E0E0E93A282}" type="presParOf" srcId="{2BF0D830-FB6F-493C-9E67-2EC31E18F371}" destId="{F3BAFD29-0631-4DE4-90E9-6E8D51714B32}" srcOrd="6" destOrd="0" presId="urn:microsoft.com/office/officeart/2008/layout/LinedList"/>
    <dgm:cxn modelId="{BDE15BB8-0D9F-4049-BFFC-9BBFCE68CAA6}" type="presParOf" srcId="{2BF0D830-FB6F-493C-9E67-2EC31E18F371}" destId="{65DA3447-21EA-4B89-A518-0542278236B9}" srcOrd="7" destOrd="0" presId="urn:microsoft.com/office/officeart/2008/layout/LinedList"/>
    <dgm:cxn modelId="{BFED1099-B0FB-4B6E-A970-1E51CFA6A4C2}" type="presParOf" srcId="{65DA3447-21EA-4B89-A518-0542278236B9}" destId="{9EE57BBA-84AE-4553-9C94-E98A4DB4D2E3}" srcOrd="0" destOrd="0" presId="urn:microsoft.com/office/officeart/2008/layout/LinedList"/>
    <dgm:cxn modelId="{1D527724-4483-43FD-854C-865593413D2F}" type="presParOf" srcId="{65DA3447-21EA-4B89-A518-0542278236B9}" destId="{DED95FAF-F9B0-4101-A626-84A7E318F889}" srcOrd="1" destOrd="0" presId="urn:microsoft.com/office/officeart/2008/layout/LinedList"/>
    <dgm:cxn modelId="{25BBCFA6-E0DE-4B43-9803-33660D337164}" type="presParOf" srcId="{2BF0D830-FB6F-493C-9E67-2EC31E18F371}" destId="{DF45E13B-4349-4CC3-A132-17435C9C6E21}" srcOrd="8" destOrd="0" presId="urn:microsoft.com/office/officeart/2008/layout/LinedList"/>
    <dgm:cxn modelId="{EE1E2BE9-5596-49F0-BF6A-5533FC48DD14}" type="presParOf" srcId="{2BF0D830-FB6F-493C-9E67-2EC31E18F371}" destId="{959B6991-7A1D-4B33-A0D0-47BB4150FA22}" srcOrd="9" destOrd="0" presId="urn:microsoft.com/office/officeart/2008/layout/LinedList"/>
    <dgm:cxn modelId="{BBC1FDF3-3283-4302-BC66-4E4ED056FB68}" type="presParOf" srcId="{959B6991-7A1D-4B33-A0D0-47BB4150FA22}" destId="{C9E15817-10E4-4FC0-A765-318F34003106}" srcOrd="0" destOrd="0" presId="urn:microsoft.com/office/officeart/2008/layout/LinedList"/>
    <dgm:cxn modelId="{41DE305D-A65A-4BC8-B0B8-A8C6320AE501}" type="presParOf" srcId="{959B6991-7A1D-4B33-A0D0-47BB4150FA22}" destId="{EB2B60D6-92DA-4D05-A6D1-3D2A6935FF22}" srcOrd="1" destOrd="0" presId="urn:microsoft.com/office/officeart/2008/layout/LinedList"/>
    <dgm:cxn modelId="{D2210221-D4F5-4C98-8D58-719AF2035A20}" type="presParOf" srcId="{2BF0D830-FB6F-493C-9E67-2EC31E18F371}" destId="{06C4A0AA-9693-4751-BA80-AE02A7129FD6}" srcOrd="10" destOrd="0" presId="urn:microsoft.com/office/officeart/2008/layout/LinedList"/>
    <dgm:cxn modelId="{D5EDF884-ED94-4DD6-9BB1-0D6CBB810F65}" type="presParOf" srcId="{2BF0D830-FB6F-493C-9E67-2EC31E18F371}" destId="{88FAB859-D383-4C71-9D14-8232694D5AEB}" srcOrd="11" destOrd="0" presId="urn:microsoft.com/office/officeart/2008/layout/LinedList"/>
    <dgm:cxn modelId="{C21376ED-F456-465B-A175-002F7FC42BB6}" type="presParOf" srcId="{88FAB859-D383-4C71-9D14-8232694D5AEB}" destId="{5968D244-7962-45B5-8004-FDCFD1A20DBD}" srcOrd="0" destOrd="0" presId="urn:microsoft.com/office/officeart/2008/layout/LinedList"/>
    <dgm:cxn modelId="{64E3F274-DB82-4034-B700-50E01402B72E}" type="presParOf" srcId="{88FAB859-D383-4C71-9D14-8232694D5AEB}" destId="{25B18F72-B3C0-484E-83E1-F1CA4618C43A}" srcOrd="1" destOrd="0" presId="urn:microsoft.com/office/officeart/2008/layout/LinedList"/>
    <dgm:cxn modelId="{FDAA4867-54E3-460C-9471-3CAEB3E94C2E}" type="presParOf" srcId="{2BF0D830-FB6F-493C-9E67-2EC31E18F371}" destId="{6A8395E6-22FC-4593-A7DB-5BB162EC8A72}" srcOrd="12" destOrd="0" presId="urn:microsoft.com/office/officeart/2008/layout/LinedList"/>
    <dgm:cxn modelId="{23647E60-5262-42A5-AFF6-53B071A52E6F}" type="presParOf" srcId="{2BF0D830-FB6F-493C-9E67-2EC31E18F371}" destId="{F0D79F6F-4F7A-4B9A-B81F-61F0F6442929}" srcOrd="13" destOrd="0" presId="urn:microsoft.com/office/officeart/2008/layout/LinedList"/>
    <dgm:cxn modelId="{A43EF025-956F-4583-8EF7-93FFF7658882}" type="presParOf" srcId="{F0D79F6F-4F7A-4B9A-B81F-61F0F6442929}" destId="{EB01CAF4-7970-409B-B59A-7513FF0E9CAA}" srcOrd="0" destOrd="0" presId="urn:microsoft.com/office/officeart/2008/layout/LinedList"/>
    <dgm:cxn modelId="{8AD1A503-566C-4204-92C6-D7734F15ABAA}" type="presParOf" srcId="{F0D79F6F-4F7A-4B9A-B81F-61F0F6442929}" destId="{948CF3F2-477F-4853-A578-4441135978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7E3CD2-71AA-46B9-BC15-92CFF3EF1DB5}"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660533CE-E140-4017-80FC-9FB8A8115384}">
      <dgm:prSet/>
      <dgm:spPr/>
      <dgm:t>
        <a:bodyPr/>
        <a:lstStyle/>
        <a:p>
          <a:pPr rtl="0"/>
          <a:r>
            <a:rPr lang="en-GB" dirty="0">
              <a:latin typeface="Sitka Subheading"/>
            </a:rPr>
            <a:t>[1] </a:t>
          </a:r>
          <a:r>
            <a:rPr lang="en-GB" dirty="0"/>
            <a:t>CSI-HC: A </a:t>
          </a:r>
          <a:r>
            <a:rPr lang="en-GB" dirty="0" err="1"/>
            <a:t>WiFi</a:t>
          </a:r>
          <a:r>
            <a:rPr lang="en-GB" dirty="0"/>
            <a:t>-Based Indoor Complex Human Motion Recognition Method</a:t>
          </a:r>
          <a:endParaRPr lang="en-US" dirty="0"/>
        </a:p>
      </dgm:t>
    </dgm:pt>
    <dgm:pt modelId="{EEEABB32-8CB4-4207-9028-32ECC97C7CAB}" type="parTrans" cxnId="{75AE2AE2-4B48-4E7F-8868-3D9C98866578}">
      <dgm:prSet/>
      <dgm:spPr/>
      <dgm:t>
        <a:bodyPr/>
        <a:lstStyle/>
        <a:p>
          <a:endParaRPr lang="en-US"/>
        </a:p>
      </dgm:t>
    </dgm:pt>
    <dgm:pt modelId="{954DD74F-D893-450E-A1D5-2989F02F30DA}" type="sibTrans" cxnId="{75AE2AE2-4B48-4E7F-8868-3D9C98866578}">
      <dgm:prSet/>
      <dgm:spPr/>
      <dgm:t>
        <a:bodyPr/>
        <a:lstStyle/>
        <a:p>
          <a:endParaRPr lang="en-US"/>
        </a:p>
      </dgm:t>
    </dgm:pt>
    <dgm:pt modelId="{B4FF55F7-EBFB-4BA1-BEEC-DAE6DF7F3290}">
      <dgm:prSet/>
      <dgm:spPr/>
      <dgm:t>
        <a:bodyPr/>
        <a:lstStyle/>
        <a:p>
          <a:pPr rtl="0"/>
          <a:r>
            <a:rPr lang="en-GB" dirty="0">
              <a:latin typeface="Sitka Subheading"/>
            </a:rPr>
            <a:t>[2] </a:t>
          </a:r>
          <a:r>
            <a:rPr lang="en-GB" dirty="0"/>
            <a:t>Detection and Classification of UAVs Using RF Fingerprints in the Presence of Interference</a:t>
          </a:r>
          <a:endParaRPr lang="en-US" dirty="0"/>
        </a:p>
      </dgm:t>
    </dgm:pt>
    <dgm:pt modelId="{5B6835D3-56C4-4183-A741-450B617379A5}" type="parTrans" cxnId="{BD5B1AE1-27DE-4638-89BE-0392BE9187EA}">
      <dgm:prSet/>
      <dgm:spPr/>
      <dgm:t>
        <a:bodyPr/>
        <a:lstStyle/>
        <a:p>
          <a:endParaRPr lang="en-US"/>
        </a:p>
      </dgm:t>
    </dgm:pt>
    <dgm:pt modelId="{D829EDEF-C347-4ACB-A2FC-23416FE23A09}" type="sibTrans" cxnId="{BD5B1AE1-27DE-4638-89BE-0392BE9187EA}">
      <dgm:prSet/>
      <dgm:spPr/>
      <dgm:t>
        <a:bodyPr/>
        <a:lstStyle/>
        <a:p>
          <a:endParaRPr lang="en-US"/>
        </a:p>
      </dgm:t>
    </dgm:pt>
    <dgm:pt modelId="{A2246EB5-DC02-4316-AB04-ACF893D1A0A8}">
      <dgm:prSet/>
      <dgm:spPr/>
      <dgm:t>
        <a:bodyPr/>
        <a:lstStyle/>
        <a:p>
          <a:pPr rtl="0"/>
          <a:r>
            <a:rPr lang="en-GB" dirty="0">
              <a:latin typeface="Sitka Subheading"/>
            </a:rPr>
            <a:t>[3] </a:t>
          </a:r>
          <a:r>
            <a:rPr lang="en-GB" dirty="0"/>
            <a:t>Detection and Classification of UAVs Using RF Fingerprints in the Presence of Wi-Fi and Bluetooth Interference</a:t>
          </a:r>
          <a:endParaRPr lang="en-US" dirty="0"/>
        </a:p>
      </dgm:t>
    </dgm:pt>
    <dgm:pt modelId="{53DB377C-6E6B-4895-9538-6643483A1463}" type="parTrans" cxnId="{430FD29C-C362-4930-82C8-2D7CBE849797}">
      <dgm:prSet/>
      <dgm:spPr/>
      <dgm:t>
        <a:bodyPr/>
        <a:lstStyle/>
        <a:p>
          <a:endParaRPr lang="en-US"/>
        </a:p>
      </dgm:t>
    </dgm:pt>
    <dgm:pt modelId="{15DEF6CC-E1FD-4B41-83D8-7DFCCEEE933D}" type="sibTrans" cxnId="{430FD29C-C362-4930-82C8-2D7CBE849797}">
      <dgm:prSet/>
      <dgm:spPr/>
      <dgm:t>
        <a:bodyPr/>
        <a:lstStyle/>
        <a:p>
          <a:endParaRPr lang="en-US"/>
        </a:p>
      </dgm:t>
    </dgm:pt>
    <dgm:pt modelId="{4EB58EFC-4A3E-4BA3-8143-8897D4C73276}">
      <dgm:prSet/>
      <dgm:spPr/>
      <dgm:t>
        <a:bodyPr/>
        <a:lstStyle/>
        <a:p>
          <a:r>
            <a:rPr lang="en-GB" dirty="0">
              <a:latin typeface="Sitka Subheading"/>
            </a:rPr>
            <a:t>[4] </a:t>
          </a:r>
          <a:r>
            <a:rPr lang="en-GB" dirty="0"/>
            <a:t>Drone Presence Detection by Identifying Physical Signatures in the Drone’s RF Communication</a:t>
          </a:r>
          <a:endParaRPr lang="en-US" dirty="0"/>
        </a:p>
      </dgm:t>
    </dgm:pt>
    <dgm:pt modelId="{7992022C-2676-4784-A24C-AF5C71FD9A9E}" type="parTrans" cxnId="{451D8A86-D0E9-4D91-A11A-09C3E3EF9FD3}">
      <dgm:prSet/>
      <dgm:spPr/>
      <dgm:t>
        <a:bodyPr/>
        <a:lstStyle/>
        <a:p>
          <a:endParaRPr lang="en-US"/>
        </a:p>
      </dgm:t>
    </dgm:pt>
    <dgm:pt modelId="{5D7E0CC0-2C89-43F3-AD74-60C8527FADE5}" type="sibTrans" cxnId="{451D8A86-D0E9-4D91-A11A-09C3E3EF9FD3}">
      <dgm:prSet/>
      <dgm:spPr/>
      <dgm:t>
        <a:bodyPr/>
        <a:lstStyle/>
        <a:p>
          <a:endParaRPr lang="en-US"/>
        </a:p>
      </dgm:t>
    </dgm:pt>
    <dgm:pt modelId="{4CE96584-CA87-49B8-B082-5D569979946E}">
      <dgm:prSet/>
      <dgm:spPr/>
      <dgm:t>
        <a:bodyPr/>
        <a:lstStyle/>
        <a:p>
          <a:pPr rtl="0"/>
          <a:r>
            <a:rPr lang="en-GB" dirty="0">
              <a:latin typeface="Sitka Subheading"/>
            </a:rPr>
            <a:t>[5] </a:t>
          </a:r>
          <a:r>
            <a:rPr lang="en-GB" dirty="0"/>
            <a:t>Uncover the Power of Multipath : Detecting NLOS Drones Using Low-Cost </a:t>
          </a:r>
          <a:r>
            <a:rPr lang="en-GB" dirty="0" err="1"/>
            <a:t>WiFi</a:t>
          </a:r>
          <a:r>
            <a:rPr lang="en-GB" dirty="0"/>
            <a:t> Devices</a:t>
          </a:r>
          <a:endParaRPr lang="en-US" dirty="0"/>
        </a:p>
      </dgm:t>
    </dgm:pt>
    <dgm:pt modelId="{E8C63704-9EF4-457E-BFDA-F738E4004C0C}" type="parTrans" cxnId="{8E1060F1-6FDC-4181-B496-21FBE6E4B557}">
      <dgm:prSet/>
      <dgm:spPr/>
      <dgm:t>
        <a:bodyPr/>
        <a:lstStyle/>
        <a:p>
          <a:endParaRPr lang="en-US"/>
        </a:p>
      </dgm:t>
    </dgm:pt>
    <dgm:pt modelId="{5B631637-F1C6-431F-9CB7-6CB6A0F86CFF}" type="sibTrans" cxnId="{8E1060F1-6FDC-4181-B496-21FBE6E4B557}">
      <dgm:prSet/>
      <dgm:spPr/>
      <dgm:t>
        <a:bodyPr/>
        <a:lstStyle/>
        <a:p>
          <a:endParaRPr lang="en-US"/>
        </a:p>
      </dgm:t>
    </dgm:pt>
    <dgm:pt modelId="{D2AEC32B-7120-4C05-8F26-CCB642CEA6A9}">
      <dgm:prSet/>
      <dgm:spPr/>
      <dgm:t>
        <a:bodyPr/>
        <a:lstStyle/>
        <a:p>
          <a:pPr rtl="0"/>
          <a:r>
            <a:rPr lang="en-GB" dirty="0">
              <a:latin typeface="Sitka Subheading"/>
            </a:rPr>
            <a:t>[6] </a:t>
          </a:r>
          <a:r>
            <a:rPr lang="en-GB" dirty="0"/>
            <a:t>Blind Detection: Advanced Techniques for </a:t>
          </a:r>
          <a:r>
            <a:rPr lang="en-GB" dirty="0" err="1"/>
            <a:t>WiFi</a:t>
          </a:r>
          <a:r>
            <a:rPr lang="en-GB" dirty="0"/>
            <a:t>-based Drone Surveillance</a:t>
          </a:r>
          <a:endParaRPr lang="en-US" dirty="0"/>
        </a:p>
      </dgm:t>
    </dgm:pt>
    <dgm:pt modelId="{08F498ED-CB8C-4101-9BFC-37EF227F3995}" type="parTrans" cxnId="{FECD5EA3-DDFA-4E01-A9B9-F947575B486D}">
      <dgm:prSet/>
      <dgm:spPr/>
      <dgm:t>
        <a:bodyPr/>
        <a:lstStyle/>
        <a:p>
          <a:endParaRPr lang="en-US"/>
        </a:p>
      </dgm:t>
    </dgm:pt>
    <dgm:pt modelId="{D0B5F093-B974-4596-A9A7-70A283F1EF27}" type="sibTrans" cxnId="{FECD5EA3-DDFA-4E01-A9B9-F947575B486D}">
      <dgm:prSet/>
      <dgm:spPr/>
      <dgm:t>
        <a:bodyPr/>
        <a:lstStyle/>
        <a:p>
          <a:endParaRPr lang="en-US"/>
        </a:p>
      </dgm:t>
    </dgm:pt>
    <dgm:pt modelId="{B7738ADB-8B07-4F11-A26B-0A33AA1AF91F}" type="pres">
      <dgm:prSet presAssocID="{B17E3CD2-71AA-46B9-BC15-92CFF3EF1DB5}" presName="vert0" presStyleCnt="0">
        <dgm:presLayoutVars>
          <dgm:dir/>
          <dgm:animOne val="branch"/>
          <dgm:animLvl val="lvl"/>
        </dgm:presLayoutVars>
      </dgm:prSet>
      <dgm:spPr/>
    </dgm:pt>
    <dgm:pt modelId="{13C6B826-ACC3-44C7-8881-6A7533C6848E}" type="pres">
      <dgm:prSet presAssocID="{660533CE-E140-4017-80FC-9FB8A8115384}" presName="thickLine" presStyleLbl="alignNode1" presStyleIdx="0" presStyleCnt="6"/>
      <dgm:spPr/>
    </dgm:pt>
    <dgm:pt modelId="{213C7B5B-0EE5-4C0F-8044-CA3A61710505}" type="pres">
      <dgm:prSet presAssocID="{660533CE-E140-4017-80FC-9FB8A8115384}" presName="horz1" presStyleCnt="0"/>
      <dgm:spPr/>
    </dgm:pt>
    <dgm:pt modelId="{31A68A7B-FEB3-4760-B1C9-37D1441124CA}" type="pres">
      <dgm:prSet presAssocID="{660533CE-E140-4017-80FC-9FB8A8115384}" presName="tx1" presStyleLbl="revTx" presStyleIdx="0" presStyleCnt="6"/>
      <dgm:spPr/>
    </dgm:pt>
    <dgm:pt modelId="{EF8042FE-AA07-45B4-8557-0DB7458E4496}" type="pres">
      <dgm:prSet presAssocID="{660533CE-E140-4017-80FC-9FB8A8115384}" presName="vert1" presStyleCnt="0"/>
      <dgm:spPr/>
    </dgm:pt>
    <dgm:pt modelId="{4E9E332D-986F-4E7D-97ED-D4190077B31E}" type="pres">
      <dgm:prSet presAssocID="{B4FF55F7-EBFB-4BA1-BEEC-DAE6DF7F3290}" presName="thickLine" presStyleLbl="alignNode1" presStyleIdx="1" presStyleCnt="6"/>
      <dgm:spPr/>
    </dgm:pt>
    <dgm:pt modelId="{94673D45-9097-454B-877B-3B3654227526}" type="pres">
      <dgm:prSet presAssocID="{B4FF55F7-EBFB-4BA1-BEEC-DAE6DF7F3290}" presName="horz1" presStyleCnt="0"/>
      <dgm:spPr/>
    </dgm:pt>
    <dgm:pt modelId="{C65525CA-43DB-4469-8463-92E05AE66713}" type="pres">
      <dgm:prSet presAssocID="{B4FF55F7-EBFB-4BA1-BEEC-DAE6DF7F3290}" presName="tx1" presStyleLbl="revTx" presStyleIdx="1" presStyleCnt="6"/>
      <dgm:spPr/>
    </dgm:pt>
    <dgm:pt modelId="{CCEE5DD5-C6FE-498B-96A0-943F35A558A7}" type="pres">
      <dgm:prSet presAssocID="{B4FF55F7-EBFB-4BA1-BEEC-DAE6DF7F3290}" presName="vert1" presStyleCnt="0"/>
      <dgm:spPr/>
    </dgm:pt>
    <dgm:pt modelId="{30287C94-FF6B-43C0-9DC0-0674B3AB903A}" type="pres">
      <dgm:prSet presAssocID="{A2246EB5-DC02-4316-AB04-ACF893D1A0A8}" presName="thickLine" presStyleLbl="alignNode1" presStyleIdx="2" presStyleCnt="6"/>
      <dgm:spPr/>
    </dgm:pt>
    <dgm:pt modelId="{152DF661-5E64-46C7-B600-C1FEA59B7956}" type="pres">
      <dgm:prSet presAssocID="{A2246EB5-DC02-4316-AB04-ACF893D1A0A8}" presName="horz1" presStyleCnt="0"/>
      <dgm:spPr/>
    </dgm:pt>
    <dgm:pt modelId="{D59391A5-DE11-4784-89BA-50FCBF84C3D3}" type="pres">
      <dgm:prSet presAssocID="{A2246EB5-DC02-4316-AB04-ACF893D1A0A8}" presName="tx1" presStyleLbl="revTx" presStyleIdx="2" presStyleCnt="6"/>
      <dgm:spPr/>
    </dgm:pt>
    <dgm:pt modelId="{5DDA8FCD-0227-4E8D-A906-C2CE7FAAAAFA}" type="pres">
      <dgm:prSet presAssocID="{A2246EB5-DC02-4316-AB04-ACF893D1A0A8}" presName="vert1" presStyleCnt="0"/>
      <dgm:spPr/>
    </dgm:pt>
    <dgm:pt modelId="{56B8F9A0-9242-4751-A618-EFBF24124E15}" type="pres">
      <dgm:prSet presAssocID="{4EB58EFC-4A3E-4BA3-8143-8897D4C73276}" presName="thickLine" presStyleLbl="alignNode1" presStyleIdx="3" presStyleCnt="6"/>
      <dgm:spPr/>
    </dgm:pt>
    <dgm:pt modelId="{D69EBA40-02FB-4D32-970C-809C384722F8}" type="pres">
      <dgm:prSet presAssocID="{4EB58EFC-4A3E-4BA3-8143-8897D4C73276}" presName="horz1" presStyleCnt="0"/>
      <dgm:spPr/>
    </dgm:pt>
    <dgm:pt modelId="{725886D1-AF9E-465F-8777-E345D5389E9D}" type="pres">
      <dgm:prSet presAssocID="{4EB58EFC-4A3E-4BA3-8143-8897D4C73276}" presName="tx1" presStyleLbl="revTx" presStyleIdx="3" presStyleCnt="6"/>
      <dgm:spPr/>
    </dgm:pt>
    <dgm:pt modelId="{0755EABE-643E-4D6C-809E-5C9B0647102E}" type="pres">
      <dgm:prSet presAssocID="{4EB58EFC-4A3E-4BA3-8143-8897D4C73276}" presName="vert1" presStyleCnt="0"/>
      <dgm:spPr/>
    </dgm:pt>
    <dgm:pt modelId="{45A10BC3-C882-4F5D-83E2-0AB8C6081719}" type="pres">
      <dgm:prSet presAssocID="{4CE96584-CA87-49B8-B082-5D569979946E}" presName="thickLine" presStyleLbl="alignNode1" presStyleIdx="4" presStyleCnt="6"/>
      <dgm:spPr/>
    </dgm:pt>
    <dgm:pt modelId="{B3D506DF-F641-40F3-80FE-F9094520387F}" type="pres">
      <dgm:prSet presAssocID="{4CE96584-CA87-49B8-B082-5D569979946E}" presName="horz1" presStyleCnt="0"/>
      <dgm:spPr/>
    </dgm:pt>
    <dgm:pt modelId="{7EEAF537-01CC-4E5C-B530-786F154FF7D6}" type="pres">
      <dgm:prSet presAssocID="{4CE96584-CA87-49B8-B082-5D569979946E}" presName="tx1" presStyleLbl="revTx" presStyleIdx="4" presStyleCnt="6"/>
      <dgm:spPr/>
    </dgm:pt>
    <dgm:pt modelId="{027D0988-DC92-4048-9053-5452D1B4C5B1}" type="pres">
      <dgm:prSet presAssocID="{4CE96584-CA87-49B8-B082-5D569979946E}" presName="vert1" presStyleCnt="0"/>
      <dgm:spPr/>
    </dgm:pt>
    <dgm:pt modelId="{3A785513-D513-4B9B-A633-E70F7AE0E708}" type="pres">
      <dgm:prSet presAssocID="{D2AEC32B-7120-4C05-8F26-CCB642CEA6A9}" presName="thickLine" presStyleLbl="alignNode1" presStyleIdx="5" presStyleCnt="6"/>
      <dgm:spPr/>
    </dgm:pt>
    <dgm:pt modelId="{795B221F-8F12-49A2-BE3A-3FC9A746D334}" type="pres">
      <dgm:prSet presAssocID="{D2AEC32B-7120-4C05-8F26-CCB642CEA6A9}" presName="horz1" presStyleCnt="0"/>
      <dgm:spPr/>
    </dgm:pt>
    <dgm:pt modelId="{30F41C9A-4292-4A0B-A027-4AB8BBF615DE}" type="pres">
      <dgm:prSet presAssocID="{D2AEC32B-7120-4C05-8F26-CCB642CEA6A9}" presName="tx1" presStyleLbl="revTx" presStyleIdx="5" presStyleCnt="6"/>
      <dgm:spPr/>
    </dgm:pt>
    <dgm:pt modelId="{DE273C10-E6C8-4185-BDCC-0E331198E1C8}" type="pres">
      <dgm:prSet presAssocID="{D2AEC32B-7120-4C05-8F26-CCB642CEA6A9}" presName="vert1" presStyleCnt="0"/>
      <dgm:spPr/>
    </dgm:pt>
  </dgm:ptLst>
  <dgm:cxnLst>
    <dgm:cxn modelId="{48DEC211-9CF4-4B67-956A-878ED6AF0F17}" type="presOf" srcId="{4EB58EFC-4A3E-4BA3-8143-8897D4C73276}" destId="{725886D1-AF9E-465F-8777-E345D5389E9D}" srcOrd="0" destOrd="0" presId="urn:microsoft.com/office/officeart/2008/layout/LinedList"/>
    <dgm:cxn modelId="{296AF730-7744-4F4A-BC28-CC6320246AA7}" type="presOf" srcId="{B17E3CD2-71AA-46B9-BC15-92CFF3EF1DB5}" destId="{B7738ADB-8B07-4F11-A26B-0A33AA1AF91F}" srcOrd="0" destOrd="0" presId="urn:microsoft.com/office/officeart/2008/layout/LinedList"/>
    <dgm:cxn modelId="{18FD7533-E18F-4898-AC71-A8543D4FE8A8}" type="presOf" srcId="{D2AEC32B-7120-4C05-8F26-CCB642CEA6A9}" destId="{30F41C9A-4292-4A0B-A027-4AB8BBF615DE}" srcOrd="0" destOrd="0" presId="urn:microsoft.com/office/officeart/2008/layout/LinedList"/>
    <dgm:cxn modelId="{88DD2C48-FF51-4E30-AD61-C2E552F2A728}" type="presOf" srcId="{4CE96584-CA87-49B8-B082-5D569979946E}" destId="{7EEAF537-01CC-4E5C-B530-786F154FF7D6}" srcOrd="0" destOrd="0" presId="urn:microsoft.com/office/officeart/2008/layout/LinedList"/>
    <dgm:cxn modelId="{451D8A86-D0E9-4D91-A11A-09C3E3EF9FD3}" srcId="{B17E3CD2-71AA-46B9-BC15-92CFF3EF1DB5}" destId="{4EB58EFC-4A3E-4BA3-8143-8897D4C73276}" srcOrd="3" destOrd="0" parTransId="{7992022C-2676-4784-A24C-AF5C71FD9A9E}" sibTransId="{5D7E0CC0-2C89-43F3-AD74-60C8527FADE5}"/>
    <dgm:cxn modelId="{430FD29C-C362-4930-82C8-2D7CBE849797}" srcId="{B17E3CD2-71AA-46B9-BC15-92CFF3EF1DB5}" destId="{A2246EB5-DC02-4316-AB04-ACF893D1A0A8}" srcOrd="2" destOrd="0" parTransId="{53DB377C-6E6B-4895-9538-6643483A1463}" sibTransId="{15DEF6CC-E1FD-4B41-83D8-7DFCCEEE933D}"/>
    <dgm:cxn modelId="{FECD5EA3-DDFA-4E01-A9B9-F947575B486D}" srcId="{B17E3CD2-71AA-46B9-BC15-92CFF3EF1DB5}" destId="{D2AEC32B-7120-4C05-8F26-CCB642CEA6A9}" srcOrd="5" destOrd="0" parTransId="{08F498ED-CB8C-4101-9BFC-37EF227F3995}" sibTransId="{D0B5F093-B974-4596-A9A7-70A283F1EF27}"/>
    <dgm:cxn modelId="{1BF0E6B3-07F3-4644-87AD-D1C079F9931D}" type="presOf" srcId="{A2246EB5-DC02-4316-AB04-ACF893D1A0A8}" destId="{D59391A5-DE11-4784-89BA-50FCBF84C3D3}" srcOrd="0" destOrd="0" presId="urn:microsoft.com/office/officeart/2008/layout/LinedList"/>
    <dgm:cxn modelId="{5711BAC2-E8C6-44B7-AA3E-937042FC1026}" type="presOf" srcId="{660533CE-E140-4017-80FC-9FB8A8115384}" destId="{31A68A7B-FEB3-4760-B1C9-37D1441124CA}" srcOrd="0" destOrd="0" presId="urn:microsoft.com/office/officeart/2008/layout/LinedList"/>
    <dgm:cxn modelId="{068BABE0-8481-4722-BF39-3F383FB1DDBC}" type="presOf" srcId="{B4FF55F7-EBFB-4BA1-BEEC-DAE6DF7F3290}" destId="{C65525CA-43DB-4469-8463-92E05AE66713}" srcOrd="0" destOrd="0" presId="urn:microsoft.com/office/officeart/2008/layout/LinedList"/>
    <dgm:cxn modelId="{BD5B1AE1-27DE-4638-89BE-0392BE9187EA}" srcId="{B17E3CD2-71AA-46B9-BC15-92CFF3EF1DB5}" destId="{B4FF55F7-EBFB-4BA1-BEEC-DAE6DF7F3290}" srcOrd="1" destOrd="0" parTransId="{5B6835D3-56C4-4183-A741-450B617379A5}" sibTransId="{D829EDEF-C347-4ACB-A2FC-23416FE23A09}"/>
    <dgm:cxn modelId="{75AE2AE2-4B48-4E7F-8868-3D9C98866578}" srcId="{B17E3CD2-71AA-46B9-BC15-92CFF3EF1DB5}" destId="{660533CE-E140-4017-80FC-9FB8A8115384}" srcOrd="0" destOrd="0" parTransId="{EEEABB32-8CB4-4207-9028-32ECC97C7CAB}" sibTransId="{954DD74F-D893-450E-A1D5-2989F02F30DA}"/>
    <dgm:cxn modelId="{8E1060F1-6FDC-4181-B496-21FBE6E4B557}" srcId="{B17E3CD2-71AA-46B9-BC15-92CFF3EF1DB5}" destId="{4CE96584-CA87-49B8-B082-5D569979946E}" srcOrd="4" destOrd="0" parTransId="{E8C63704-9EF4-457E-BFDA-F738E4004C0C}" sibTransId="{5B631637-F1C6-431F-9CB7-6CB6A0F86CFF}"/>
    <dgm:cxn modelId="{A0692142-20F3-45CD-94B7-4457CE26E8A6}" type="presParOf" srcId="{B7738ADB-8B07-4F11-A26B-0A33AA1AF91F}" destId="{13C6B826-ACC3-44C7-8881-6A7533C6848E}" srcOrd="0" destOrd="0" presId="urn:microsoft.com/office/officeart/2008/layout/LinedList"/>
    <dgm:cxn modelId="{05FD19E1-888C-4D5F-94B9-FDA789E76377}" type="presParOf" srcId="{B7738ADB-8B07-4F11-A26B-0A33AA1AF91F}" destId="{213C7B5B-0EE5-4C0F-8044-CA3A61710505}" srcOrd="1" destOrd="0" presId="urn:microsoft.com/office/officeart/2008/layout/LinedList"/>
    <dgm:cxn modelId="{A2F9E615-6747-4D07-91EE-3732D8F5FF99}" type="presParOf" srcId="{213C7B5B-0EE5-4C0F-8044-CA3A61710505}" destId="{31A68A7B-FEB3-4760-B1C9-37D1441124CA}" srcOrd="0" destOrd="0" presId="urn:microsoft.com/office/officeart/2008/layout/LinedList"/>
    <dgm:cxn modelId="{4DFAC9A5-B889-4C82-AB4B-655B6530B2F5}" type="presParOf" srcId="{213C7B5B-0EE5-4C0F-8044-CA3A61710505}" destId="{EF8042FE-AA07-45B4-8557-0DB7458E4496}" srcOrd="1" destOrd="0" presId="urn:microsoft.com/office/officeart/2008/layout/LinedList"/>
    <dgm:cxn modelId="{480EBFBE-2654-49CA-B88D-60C0141F8D03}" type="presParOf" srcId="{B7738ADB-8B07-4F11-A26B-0A33AA1AF91F}" destId="{4E9E332D-986F-4E7D-97ED-D4190077B31E}" srcOrd="2" destOrd="0" presId="urn:microsoft.com/office/officeart/2008/layout/LinedList"/>
    <dgm:cxn modelId="{29E204C1-EF8F-4F15-9792-1FE6DC2B5528}" type="presParOf" srcId="{B7738ADB-8B07-4F11-A26B-0A33AA1AF91F}" destId="{94673D45-9097-454B-877B-3B3654227526}" srcOrd="3" destOrd="0" presId="urn:microsoft.com/office/officeart/2008/layout/LinedList"/>
    <dgm:cxn modelId="{8510FD74-90DE-4EDC-B210-F716637355FC}" type="presParOf" srcId="{94673D45-9097-454B-877B-3B3654227526}" destId="{C65525CA-43DB-4469-8463-92E05AE66713}" srcOrd="0" destOrd="0" presId="urn:microsoft.com/office/officeart/2008/layout/LinedList"/>
    <dgm:cxn modelId="{553A28C1-9964-48F7-B677-983268C6D2D5}" type="presParOf" srcId="{94673D45-9097-454B-877B-3B3654227526}" destId="{CCEE5DD5-C6FE-498B-96A0-943F35A558A7}" srcOrd="1" destOrd="0" presId="urn:microsoft.com/office/officeart/2008/layout/LinedList"/>
    <dgm:cxn modelId="{B9E29B01-B37D-40DE-88DA-8DC4BB1A0B37}" type="presParOf" srcId="{B7738ADB-8B07-4F11-A26B-0A33AA1AF91F}" destId="{30287C94-FF6B-43C0-9DC0-0674B3AB903A}" srcOrd="4" destOrd="0" presId="urn:microsoft.com/office/officeart/2008/layout/LinedList"/>
    <dgm:cxn modelId="{8DAF398A-7A1D-462C-B626-D7964919CA2F}" type="presParOf" srcId="{B7738ADB-8B07-4F11-A26B-0A33AA1AF91F}" destId="{152DF661-5E64-46C7-B600-C1FEA59B7956}" srcOrd="5" destOrd="0" presId="urn:microsoft.com/office/officeart/2008/layout/LinedList"/>
    <dgm:cxn modelId="{ED7D0C41-F105-4642-B13D-6D9990D59B53}" type="presParOf" srcId="{152DF661-5E64-46C7-B600-C1FEA59B7956}" destId="{D59391A5-DE11-4784-89BA-50FCBF84C3D3}" srcOrd="0" destOrd="0" presId="urn:microsoft.com/office/officeart/2008/layout/LinedList"/>
    <dgm:cxn modelId="{95984DB4-E8C7-4C63-8F0A-85A5CEDF02FF}" type="presParOf" srcId="{152DF661-5E64-46C7-B600-C1FEA59B7956}" destId="{5DDA8FCD-0227-4E8D-A906-C2CE7FAAAAFA}" srcOrd="1" destOrd="0" presId="urn:microsoft.com/office/officeart/2008/layout/LinedList"/>
    <dgm:cxn modelId="{89050D7D-7D3E-4769-8389-214F37CC4411}" type="presParOf" srcId="{B7738ADB-8B07-4F11-A26B-0A33AA1AF91F}" destId="{56B8F9A0-9242-4751-A618-EFBF24124E15}" srcOrd="6" destOrd="0" presId="urn:microsoft.com/office/officeart/2008/layout/LinedList"/>
    <dgm:cxn modelId="{EE684342-1973-4236-B241-B125F2EA0847}" type="presParOf" srcId="{B7738ADB-8B07-4F11-A26B-0A33AA1AF91F}" destId="{D69EBA40-02FB-4D32-970C-809C384722F8}" srcOrd="7" destOrd="0" presId="urn:microsoft.com/office/officeart/2008/layout/LinedList"/>
    <dgm:cxn modelId="{F3D5DC3F-4E7B-4A2A-AE55-AC0C8183BEAC}" type="presParOf" srcId="{D69EBA40-02FB-4D32-970C-809C384722F8}" destId="{725886D1-AF9E-465F-8777-E345D5389E9D}" srcOrd="0" destOrd="0" presId="urn:microsoft.com/office/officeart/2008/layout/LinedList"/>
    <dgm:cxn modelId="{CD950635-F4BC-45AF-906C-FB0C7220FB9D}" type="presParOf" srcId="{D69EBA40-02FB-4D32-970C-809C384722F8}" destId="{0755EABE-643E-4D6C-809E-5C9B0647102E}" srcOrd="1" destOrd="0" presId="urn:microsoft.com/office/officeart/2008/layout/LinedList"/>
    <dgm:cxn modelId="{985A689B-72AB-4DF1-88A0-AA3D2434BF0A}" type="presParOf" srcId="{B7738ADB-8B07-4F11-A26B-0A33AA1AF91F}" destId="{45A10BC3-C882-4F5D-83E2-0AB8C6081719}" srcOrd="8" destOrd="0" presId="urn:microsoft.com/office/officeart/2008/layout/LinedList"/>
    <dgm:cxn modelId="{3F05733F-6381-403F-B2B9-586A45CD2409}" type="presParOf" srcId="{B7738ADB-8B07-4F11-A26B-0A33AA1AF91F}" destId="{B3D506DF-F641-40F3-80FE-F9094520387F}" srcOrd="9" destOrd="0" presId="urn:microsoft.com/office/officeart/2008/layout/LinedList"/>
    <dgm:cxn modelId="{5F296251-79E1-48B3-9C87-1ADFA1B114D1}" type="presParOf" srcId="{B3D506DF-F641-40F3-80FE-F9094520387F}" destId="{7EEAF537-01CC-4E5C-B530-786F154FF7D6}" srcOrd="0" destOrd="0" presId="urn:microsoft.com/office/officeart/2008/layout/LinedList"/>
    <dgm:cxn modelId="{4837713E-9A46-45B0-A931-6DBB1B941D95}" type="presParOf" srcId="{B3D506DF-F641-40F3-80FE-F9094520387F}" destId="{027D0988-DC92-4048-9053-5452D1B4C5B1}" srcOrd="1" destOrd="0" presId="urn:microsoft.com/office/officeart/2008/layout/LinedList"/>
    <dgm:cxn modelId="{1DD85EF8-9118-44CF-A10E-E6D38DEF99C2}" type="presParOf" srcId="{B7738ADB-8B07-4F11-A26B-0A33AA1AF91F}" destId="{3A785513-D513-4B9B-A633-E70F7AE0E708}" srcOrd="10" destOrd="0" presId="urn:microsoft.com/office/officeart/2008/layout/LinedList"/>
    <dgm:cxn modelId="{DD6443BB-DFD2-4A05-B141-294ACBB41F06}" type="presParOf" srcId="{B7738ADB-8B07-4F11-A26B-0A33AA1AF91F}" destId="{795B221F-8F12-49A2-BE3A-3FC9A746D334}" srcOrd="11" destOrd="0" presId="urn:microsoft.com/office/officeart/2008/layout/LinedList"/>
    <dgm:cxn modelId="{6211D585-0CDB-416F-8640-45C71E20961A}" type="presParOf" srcId="{795B221F-8F12-49A2-BE3A-3FC9A746D334}" destId="{30F41C9A-4292-4A0B-A027-4AB8BBF615DE}" srcOrd="0" destOrd="0" presId="urn:microsoft.com/office/officeart/2008/layout/LinedList"/>
    <dgm:cxn modelId="{6AE6F6C3-8758-46A2-84D5-F9004551CE2A}" type="presParOf" srcId="{795B221F-8F12-49A2-BE3A-3FC9A746D334}" destId="{DE273C10-E6C8-4185-BDCC-0E331198E1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FE22C-2003-43A3-ACC5-251146B18D2D}">
      <dsp:nvSpPr>
        <dsp:cNvPr id="0" name=""/>
        <dsp:cNvSpPr/>
      </dsp:nvSpPr>
      <dsp:spPr>
        <a:xfrm>
          <a:off x="0" y="465"/>
          <a:ext cx="53340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D75CF8A-B642-43DB-8CEB-72D02C814218}">
      <dsp:nvSpPr>
        <dsp:cNvPr id="0" name=""/>
        <dsp:cNvSpPr/>
      </dsp:nvSpPr>
      <dsp:spPr>
        <a:xfrm>
          <a:off x="0" y="465"/>
          <a:ext cx="5334000" cy="54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I Review</a:t>
          </a:r>
          <a:endParaRPr lang="en-US" sz="2500" kern="1200"/>
        </a:p>
      </dsp:txBody>
      <dsp:txXfrm>
        <a:off x="0" y="465"/>
        <a:ext cx="5334000" cy="544152"/>
      </dsp:txXfrm>
    </dsp:sp>
    <dsp:sp modelId="{17AC1045-020E-47C8-AB8A-BB7CF55313FC}">
      <dsp:nvSpPr>
        <dsp:cNvPr id="0" name=""/>
        <dsp:cNvSpPr/>
      </dsp:nvSpPr>
      <dsp:spPr>
        <a:xfrm>
          <a:off x="0" y="544618"/>
          <a:ext cx="53340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6FAAF77-085B-41DF-BCC9-E1F7DA902D50}">
      <dsp:nvSpPr>
        <dsp:cNvPr id="0" name=""/>
        <dsp:cNvSpPr/>
      </dsp:nvSpPr>
      <dsp:spPr>
        <a:xfrm>
          <a:off x="0" y="544618"/>
          <a:ext cx="5334000" cy="54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 Literature Survey</a:t>
          </a:r>
          <a:endParaRPr lang="en-US" sz="2500" kern="1200"/>
        </a:p>
      </dsp:txBody>
      <dsp:txXfrm>
        <a:off x="0" y="544618"/>
        <a:ext cx="5334000" cy="544152"/>
      </dsp:txXfrm>
    </dsp:sp>
    <dsp:sp modelId="{D1DEB0B6-27F5-44D6-A10E-5612249982B4}">
      <dsp:nvSpPr>
        <dsp:cNvPr id="0" name=""/>
        <dsp:cNvSpPr/>
      </dsp:nvSpPr>
      <dsp:spPr>
        <a:xfrm>
          <a:off x="0" y="1088771"/>
          <a:ext cx="53340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74FDD6C-033F-429B-914F-1F50EE4CA948}">
      <dsp:nvSpPr>
        <dsp:cNvPr id="0" name=""/>
        <dsp:cNvSpPr/>
      </dsp:nvSpPr>
      <dsp:spPr>
        <a:xfrm>
          <a:off x="0" y="1088771"/>
          <a:ext cx="5334000" cy="54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II Review</a:t>
          </a:r>
          <a:endParaRPr lang="en-US" sz="2500" kern="1200"/>
        </a:p>
      </dsp:txBody>
      <dsp:txXfrm>
        <a:off x="0" y="1088771"/>
        <a:ext cx="5334000" cy="544152"/>
      </dsp:txXfrm>
    </dsp:sp>
    <dsp:sp modelId="{F3BAFD29-0631-4DE4-90E9-6E8D51714B32}">
      <dsp:nvSpPr>
        <dsp:cNvPr id="0" name=""/>
        <dsp:cNvSpPr/>
      </dsp:nvSpPr>
      <dsp:spPr>
        <a:xfrm>
          <a:off x="0" y="1632924"/>
          <a:ext cx="53340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EE57BBA-84AE-4553-9C94-E98A4DB4D2E3}">
      <dsp:nvSpPr>
        <dsp:cNvPr id="0" name=""/>
        <dsp:cNvSpPr/>
      </dsp:nvSpPr>
      <dsp:spPr>
        <a:xfrm>
          <a:off x="0" y="1632924"/>
          <a:ext cx="5334000" cy="54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 Testing and Validation</a:t>
          </a:r>
          <a:endParaRPr lang="en-US" sz="2500" kern="1200"/>
        </a:p>
      </dsp:txBody>
      <dsp:txXfrm>
        <a:off x="0" y="1632924"/>
        <a:ext cx="5334000" cy="544152"/>
      </dsp:txXfrm>
    </dsp:sp>
    <dsp:sp modelId="{DF45E13B-4349-4CC3-A132-17435C9C6E21}">
      <dsp:nvSpPr>
        <dsp:cNvPr id="0" name=""/>
        <dsp:cNvSpPr/>
      </dsp:nvSpPr>
      <dsp:spPr>
        <a:xfrm>
          <a:off x="0" y="2177076"/>
          <a:ext cx="53340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E15817-10E4-4FC0-A765-318F34003106}">
      <dsp:nvSpPr>
        <dsp:cNvPr id="0" name=""/>
        <dsp:cNvSpPr/>
      </dsp:nvSpPr>
      <dsp:spPr>
        <a:xfrm>
          <a:off x="0" y="2177076"/>
          <a:ext cx="5334000" cy="54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III Review</a:t>
          </a:r>
          <a:endParaRPr lang="en-US" sz="2500" kern="1200"/>
        </a:p>
      </dsp:txBody>
      <dsp:txXfrm>
        <a:off x="0" y="2177076"/>
        <a:ext cx="5334000" cy="544152"/>
      </dsp:txXfrm>
    </dsp:sp>
    <dsp:sp modelId="{06C4A0AA-9693-4751-BA80-AE02A7129FD6}">
      <dsp:nvSpPr>
        <dsp:cNvPr id="0" name=""/>
        <dsp:cNvSpPr/>
      </dsp:nvSpPr>
      <dsp:spPr>
        <a:xfrm>
          <a:off x="0" y="2721229"/>
          <a:ext cx="53340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968D244-7962-45B5-8004-FDCFD1A20DBD}">
      <dsp:nvSpPr>
        <dsp:cNvPr id="0" name=""/>
        <dsp:cNvSpPr/>
      </dsp:nvSpPr>
      <dsp:spPr>
        <a:xfrm>
          <a:off x="0" y="2721229"/>
          <a:ext cx="5334000" cy="54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 Integration</a:t>
          </a:r>
          <a:endParaRPr lang="en-US" sz="2500" kern="1200"/>
        </a:p>
      </dsp:txBody>
      <dsp:txXfrm>
        <a:off x="0" y="2721229"/>
        <a:ext cx="5334000" cy="544152"/>
      </dsp:txXfrm>
    </dsp:sp>
    <dsp:sp modelId="{6A8395E6-22FC-4593-A7DB-5BB162EC8A72}">
      <dsp:nvSpPr>
        <dsp:cNvPr id="0" name=""/>
        <dsp:cNvSpPr/>
      </dsp:nvSpPr>
      <dsp:spPr>
        <a:xfrm>
          <a:off x="0" y="3265382"/>
          <a:ext cx="53340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B01CAF4-7970-409B-B59A-7513FF0E9CAA}">
      <dsp:nvSpPr>
        <dsp:cNvPr id="0" name=""/>
        <dsp:cNvSpPr/>
      </dsp:nvSpPr>
      <dsp:spPr>
        <a:xfrm>
          <a:off x="0" y="3265382"/>
          <a:ext cx="5334000" cy="54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Final</a:t>
          </a:r>
          <a:endParaRPr lang="en-US" sz="2500" kern="1200"/>
        </a:p>
      </dsp:txBody>
      <dsp:txXfrm>
        <a:off x="0" y="3265382"/>
        <a:ext cx="5334000" cy="544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6B826-ACC3-44C7-8881-6A7533C6848E}">
      <dsp:nvSpPr>
        <dsp:cNvPr id="0" name=""/>
        <dsp:cNvSpPr/>
      </dsp:nvSpPr>
      <dsp:spPr>
        <a:xfrm>
          <a:off x="0" y="2604"/>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A68A7B-FEB3-4760-B1C9-37D1441124CA}">
      <dsp:nvSpPr>
        <dsp:cNvPr id="0" name=""/>
        <dsp:cNvSpPr/>
      </dsp:nvSpPr>
      <dsp:spPr>
        <a:xfrm>
          <a:off x="0" y="2604"/>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GB" sz="1700" kern="1200" dirty="0">
              <a:latin typeface="Sitka Subheading"/>
            </a:rPr>
            <a:t>[1] </a:t>
          </a:r>
          <a:r>
            <a:rPr lang="en-GB" sz="1700" kern="1200" dirty="0"/>
            <a:t>CSI-HC: A </a:t>
          </a:r>
          <a:r>
            <a:rPr lang="en-GB" sz="1700" kern="1200" dirty="0" err="1"/>
            <a:t>WiFi</a:t>
          </a:r>
          <a:r>
            <a:rPr lang="en-GB" sz="1700" kern="1200" dirty="0"/>
            <a:t>-Based Indoor Complex Human Motion Recognition Method</a:t>
          </a:r>
          <a:endParaRPr lang="en-US" sz="1700" kern="1200" dirty="0"/>
        </a:p>
      </dsp:txBody>
      <dsp:txXfrm>
        <a:off x="0" y="2604"/>
        <a:ext cx="6096000" cy="888131"/>
      </dsp:txXfrm>
    </dsp:sp>
    <dsp:sp modelId="{4E9E332D-986F-4E7D-97ED-D4190077B31E}">
      <dsp:nvSpPr>
        <dsp:cNvPr id="0" name=""/>
        <dsp:cNvSpPr/>
      </dsp:nvSpPr>
      <dsp:spPr>
        <a:xfrm>
          <a:off x="0" y="890736"/>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525CA-43DB-4469-8463-92E05AE66713}">
      <dsp:nvSpPr>
        <dsp:cNvPr id="0" name=""/>
        <dsp:cNvSpPr/>
      </dsp:nvSpPr>
      <dsp:spPr>
        <a:xfrm>
          <a:off x="0" y="890736"/>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GB" sz="1700" kern="1200" dirty="0">
              <a:latin typeface="Sitka Subheading"/>
            </a:rPr>
            <a:t>[2] </a:t>
          </a:r>
          <a:r>
            <a:rPr lang="en-GB" sz="1700" kern="1200" dirty="0"/>
            <a:t>Detection and Classification of UAVs Using RF Fingerprints in the Presence of Interference</a:t>
          </a:r>
          <a:endParaRPr lang="en-US" sz="1700" kern="1200" dirty="0"/>
        </a:p>
      </dsp:txBody>
      <dsp:txXfrm>
        <a:off x="0" y="890736"/>
        <a:ext cx="6096000" cy="888131"/>
      </dsp:txXfrm>
    </dsp:sp>
    <dsp:sp modelId="{30287C94-FF6B-43C0-9DC0-0674B3AB903A}">
      <dsp:nvSpPr>
        <dsp:cNvPr id="0" name=""/>
        <dsp:cNvSpPr/>
      </dsp:nvSpPr>
      <dsp:spPr>
        <a:xfrm>
          <a:off x="0" y="1778868"/>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391A5-DE11-4784-89BA-50FCBF84C3D3}">
      <dsp:nvSpPr>
        <dsp:cNvPr id="0" name=""/>
        <dsp:cNvSpPr/>
      </dsp:nvSpPr>
      <dsp:spPr>
        <a:xfrm>
          <a:off x="0" y="1778868"/>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GB" sz="1700" kern="1200" dirty="0">
              <a:latin typeface="Sitka Subheading"/>
            </a:rPr>
            <a:t>[3] </a:t>
          </a:r>
          <a:r>
            <a:rPr lang="en-GB" sz="1700" kern="1200" dirty="0"/>
            <a:t>Detection and Classification of UAVs Using RF Fingerprints in the Presence of Wi-Fi and Bluetooth Interference</a:t>
          </a:r>
          <a:endParaRPr lang="en-US" sz="1700" kern="1200" dirty="0"/>
        </a:p>
      </dsp:txBody>
      <dsp:txXfrm>
        <a:off x="0" y="1778868"/>
        <a:ext cx="6096000" cy="888131"/>
      </dsp:txXfrm>
    </dsp:sp>
    <dsp:sp modelId="{56B8F9A0-9242-4751-A618-EFBF24124E15}">
      <dsp:nvSpPr>
        <dsp:cNvPr id="0" name=""/>
        <dsp:cNvSpPr/>
      </dsp:nvSpPr>
      <dsp:spPr>
        <a:xfrm>
          <a:off x="0" y="2667000"/>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886D1-AF9E-465F-8777-E345D5389E9D}">
      <dsp:nvSpPr>
        <dsp:cNvPr id="0" name=""/>
        <dsp:cNvSpPr/>
      </dsp:nvSpPr>
      <dsp:spPr>
        <a:xfrm>
          <a:off x="0" y="2667000"/>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latin typeface="Sitka Subheading"/>
            </a:rPr>
            <a:t>[4] </a:t>
          </a:r>
          <a:r>
            <a:rPr lang="en-GB" sz="1700" kern="1200" dirty="0"/>
            <a:t>Drone Presence Detection by Identifying Physical Signatures in the Drone’s RF Communication</a:t>
          </a:r>
          <a:endParaRPr lang="en-US" sz="1700" kern="1200" dirty="0"/>
        </a:p>
      </dsp:txBody>
      <dsp:txXfrm>
        <a:off x="0" y="2667000"/>
        <a:ext cx="6096000" cy="888131"/>
      </dsp:txXfrm>
    </dsp:sp>
    <dsp:sp modelId="{45A10BC3-C882-4F5D-83E2-0AB8C6081719}">
      <dsp:nvSpPr>
        <dsp:cNvPr id="0" name=""/>
        <dsp:cNvSpPr/>
      </dsp:nvSpPr>
      <dsp:spPr>
        <a:xfrm>
          <a:off x="0" y="3555131"/>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AF537-01CC-4E5C-B530-786F154FF7D6}">
      <dsp:nvSpPr>
        <dsp:cNvPr id="0" name=""/>
        <dsp:cNvSpPr/>
      </dsp:nvSpPr>
      <dsp:spPr>
        <a:xfrm>
          <a:off x="0" y="3555131"/>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GB" sz="1700" kern="1200" dirty="0">
              <a:latin typeface="Sitka Subheading"/>
            </a:rPr>
            <a:t>[5] </a:t>
          </a:r>
          <a:r>
            <a:rPr lang="en-GB" sz="1700" kern="1200" dirty="0"/>
            <a:t>Uncover the Power of Multipath : Detecting NLOS Drones Using Low-Cost </a:t>
          </a:r>
          <a:r>
            <a:rPr lang="en-GB" sz="1700" kern="1200" dirty="0" err="1"/>
            <a:t>WiFi</a:t>
          </a:r>
          <a:r>
            <a:rPr lang="en-GB" sz="1700" kern="1200" dirty="0"/>
            <a:t> Devices</a:t>
          </a:r>
          <a:endParaRPr lang="en-US" sz="1700" kern="1200" dirty="0"/>
        </a:p>
      </dsp:txBody>
      <dsp:txXfrm>
        <a:off x="0" y="3555131"/>
        <a:ext cx="6096000" cy="888131"/>
      </dsp:txXfrm>
    </dsp:sp>
    <dsp:sp modelId="{3A785513-D513-4B9B-A633-E70F7AE0E708}">
      <dsp:nvSpPr>
        <dsp:cNvPr id="0" name=""/>
        <dsp:cNvSpPr/>
      </dsp:nvSpPr>
      <dsp:spPr>
        <a:xfrm>
          <a:off x="0" y="4443263"/>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41C9A-4292-4A0B-A027-4AB8BBF615DE}">
      <dsp:nvSpPr>
        <dsp:cNvPr id="0" name=""/>
        <dsp:cNvSpPr/>
      </dsp:nvSpPr>
      <dsp:spPr>
        <a:xfrm>
          <a:off x="0" y="4443263"/>
          <a:ext cx="6096000" cy="88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GB" sz="1700" kern="1200" dirty="0">
              <a:latin typeface="Sitka Subheading"/>
            </a:rPr>
            <a:t>[6] </a:t>
          </a:r>
          <a:r>
            <a:rPr lang="en-GB" sz="1700" kern="1200" dirty="0"/>
            <a:t>Blind Detection: Advanced Techniques for </a:t>
          </a:r>
          <a:r>
            <a:rPr lang="en-GB" sz="1700" kern="1200" dirty="0" err="1"/>
            <a:t>WiFi</a:t>
          </a:r>
          <a:r>
            <a:rPr lang="en-GB" sz="1700" kern="1200" dirty="0"/>
            <a:t>-based Drone Surveillance</a:t>
          </a:r>
          <a:endParaRPr lang="en-US" sz="1700" kern="1200" dirty="0"/>
        </a:p>
      </dsp:txBody>
      <dsp:txXfrm>
        <a:off x="0" y="4443263"/>
        <a:ext cx="6096000" cy="8881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5709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8209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2013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5617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8303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668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0845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8304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778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2206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3/9/2021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55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3/9/2021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63622766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7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1" name="Picture 3" descr="Network connection abstract against a white background">
            <a:extLst>
              <a:ext uri="{FF2B5EF4-FFF2-40B4-BE49-F238E27FC236}">
                <a16:creationId xmlns:a16="http://schemas.microsoft.com/office/drawing/2014/main" id="{EE8623D4-3746-4578-8C1B-285BF025991E}"/>
              </a:ext>
            </a:extLst>
          </p:cNvPr>
          <p:cNvPicPr>
            <a:picLocks noChangeAspect="1"/>
          </p:cNvPicPr>
          <p:nvPr/>
        </p:nvPicPr>
        <p:blipFill rotWithShape="1">
          <a:blip r:embed="rId2"/>
          <a:srcRect t="15730"/>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136" name="Freeform: Shape 75">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77">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p:cNvSpPr>
            <a:spLocks noGrp="1"/>
          </p:cNvSpPr>
          <p:nvPr>
            <p:ph type="subTitle" idx="1"/>
          </p:nvPr>
        </p:nvSpPr>
        <p:spPr>
          <a:xfrm>
            <a:off x="7620000" y="4571999"/>
            <a:ext cx="3810000" cy="1524000"/>
          </a:xfrm>
        </p:spPr>
        <p:txBody>
          <a:bodyPr vert="horz" lIns="91440" tIns="45720" rIns="91440" bIns="45720" rtlCol="0" anchor="b">
            <a:normAutofit/>
          </a:bodyPr>
          <a:lstStyle/>
          <a:p>
            <a:pPr algn="l"/>
            <a:r>
              <a:rPr lang="en-GB" dirty="0">
                <a:cs typeface="Calibri"/>
              </a:rPr>
              <a:t>Capstone Project</a:t>
            </a:r>
            <a:endParaRPr lang="en-GB"/>
          </a:p>
        </p:txBody>
      </p:sp>
      <p:sp>
        <p:nvSpPr>
          <p:cNvPr id="2" name="Title 1"/>
          <p:cNvSpPr>
            <a:spLocks noGrp="1"/>
          </p:cNvSpPr>
          <p:nvPr>
            <p:ph type="ctrTitle"/>
          </p:nvPr>
        </p:nvSpPr>
        <p:spPr>
          <a:xfrm>
            <a:off x="7620000" y="2299787"/>
            <a:ext cx="3810000" cy="2286000"/>
          </a:xfrm>
        </p:spPr>
        <p:txBody>
          <a:bodyPr>
            <a:normAutofit/>
          </a:bodyPr>
          <a:lstStyle/>
          <a:p>
            <a:pPr algn="l"/>
            <a:r>
              <a:rPr lang="en-GB" sz="3700">
                <a:cs typeface="Calibri Light"/>
              </a:rPr>
              <a:t>Passive RF Drone Detection Using Machine Learning</a:t>
            </a:r>
            <a:endParaRPr lang="en-GB" sz="37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10;&#10;Description automatically generated">
            <a:extLst>
              <a:ext uri="{FF2B5EF4-FFF2-40B4-BE49-F238E27FC236}">
                <a16:creationId xmlns:a16="http://schemas.microsoft.com/office/drawing/2014/main" id="{E3074B62-D30B-4AF5-A971-8167B0E94417}"/>
              </a:ext>
            </a:extLst>
          </p:cNvPr>
          <p:cNvPicPr>
            <a:picLocks noChangeAspect="1"/>
          </p:cNvPicPr>
          <p:nvPr/>
        </p:nvPicPr>
        <p:blipFill>
          <a:blip r:embed="rId2"/>
          <a:stretch>
            <a:fillRect/>
          </a:stretch>
        </p:blipFill>
        <p:spPr>
          <a:xfrm>
            <a:off x="569342" y="2558545"/>
            <a:ext cx="10708256" cy="1740911"/>
          </a:xfrm>
          <a:prstGeom prst="rect">
            <a:avLst/>
          </a:prstGeom>
        </p:spPr>
      </p:pic>
      <p:sp>
        <p:nvSpPr>
          <p:cNvPr id="3" name="Title 2">
            <a:extLst>
              <a:ext uri="{FF2B5EF4-FFF2-40B4-BE49-F238E27FC236}">
                <a16:creationId xmlns:a16="http://schemas.microsoft.com/office/drawing/2014/main" id="{CB3FF4EC-0EEB-4976-B172-1BE8AA460915}"/>
              </a:ext>
            </a:extLst>
          </p:cNvPr>
          <p:cNvSpPr>
            <a:spLocks noGrp="1"/>
          </p:cNvSpPr>
          <p:nvPr>
            <p:ph type="title"/>
          </p:nvPr>
        </p:nvSpPr>
        <p:spPr/>
        <p:txBody>
          <a:bodyPr/>
          <a:lstStyle/>
          <a:p>
            <a:r>
              <a:rPr lang="en-GB"/>
              <a:t>Graphical Link Level info for the card</a:t>
            </a:r>
          </a:p>
        </p:txBody>
      </p:sp>
    </p:spTree>
    <p:extLst>
      <p:ext uri="{BB962C8B-B14F-4D97-AF65-F5344CB8AC3E}">
        <p14:creationId xmlns:p14="http://schemas.microsoft.com/office/powerpoint/2010/main" val="339505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3BAF9F17-3CF3-4449-A730-57B69321CAB3}"/>
              </a:ext>
            </a:extLst>
          </p:cNvPr>
          <p:cNvPicPr>
            <a:picLocks noChangeAspect="1"/>
          </p:cNvPicPr>
          <p:nvPr/>
        </p:nvPicPr>
        <p:blipFill rotWithShape="1">
          <a:blip r:embed="rId2"/>
          <a:srcRect l="39985" r="-2" b="-2"/>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useBgFill="1">
        <p:nvSpPr>
          <p:cNvPr id="33" name="Rectangle 2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1">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1164278-E10E-4EFE-B50E-B14BCE57F0E3}"/>
              </a:ext>
            </a:extLst>
          </p:cNvPr>
          <p:cNvSpPr>
            <a:spLocks noGrp="1"/>
          </p:cNvSpPr>
          <p:nvPr>
            <p:ph idx="1"/>
          </p:nvPr>
        </p:nvSpPr>
        <p:spPr>
          <a:xfrm>
            <a:off x="6858001" y="3048000"/>
            <a:ext cx="4572000" cy="3048001"/>
          </a:xfrm>
        </p:spPr>
        <p:txBody>
          <a:bodyPr vert="horz" lIns="91440" tIns="45720" rIns="91440" bIns="45720" rtlCol="0">
            <a:normAutofit/>
          </a:bodyPr>
          <a:lstStyle/>
          <a:p>
            <a:pPr marL="0" indent="0">
              <a:lnSpc>
                <a:spcPct val="115000"/>
              </a:lnSpc>
              <a:buNone/>
            </a:pPr>
            <a:r>
              <a:rPr lang="en-GB" sz="2400"/>
              <a:t>A prototype solution to recognize the presence of drones using machine learning in any airspace by means of using a rudimentary networking source such as a wireless card.</a:t>
            </a:r>
          </a:p>
        </p:txBody>
      </p:sp>
      <p:sp>
        <p:nvSpPr>
          <p:cNvPr id="2" name="Title 1">
            <a:extLst>
              <a:ext uri="{FF2B5EF4-FFF2-40B4-BE49-F238E27FC236}">
                <a16:creationId xmlns:a16="http://schemas.microsoft.com/office/drawing/2014/main" id="{CCB0B1E1-2883-4876-9C3B-36B830B8DCB7}"/>
              </a:ext>
            </a:extLst>
          </p:cNvPr>
          <p:cNvSpPr>
            <a:spLocks noGrp="1"/>
          </p:cNvSpPr>
          <p:nvPr>
            <p:ph type="title"/>
          </p:nvPr>
        </p:nvSpPr>
        <p:spPr>
          <a:xfrm>
            <a:off x="6858000" y="1523990"/>
            <a:ext cx="4572000" cy="1524010"/>
          </a:xfrm>
        </p:spPr>
        <p:txBody>
          <a:bodyPr anchor="t">
            <a:normAutofit/>
          </a:bodyPr>
          <a:lstStyle/>
          <a:p>
            <a:r>
              <a:rPr lang="en-GB" sz="3200"/>
              <a:t>Expected Outcome</a:t>
            </a:r>
          </a:p>
        </p:txBody>
      </p:sp>
    </p:spTree>
    <p:extLst>
      <p:ext uri="{BB962C8B-B14F-4D97-AF65-F5344CB8AC3E}">
        <p14:creationId xmlns:p14="http://schemas.microsoft.com/office/powerpoint/2010/main" val="1747812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0D6E93D1-163A-48C0-929D-3493C708C356}"/>
              </a:ext>
            </a:extLst>
          </p:cNvPr>
          <p:cNvPicPr>
            <a:picLocks noChangeAspect="1"/>
          </p:cNvPicPr>
          <p:nvPr/>
        </p:nvPicPr>
        <p:blipFill rotWithShape="1">
          <a:blip r:embed="rId2"/>
          <a:srcRect l="32602" r="18119" b="-2"/>
          <a:stretch/>
        </p:blipFill>
        <p:spPr>
          <a:xfrm>
            <a:off x="743802" y="832508"/>
            <a:ext cx="4448352" cy="6025492"/>
          </a:xfrm>
          <a:custGeom>
            <a:avLst/>
            <a:gdLst/>
            <a:ahLst/>
            <a:cxnLst/>
            <a:rect l="l" t="t" r="r" b="b"/>
            <a:pathLst>
              <a:path w="4448352" h="602549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p:spPr>
      </p:pic>
      <p:sp>
        <p:nvSpPr>
          <p:cNvPr id="18" name="Freeform: Shape 17">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4866C468-BA3A-4BCE-8845-FAAA293E0B4F}"/>
              </a:ext>
            </a:extLst>
          </p:cNvPr>
          <p:cNvSpPr>
            <a:spLocks noGrp="1"/>
          </p:cNvSpPr>
          <p:nvPr>
            <p:ph idx="1"/>
          </p:nvPr>
        </p:nvSpPr>
        <p:spPr>
          <a:xfrm>
            <a:off x="6096001" y="3048000"/>
            <a:ext cx="5334000" cy="3048001"/>
          </a:xfrm>
        </p:spPr>
        <p:txBody>
          <a:bodyPr vert="horz" lIns="91440" tIns="45720" rIns="91440" bIns="45720" rtlCol="0">
            <a:normAutofit/>
          </a:bodyPr>
          <a:lstStyle/>
          <a:p>
            <a:r>
              <a:rPr lang="en-GB" sz="2400"/>
              <a:t>Python</a:t>
            </a:r>
          </a:p>
          <a:p>
            <a:endParaRPr lang="en-GB" sz="2400"/>
          </a:p>
        </p:txBody>
      </p:sp>
      <p:sp>
        <p:nvSpPr>
          <p:cNvPr id="2" name="Title 1">
            <a:extLst>
              <a:ext uri="{FF2B5EF4-FFF2-40B4-BE49-F238E27FC236}">
                <a16:creationId xmlns:a16="http://schemas.microsoft.com/office/drawing/2014/main" id="{B63441DD-2527-451B-8734-2C0AAFADEA61}"/>
              </a:ext>
            </a:extLst>
          </p:cNvPr>
          <p:cNvSpPr>
            <a:spLocks noGrp="1"/>
          </p:cNvSpPr>
          <p:nvPr>
            <p:ph type="title"/>
          </p:nvPr>
        </p:nvSpPr>
        <p:spPr>
          <a:xfrm>
            <a:off x="6096000" y="1523990"/>
            <a:ext cx="5334000" cy="1524010"/>
          </a:xfrm>
        </p:spPr>
        <p:txBody>
          <a:bodyPr anchor="t">
            <a:normAutofit/>
          </a:bodyPr>
          <a:lstStyle/>
          <a:p>
            <a:r>
              <a:rPr lang="en-GB" sz="3200"/>
              <a:t>Software/Hardware </a:t>
            </a:r>
          </a:p>
        </p:txBody>
      </p:sp>
    </p:spTree>
    <p:extLst>
      <p:ext uri="{BB962C8B-B14F-4D97-AF65-F5344CB8AC3E}">
        <p14:creationId xmlns:p14="http://schemas.microsoft.com/office/powerpoint/2010/main" val="2469790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3C56F826-193E-4DE7-B5BE-EB4C381CFE95}"/>
              </a:ext>
            </a:extLst>
          </p:cNvPr>
          <p:cNvSpPr>
            <a:spLocks noGrp="1"/>
          </p:cNvSpPr>
          <p:nvPr>
            <p:ph type="title"/>
          </p:nvPr>
        </p:nvSpPr>
        <p:spPr>
          <a:xfrm>
            <a:off x="762000" y="762000"/>
            <a:ext cx="5334000" cy="1524000"/>
          </a:xfrm>
        </p:spPr>
        <p:txBody>
          <a:bodyPr>
            <a:normAutofit/>
          </a:bodyPr>
          <a:lstStyle/>
          <a:p>
            <a:r>
              <a:rPr lang="en-GB" sz="3200"/>
              <a:t>Time-Line</a:t>
            </a:r>
          </a:p>
        </p:txBody>
      </p:sp>
      <p:graphicFrame>
        <p:nvGraphicFramePr>
          <p:cNvPr id="5" name="Content Placeholder 2">
            <a:extLst>
              <a:ext uri="{FF2B5EF4-FFF2-40B4-BE49-F238E27FC236}">
                <a16:creationId xmlns:a16="http://schemas.microsoft.com/office/drawing/2014/main" id="{6B5C0C6E-E9D6-445B-8B21-DCB7266462C7}"/>
              </a:ext>
            </a:extLst>
          </p:cNvPr>
          <p:cNvGraphicFramePr>
            <a:graphicFrameLocks noGrp="1"/>
          </p:cNvGraphicFramePr>
          <p:nvPr>
            <p:ph idx="1"/>
            <p:extLst>
              <p:ext uri="{D42A27DB-BD31-4B8C-83A1-F6EECF244321}">
                <p14:modId xmlns:p14="http://schemas.microsoft.com/office/powerpoint/2010/main" val="2845500146"/>
              </p:ext>
            </p:extLst>
          </p:nvPr>
        </p:nvGraphicFramePr>
        <p:xfrm>
          <a:off x="762000" y="2286000"/>
          <a:ext cx="5334000" cy="381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96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3" name="Freeform: Shape 3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2CCCDA8E-A68C-460E-83EF-143CFF40A8CB}"/>
              </a:ext>
            </a:extLst>
          </p:cNvPr>
          <p:cNvSpPr>
            <a:spLocks noGrp="1"/>
          </p:cNvSpPr>
          <p:nvPr>
            <p:ph type="title"/>
          </p:nvPr>
        </p:nvSpPr>
        <p:spPr>
          <a:xfrm>
            <a:off x="761999" y="762000"/>
            <a:ext cx="3048001" cy="2286000"/>
          </a:xfrm>
        </p:spPr>
        <p:txBody>
          <a:bodyPr anchor="b">
            <a:normAutofit/>
          </a:bodyPr>
          <a:lstStyle/>
          <a:p>
            <a:r>
              <a:rPr lang="en-GB" sz="3200">
                <a:solidFill>
                  <a:srgbClr val="FFFFFF"/>
                </a:solidFill>
              </a:rPr>
              <a:t>References</a:t>
            </a:r>
          </a:p>
        </p:txBody>
      </p:sp>
      <p:graphicFrame>
        <p:nvGraphicFramePr>
          <p:cNvPr id="8" name="Content Placeholder 2">
            <a:extLst>
              <a:ext uri="{FF2B5EF4-FFF2-40B4-BE49-F238E27FC236}">
                <a16:creationId xmlns:a16="http://schemas.microsoft.com/office/drawing/2014/main" id="{34ABECFB-97F6-42DC-B621-812E03D89C17}"/>
              </a:ext>
            </a:extLst>
          </p:cNvPr>
          <p:cNvGraphicFramePr>
            <a:graphicFrameLocks noGrp="1"/>
          </p:cNvGraphicFramePr>
          <p:nvPr>
            <p:ph idx="1"/>
            <p:extLst>
              <p:ext uri="{D42A27DB-BD31-4B8C-83A1-F6EECF244321}">
                <p14:modId xmlns:p14="http://schemas.microsoft.com/office/powerpoint/2010/main" val="770724640"/>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16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A427CF2E-FED8-45E8-ADB8-FB672701F1D5}"/>
              </a:ext>
            </a:extLst>
          </p:cNvPr>
          <p:cNvSpPr>
            <a:spLocks noGrp="1"/>
          </p:cNvSpPr>
          <p:nvPr>
            <p:ph idx="1"/>
          </p:nvPr>
        </p:nvSpPr>
        <p:spPr>
          <a:xfrm>
            <a:off x="6096000" y="2286000"/>
            <a:ext cx="5334000" cy="3810001"/>
          </a:xfrm>
        </p:spPr>
        <p:txBody>
          <a:bodyPr vert="horz" lIns="91440" tIns="45720" rIns="91440" bIns="45720" rtlCol="0" anchor="t">
            <a:normAutofit/>
          </a:bodyPr>
          <a:lstStyle/>
          <a:p>
            <a:r>
              <a:rPr lang="en-GB" sz="2400" dirty="0">
                <a:solidFill>
                  <a:srgbClr val="FFFFFF"/>
                </a:solidFill>
              </a:rPr>
              <a:t>Guide</a:t>
            </a:r>
          </a:p>
          <a:p>
            <a:pPr marL="0" indent="0">
              <a:buNone/>
            </a:pPr>
            <a:r>
              <a:rPr lang="en-GB" sz="2400" dirty="0">
                <a:solidFill>
                  <a:srgbClr val="FFFFFF"/>
                </a:solidFill>
              </a:rPr>
              <a:t>Prof. Ralph </a:t>
            </a:r>
            <a:r>
              <a:rPr lang="en-GB" sz="2400" dirty="0">
                <a:solidFill>
                  <a:srgbClr val="FFFFFF"/>
                </a:solidFill>
                <a:ea typeface="+mn-lt"/>
                <a:cs typeface="+mn-lt"/>
              </a:rPr>
              <a:t>Samuel</a:t>
            </a:r>
            <a:r>
              <a:rPr lang="en-GB" sz="2400" dirty="0">
                <a:solidFill>
                  <a:srgbClr val="FFFFFF"/>
                </a:solidFill>
              </a:rPr>
              <a:t> Thangaraj</a:t>
            </a:r>
          </a:p>
          <a:p>
            <a:r>
              <a:rPr lang="en-GB" sz="2400" dirty="0">
                <a:solidFill>
                  <a:srgbClr val="FFFFFF"/>
                </a:solidFill>
              </a:rPr>
              <a:t>Group Members</a:t>
            </a:r>
          </a:p>
          <a:p>
            <a:pPr marL="0" indent="0">
              <a:buNone/>
            </a:pPr>
            <a:r>
              <a:rPr lang="en-GB" sz="2400" dirty="0">
                <a:solidFill>
                  <a:srgbClr val="FFFFFF"/>
                </a:solidFill>
              </a:rPr>
              <a:t>17BEC – Shashank Gupta</a:t>
            </a:r>
          </a:p>
          <a:p>
            <a:pPr marL="0" indent="0">
              <a:buNone/>
            </a:pPr>
            <a:r>
              <a:rPr lang="en-GB" sz="2400" dirty="0">
                <a:solidFill>
                  <a:srgbClr val="FFFFFF"/>
                </a:solidFill>
              </a:rPr>
              <a:t>17BLC1156 - Hritik</a:t>
            </a:r>
          </a:p>
        </p:txBody>
      </p:sp>
      <p:sp>
        <p:nvSpPr>
          <p:cNvPr id="2" name="Title 1">
            <a:extLst>
              <a:ext uri="{FF2B5EF4-FFF2-40B4-BE49-F238E27FC236}">
                <a16:creationId xmlns:a16="http://schemas.microsoft.com/office/drawing/2014/main" id="{F61547C7-9541-470D-874C-5BDD6F1FC935}"/>
              </a:ext>
            </a:extLst>
          </p:cNvPr>
          <p:cNvSpPr>
            <a:spLocks noGrp="1"/>
          </p:cNvSpPr>
          <p:nvPr>
            <p:ph type="title"/>
          </p:nvPr>
        </p:nvSpPr>
        <p:spPr>
          <a:xfrm>
            <a:off x="6096000" y="762000"/>
            <a:ext cx="5334000" cy="1524000"/>
          </a:xfrm>
        </p:spPr>
        <p:txBody>
          <a:bodyPr>
            <a:normAutofit/>
          </a:bodyPr>
          <a:lstStyle/>
          <a:p>
            <a:r>
              <a:rPr lang="en-GB" sz="3200"/>
              <a:t>Organisation</a:t>
            </a:r>
          </a:p>
        </p:txBody>
      </p:sp>
    </p:spTree>
    <p:extLst>
      <p:ext uri="{BB962C8B-B14F-4D97-AF65-F5344CB8AC3E}">
        <p14:creationId xmlns:p14="http://schemas.microsoft.com/office/powerpoint/2010/main" val="199125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A9E6-42BB-44B5-BEA3-A95B78815024}"/>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5452CA23-1F94-47BF-B89C-294083DA43B4}"/>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GB" dirty="0">
                <a:solidFill>
                  <a:srgbClr val="FFFFFF"/>
                </a:solidFill>
              </a:rPr>
              <a:t>The world is in a chaos after the pandemic, and to counter the debilitating situation, people have started to inculcate technology in their day-to-day life.  Inspired from the rise of technological penetration in human lives it is likely that drones will be ubiquitous as well.</a:t>
            </a:r>
            <a:endParaRPr lang="en-GB" dirty="0">
              <a:solidFill>
                <a:srgbClr val="FFFFFF">
                  <a:alpha val="70000"/>
                </a:srgbClr>
              </a:solidFill>
            </a:endParaRPr>
          </a:p>
          <a:p>
            <a:pPr marL="0" indent="0">
              <a:buNone/>
            </a:pPr>
            <a:r>
              <a:rPr lang="en-GB" dirty="0">
                <a:solidFill>
                  <a:srgbClr val="FFFFFF"/>
                </a:solidFill>
              </a:rPr>
              <a:t>Although handy, its application does pose a threat to lives of people in terms or privacy and transporation of illicit products as a means of propaganda or manuvering to locations that are off-limits. In order to prevent that, there must be an efficient and easy way to detect the presence of drones or the means to find if it is entering a secure location.</a:t>
            </a:r>
            <a:endParaRPr lang="en-GB" dirty="0">
              <a:solidFill>
                <a:srgbClr val="FFFFFF">
                  <a:alpha val="70000"/>
                </a:srgbClr>
              </a:solidFill>
            </a:endParaRPr>
          </a:p>
        </p:txBody>
      </p:sp>
    </p:spTree>
    <p:extLst>
      <p:ext uri="{BB962C8B-B14F-4D97-AF65-F5344CB8AC3E}">
        <p14:creationId xmlns:p14="http://schemas.microsoft.com/office/powerpoint/2010/main" val="1564508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und wave pattern on pixilated monitor">
            <a:extLst>
              <a:ext uri="{FF2B5EF4-FFF2-40B4-BE49-F238E27FC236}">
                <a16:creationId xmlns:a16="http://schemas.microsoft.com/office/drawing/2014/main" id="{BC080B1F-92E6-44D9-A4CB-44A5A89AD1DC}"/>
              </a:ext>
            </a:extLst>
          </p:cNvPr>
          <p:cNvPicPr>
            <a:picLocks noChangeAspect="1"/>
          </p:cNvPicPr>
          <p:nvPr/>
        </p:nvPicPr>
        <p:blipFill rotWithShape="1">
          <a:blip r:embed="rId2"/>
          <a:srcRect l="14914" r="23401" b="-7"/>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0200C925-1C30-4556-B4B6-54F2DBB529FA}"/>
              </a:ext>
            </a:extLst>
          </p:cNvPr>
          <p:cNvSpPr>
            <a:spLocks noGrp="1"/>
          </p:cNvSpPr>
          <p:nvPr>
            <p:ph idx="1"/>
          </p:nvPr>
        </p:nvSpPr>
        <p:spPr>
          <a:xfrm>
            <a:off x="762000" y="2286000"/>
            <a:ext cx="5334000" cy="3810001"/>
          </a:xfrm>
        </p:spPr>
        <p:txBody>
          <a:bodyPr vert="horz" lIns="91440" tIns="45720" rIns="91440" bIns="45720" rtlCol="0">
            <a:normAutofit/>
          </a:bodyPr>
          <a:lstStyle/>
          <a:p>
            <a:pPr marL="0" indent="0">
              <a:buNone/>
            </a:pPr>
            <a:r>
              <a:rPr lang="en-GB" sz="2400"/>
              <a:t>The broad objective of this project is to passively detect the presence of a drones entering any airspace by using Radio Frequency waves.</a:t>
            </a:r>
          </a:p>
        </p:txBody>
      </p:sp>
      <p:sp>
        <p:nvSpPr>
          <p:cNvPr id="2" name="Title 1">
            <a:extLst>
              <a:ext uri="{FF2B5EF4-FFF2-40B4-BE49-F238E27FC236}">
                <a16:creationId xmlns:a16="http://schemas.microsoft.com/office/drawing/2014/main" id="{280314A8-0A37-4D27-BBDF-FA4D7E1803C4}"/>
              </a:ext>
            </a:extLst>
          </p:cNvPr>
          <p:cNvSpPr>
            <a:spLocks noGrp="1"/>
          </p:cNvSpPr>
          <p:nvPr>
            <p:ph type="title"/>
          </p:nvPr>
        </p:nvSpPr>
        <p:spPr>
          <a:xfrm>
            <a:off x="762000" y="762000"/>
            <a:ext cx="5334000" cy="1524000"/>
          </a:xfrm>
        </p:spPr>
        <p:txBody>
          <a:bodyPr>
            <a:normAutofit/>
          </a:bodyPr>
          <a:lstStyle/>
          <a:p>
            <a:r>
              <a:rPr lang="en-GB" sz="3200"/>
              <a:t>Objective</a:t>
            </a:r>
          </a:p>
        </p:txBody>
      </p:sp>
    </p:spTree>
    <p:extLst>
      <p:ext uri="{BB962C8B-B14F-4D97-AF65-F5344CB8AC3E}">
        <p14:creationId xmlns:p14="http://schemas.microsoft.com/office/powerpoint/2010/main" val="8046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4CFD9A-91F6-4980-B079-349935A80D55}"/>
              </a:ext>
            </a:extLst>
          </p:cNvPr>
          <p:cNvSpPr>
            <a:spLocks noGrp="1"/>
          </p:cNvSpPr>
          <p:nvPr>
            <p:ph type="title"/>
          </p:nvPr>
        </p:nvSpPr>
        <p:spPr/>
        <p:txBody>
          <a:bodyPr/>
          <a:lstStyle/>
          <a:p>
            <a:r>
              <a:rPr lang="en-GB" dirty="0"/>
              <a:t>Literature Review</a:t>
            </a:r>
          </a:p>
        </p:txBody>
      </p:sp>
      <p:graphicFrame>
        <p:nvGraphicFramePr>
          <p:cNvPr id="5" name="Table 4">
            <a:extLst>
              <a:ext uri="{FF2B5EF4-FFF2-40B4-BE49-F238E27FC236}">
                <a16:creationId xmlns:a16="http://schemas.microsoft.com/office/drawing/2014/main" id="{25773CB3-AC33-49F8-8CE2-7C310687A740}"/>
              </a:ext>
            </a:extLst>
          </p:cNvPr>
          <p:cNvGraphicFramePr>
            <a:graphicFrameLocks noGrp="1"/>
          </p:cNvGraphicFramePr>
          <p:nvPr/>
        </p:nvGraphicFramePr>
        <p:xfrm>
          <a:off x="0" y="174665"/>
          <a:ext cx="15405099" cy="8147685"/>
        </p:xfrm>
        <a:graphic>
          <a:graphicData uri="http://schemas.openxmlformats.org/drawingml/2006/table">
            <a:tbl>
              <a:tblPr firstRow="1" bandRow="1">
                <a:tableStyleId>{5C22544A-7EE6-4342-B048-85BDC9FD1C3A}</a:tableStyleId>
              </a:tblPr>
              <a:tblGrid>
                <a:gridCol w="2309496">
                  <a:extLst>
                    <a:ext uri="{9D8B030D-6E8A-4147-A177-3AD203B41FA5}">
                      <a16:colId xmlns:a16="http://schemas.microsoft.com/office/drawing/2014/main" val="1303107837"/>
                    </a:ext>
                  </a:extLst>
                </a:gridCol>
                <a:gridCol w="2106463">
                  <a:extLst>
                    <a:ext uri="{9D8B030D-6E8A-4147-A177-3AD203B41FA5}">
                      <a16:colId xmlns:a16="http://schemas.microsoft.com/office/drawing/2014/main" val="51740358"/>
                    </a:ext>
                  </a:extLst>
                </a:gridCol>
                <a:gridCol w="2119153">
                  <a:extLst>
                    <a:ext uri="{9D8B030D-6E8A-4147-A177-3AD203B41FA5}">
                      <a16:colId xmlns:a16="http://schemas.microsoft.com/office/drawing/2014/main" val="241883395"/>
                    </a:ext>
                  </a:extLst>
                </a:gridCol>
                <a:gridCol w="2220669">
                  <a:extLst>
                    <a:ext uri="{9D8B030D-6E8A-4147-A177-3AD203B41FA5}">
                      <a16:colId xmlns:a16="http://schemas.microsoft.com/office/drawing/2014/main" val="414319870"/>
                    </a:ext>
                  </a:extLst>
                </a:gridCol>
                <a:gridCol w="2169911">
                  <a:extLst>
                    <a:ext uri="{9D8B030D-6E8A-4147-A177-3AD203B41FA5}">
                      <a16:colId xmlns:a16="http://schemas.microsoft.com/office/drawing/2014/main" val="985201700"/>
                    </a:ext>
                  </a:extLst>
                </a:gridCol>
                <a:gridCol w="1916120">
                  <a:extLst>
                    <a:ext uri="{9D8B030D-6E8A-4147-A177-3AD203B41FA5}">
                      <a16:colId xmlns:a16="http://schemas.microsoft.com/office/drawing/2014/main" val="980837686"/>
                    </a:ext>
                  </a:extLst>
                </a:gridCol>
                <a:gridCol w="2563287">
                  <a:extLst>
                    <a:ext uri="{9D8B030D-6E8A-4147-A177-3AD203B41FA5}">
                      <a16:colId xmlns:a16="http://schemas.microsoft.com/office/drawing/2014/main" val="3585340340"/>
                    </a:ext>
                  </a:extLst>
                </a:gridCol>
              </a:tblGrid>
              <a:tr h="647700">
                <a:tc>
                  <a:txBody>
                    <a:bodyPr/>
                    <a:lstStyle/>
                    <a:p>
                      <a:pPr fontAlgn="b"/>
                      <a:r>
                        <a:rPr lang="en-GB" sz="1000">
                          <a:effectLst/>
                        </a:rPr>
                        <a:t>Author/ Date​</a:t>
                      </a:r>
                      <a:endParaRPr lang="en-GB" sz="1000" b="1">
                        <a:solidFill>
                          <a:srgbClr val="FFFFFF"/>
                        </a:solidFill>
                        <a:effectLst/>
                        <a:latin typeface="Avenir Next LT Pro" panose="020B0504020202020204" pitchFamily="34" charset="0"/>
                      </a:endParaRPr>
                    </a:p>
                  </a:txBody>
                  <a:tcPr marL="9525" marR="9525" marT="9525" anchor="b"/>
                </a:tc>
                <a:tc>
                  <a:txBody>
                    <a:bodyPr/>
                    <a:lstStyle/>
                    <a:p>
                      <a:pPr fontAlgn="b"/>
                      <a:r>
                        <a:rPr lang="en-GB" sz="1000">
                          <a:effectLst/>
                        </a:rPr>
                        <a:t>Topic/ Focus​</a:t>
                      </a:r>
                      <a:endParaRPr lang="en-GB" sz="1000" b="1">
                        <a:solidFill>
                          <a:srgbClr val="FFFFFF"/>
                        </a:solidFill>
                        <a:effectLst/>
                        <a:latin typeface="Avenir Next LT Pro" panose="020B0504020202020204" pitchFamily="34" charset="0"/>
                      </a:endParaRPr>
                    </a:p>
                  </a:txBody>
                  <a:tcPr marL="9525" marR="9525" marT="9525" anchor="b"/>
                </a:tc>
                <a:tc>
                  <a:txBody>
                    <a:bodyPr/>
                    <a:lstStyle/>
                    <a:p>
                      <a:pPr fontAlgn="b"/>
                      <a:r>
                        <a:rPr lang="en-GB" sz="1000">
                          <a:effectLst/>
                        </a:rPr>
                        <a:t>Concept Theoretical Model​</a:t>
                      </a:r>
                      <a:endParaRPr lang="en-GB" sz="1000" b="1">
                        <a:solidFill>
                          <a:srgbClr val="FFFFFF"/>
                        </a:solidFill>
                        <a:effectLst/>
                        <a:latin typeface="Avenir Next LT Pro" panose="020B0504020202020204" pitchFamily="34" charset="0"/>
                      </a:endParaRPr>
                    </a:p>
                  </a:txBody>
                  <a:tcPr marL="9525" marR="9525" marT="9525" anchor="b"/>
                </a:tc>
                <a:tc>
                  <a:txBody>
                    <a:bodyPr/>
                    <a:lstStyle/>
                    <a:p>
                      <a:pPr fontAlgn="b"/>
                      <a:r>
                        <a:rPr lang="en-GB" sz="1000">
                          <a:effectLst/>
                        </a:rPr>
                        <a:t>Paradigm/ Method​</a:t>
                      </a:r>
                      <a:endParaRPr lang="en-GB" sz="1000" b="1">
                        <a:solidFill>
                          <a:srgbClr val="FFFFFF"/>
                        </a:solidFill>
                        <a:effectLst/>
                        <a:latin typeface="Avenir Next LT Pro" panose="020B0504020202020204" pitchFamily="34" charset="0"/>
                      </a:endParaRPr>
                    </a:p>
                  </a:txBody>
                  <a:tcPr marL="9525" marR="9525" marT="9525" anchor="b"/>
                </a:tc>
                <a:tc>
                  <a:txBody>
                    <a:bodyPr/>
                    <a:lstStyle/>
                    <a:p>
                      <a:pPr fontAlgn="b"/>
                      <a:r>
                        <a:rPr lang="en-GB" sz="1000">
                          <a:effectLst/>
                        </a:rPr>
                        <a:t>Context Setting/ Sample​</a:t>
                      </a:r>
                      <a:endParaRPr lang="en-GB" sz="1000" b="1">
                        <a:solidFill>
                          <a:srgbClr val="FFFFFF"/>
                        </a:solidFill>
                        <a:effectLst/>
                        <a:latin typeface="Avenir Next LT Pro" panose="020B0504020202020204" pitchFamily="34" charset="0"/>
                      </a:endParaRPr>
                    </a:p>
                  </a:txBody>
                  <a:tcPr marL="9525" marR="9525" marT="9525" anchor="b"/>
                </a:tc>
                <a:tc>
                  <a:txBody>
                    <a:bodyPr/>
                    <a:lstStyle/>
                    <a:p>
                      <a:pPr fontAlgn="b"/>
                      <a:r>
                        <a:rPr lang="en-GB" sz="1000">
                          <a:effectLst/>
                        </a:rPr>
                        <a:t>Findings​</a:t>
                      </a:r>
                      <a:endParaRPr lang="en-GB" sz="1000" b="1">
                        <a:solidFill>
                          <a:srgbClr val="FFFFFF"/>
                        </a:solidFill>
                        <a:effectLst/>
                        <a:latin typeface="Avenir Next LT Pro" panose="020B0504020202020204" pitchFamily="34" charset="0"/>
                      </a:endParaRPr>
                    </a:p>
                  </a:txBody>
                  <a:tcPr marL="9525" marR="9525" marT="9525" anchor="b"/>
                </a:tc>
                <a:tc>
                  <a:txBody>
                    <a:bodyPr/>
                    <a:lstStyle/>
                    <a:p>
                      <a:pPr fontAlgn="b"/>
                      <a:r>
                        <a:rPr lang="en-GB" sz="1000">
                          <a:effectLst/>
                        </a:rPr>
                        <a:t>Future research​</a:t>
                      </a:r>
                      <a:endParaRPr lang="en-GB" sz="1000" b="1">
                        <a:solidFill>
                          <a:srgbClr val="FFFFFF"/>
                        </a:solidFill>
                        <a:effectLst/>
                        <a:latin typeface="Avenir Next LT Pro" panose="020B0504020202020204" pitchFamily="34" charset="0"/>
                      </a:endParaRPr>
                    </a:p>
                  </a:txBody>
                  <a:tcPr marL="9525" marR="9525" marT="9525" anchor="b"/>
                </a:tc>
                <a:extLst>
                  <a:ext uri="{0D108BD9-81ED-4DB2-BD59-A6C34878D82A}">
                    <a16:rowId xmlns:a16="http://schemas.microsoft.com/office/drawing/2014/main" val="3805007278"/>
                  </a:ext>
                </a:extLst>
              </a:tr>
              <a:tr h="485775">
                <a:tc>
                  <a:txBody>
                    <a:bodyPr/>
                    <a:lstStyle/>
                    <a:p>
                      <a:pPr fontAlgn="b"/>
                      <a:r>
                        <a:rPr lang="en-GB" sz="1000">
                          <a:effectLst/>
                        </a:rPr>
                        <a:t>Matthan: Drone Presence Detection by Identifying Physical Signatures in the Drone’s RF Communication​</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extLst>
                  <a:ext uri="{0D108BD9-81ED-4DB2-BD59-A6C34878D82A}">
                    <a16:rowId xmlns:a16="http://schemas.microsoft.com/office/drawing/2014/main" val="2683210632"/>
                  </a:ext>
                </a:extLst>
              </a:tr>
              <a:tr h="571500">
                <a:tc>
                  <a:txBody>
                    <a:bodyPr/>
                    <a:lstStyle/>
                    <a:p>
                      <a:pPr fontAlgn="b"/>
                      <a:r>
                        <a:rPr lang="en-GB" sz="1100">
                          <a:effectLst/>
                        </a:rPr>
                        <a:t>CSI-HC: A WiFi-Based Indoor Complex Human Motion Recognition Method</a:t>
                      </a:r>
                      <a:endParaRPr lang="en-GB" sz="1100">
                        <a:effectLst/>
                        <a:latin typeface="Calibri" panose="020F050202020403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extLst>
                  <a:ext uri="{0D108BD9-81ED-4DB2-BD59-A6C34878D82A}">
                    <a16:rowId xmlns:a16="http://schemas.microsoft.com/office/drawing/2014/main" val="3405578897"/>
                  </a:ext>
                </a:extLst>
              </a:tr>
              <a:tr h="571500">
                <a:tc>
                  <a:txBody>
                    <a:bodyPr/>
                    <a:lstStyle/>
                    <a:p>
                      <a:pPr fontAlgn="b"/>
                      <a:r>
                        <a:rPr lang="en-GB" sz="1100">
                          <a:effectLst/>
                        </a:rPr>
                        <a:t>Detection and Classification of UAVs Using RF Fingerprints in the Presence of Interference</a:t>
                      </a:r>
                      <a:endParaRPr lang="en-GB" sz="1100">
                        <a:effectLst/>
                        <a:latin typeface="Calibri" panose="020F050202020403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extLst>
                  <a:ext uri="{0D108BD9-81ED-4DB2-BD59-A6C34878D82A}">
                    <a16:rowId xmlns:a16="http://schemas.microsoft.com/office/drawing/2014/main" val="1491266073"/>
                  </a:ext>
                </a:extLst>
              </a:tr>
              <a:tr h="571500">
                <a:tc>
                  <a:txBody>
                    <a:bodyPr/>
                    <a:lstStyle/>
                    <a:p>
                      <a:pPr fontAlgn="b"/>
                      <a:r>
                        <a:rPr lang="en-GB" sz="1100">
                          <a:effectLst/>
                        </a:rPr>
                        <a:t>Detection and Classification of UAVs Using RF Fingerprints in the Presence of Wi-Fi and Bluetooth Interference​</a:t>
                      </a:r>
                      <a:endParaRPr lang="en-GB" sz="1100">
                        <a:effectLst/>
                        <a:latin typeface="Calibri" panose="020F050202020403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extLst>
                  <a:ext uri="{0D108BD9-81ED-4DB2-BD59-A6C34878D82A}">
                    <a16:rowId xmlns:a16="http://schemas.microsoft.com/office/drawing/2014/main" val="2451612374"/>
                  </a:ext>
                </a:extLst>
              </a:tr>
              <a:tr h="571500">
                <a:tc>
                  <a:txBody>
                    <a:bodyPr/>
                    <a:lstStyle/>
                    <a:p>
                      <a:pPr fontAlgn="b"/>
                      <a:r>
                        <a:rPr lang="en-GB" sz="1100">
                          <a:effectLst/>
                        </a:rPr>
                        <a:t>Uncover the Power of Multipath : Detecting NLOS Drones Using Low-Cost WiFi Devices​</a:t>
                      </a:r>
                      <a:endParaRPr lang="en-GB" sz="1100">
                        <a:effectLst/>
                        <a:latin typeface="Calibri" panose="020F050202020403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extLst>
                  <a:ext uri="{0D108BD9-81ED-4DB2-BD59-A6C34878D82A}">
                    <a16:rowId xmlns:a16="http://schemas.microsoft.com/office/drawing/2014/main" val="3568932520"/>
                  </a:ext>
                </a:extLst>
              </a:tr>
              <a:tr h="571500">
                <a:tc>
                  <a:txBody>
                    <a:bodyPr/>
                    <a:lstStyle/>
                    <a:p>
                      <a:pPr fontAlgn="b"/>
                      <a:r>
                        <a:rPr lang="en-GB" sz="1100">
                          <a:effectLst/>
                        </a:rPr>
                        <a:t>Blind Detection: Advanced Techniques for WiFi-based Drone Surveillance</a:t>
                      </a:r>
                      <a:endParaRPr lang="en-GB" sz="1100">
                        <a:effectLst/>
                        <a:latin typeface="Calibri" panose="020F050202020403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extLst>
                  <a:ext uri="{0D108BD9-81ED-4DB2-BD59-A6C34878D82A}">
                    <a16:rowId xmlns:a16="http://schemas.microsoft.com/office/drawing/2014/main" val="101657732"/>
                  </a:ext>
                </a:extLst>
              </a:tr>
              <a:tr h="2914650">
                <a:tc>
                  <a:txBody>
                    <a:bodyPr/>
                    <a:lstStyle/>
                    <a:p>
                      <a:pPr fontAlgn="b"/>
                      <a:r>
                        <a:rPr lang="en-GB" sz="1100">
                          <a:effectLst/>
                        </a:rPr>
                        <a:t>Through-the-wall Sensing of Personnel Using Passive Bistatic WiFi Radar at Standoff Distances</a:t>
                      </a:r>
                      <a:endParaRPr lang="en-GB" sz="1100">
                        <a:effectLst/>
                        <a:latin typeface="Calibri" panose="020F0502020204030204" pitchFamily="34" charset="0"/>
                      </a:endParaRPr>
                    </a:p>
                  </a:txBody>
                  <a:tcPr marL="9525" marR="9525" marT="9525" anchor="b"/>
                </a:tc>
                <a:tc>
                  <a:txBody>
                    <a:bodyPr/>
                    <a:lstStyle/>
                    <a:p>
                      <a:pPr fontAlgn="b"/>
                      <a:r>
                        <a:rPr lang="en-GB" sz="1000">
                          <a:effectLst/>
                        </a:rPr>
                        <a:t>Sensing personnel through the walls using RF</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 series of experiments are conducted to investigate the viability of exploiting IEEE 802.11 (WiFi) transmissions as an illuminator of opportunity for TTW uncooperative detection of personnel at standoff distances. The experimental data are also employed to test and evaluate a new (Direct Signal Interference)DSI and clutter suppression technique based on the CLEAN algorithm.</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​The common location of WiFi access point(s) (AP) within many building interiors gives a significant advantage to TTW passive WiFi radar systems over their active counterparts. When positioned outside of a building, conventional TTW systems typically receive strong specular reflections from the wall exterior. These primary wall reflections can mask the responses from low-radar-cross-section targets such as personnel, introduce false target profiles that arise from reflections within</a:t>
                      </a:r>
                      <a:br>
                        <a:rPr lang="en-GB" sz="1000">
                          <a:effectLst/>
                        </a:rPr>
                      </a:br>
                      <a:r>
                        <a:rPr lang="en-GB" sz="1000">
                          <a:effectLst/>
                        </a:rPr>
                        <a:t>cavities or between multiple layers that make up the wall, and increase the likelihood of receiver saturation.</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 moving personnel target located within the storage building was illuminated by WiFi signal transmissions from an AP 4 m</a:t>
                      </a:r>
                      <a:br>
                        <a:rPr lang="en-GB" sz="1000">
                          <a:effectLst/>
                        </a:rPr>
                      </a:br>
                      <a:r>
                        <a:rPr lang="en-GB" sz="1000">
                          <a:effectLst/>
                        </a:rPr>
                        <a:t>away. Two synchronized receivers outside of the building were used to record the reflections from the target. The receivers formed two identical mirror image. One receiver monitored the target response through the wall of</a:t>
                      </a:r>
                      <a:br>
                        <a:rPr lang="en-GB" sz="1000">
                          <a:effectLst/>
                        </a:rPr>
                      </a:br>
                      <a:r>
                        <a:rPr lang="en-GB" sz="1000">
                          <a:effectLst/>
                        </a:rPr>
                        <a:t>the building, while the other monitored the target response directly. Two large stationary clutter targets were located on the right-hand side of the building.</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​Measured SNRs of the target response between the LoS and nLoS surveillance channels for four identical experiments in which a person ran toward an actively transmitting WiFi AP. The average difference between the two channels is 37 ± 4 dB. Detections for the TTW surveillance channel when the 24-dBi gain narrow-beamwth antenna on the WiFi AP was replaced with its own 15-dBi</a:t>
                      </a:r>
                      <a:br>
                        <a:rPr lang="en-GB" sz="1000">
                          <a:effectLst/>
                        </a:rPr>
                      </a:br>
                      <a:r>
                        <a:rPr lang="en-GB" sz="1000">
                          <a:effectLst/>
                        </a:rPr>
                        <a:t>wide-beamwidth flat-plate antenna.</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​Further work will include assessment of other wireless</a:t>
                      </a:r>
                      <a:br>
                        <a:rPr lang="en-GB" sz="1000">
                          <a:effectLst/>
                        </a:rPr>
                      </a:br>
                      <a:r>
                        <a:rPr lang="en-GB" sz="1000">
                          <a:effectLst/>
                        </a:rPr>
                        <a:t>transmission sources such as WiMAX, investigation of standoff</a:t>
                      </a:r>
                      <a:br>
                        <a:rPr lang="en-GB" sz="1000">
                          <a:effectLst/>
                        </a:rPr>
                      </a:br>
                      <a:r>
                        <a:rPr lang="en-GB" sz="1000">
                          <a:effectLst/>
                        </a:rPr>
                        <a:t>transmit and receive configurations, and further development</a:t>
                      </a:r>
                      <a:br>
                        <a:rPr lang="en-GB" sz="1000">
                          <a:effectLst/>
                        </a:rPr>
                      </a:br>
                      <a:r>
                        <a:rPr lang="en-GB" sz="1000">
                          <a:effectLst/>
                        </a:rPr>
                        <a:t>of the signal processing to further enhance detection capability</a:t>
                      </a:r>
                      <a:br>
                        <a:rPr lang="en-GB" sz="1000">
                          <a:effectLst/>
                        </a:rPr>
                      </a:br>
                      <a:r>
                        <a:rPr lang="en-GB" sz="1000">
                          <a:effectLst/>
                        </a:rPr>
                        <a:t>and move toward real-time imaging</a:t>
                      </a:r>
                      <a:endParaRPr lang="en-GB" sz="1000">
                        <a:effectLst/>
                        <a:latin typeface="Avenir Next LT Pro" panose="020B0504020202020204" pitchFamily="34" charset="0"/>
                      </a:endParaRPr>
                    </a:p>
                  </a:txBody>
                  <a:tcPr marL="9525" marR="9525" marT="9525" anchor="b"/>
                </a:tc>
                <a:extLst>
                  <a:ext uri="{0D108BD9-81ED-4DB2-BD59-A6C34878D82A}">
                    <a16:rowId xmlns:a16="http://schemas.microsoft.com/office/drawing/2014/main" val="2728905818"/>
                  </a:ext>
                </a:extLst>
              </a:tr>
              <a:tr h="952500">
                <a:tc>
                  <a:txBody>
                    <a:bodyPr/>
                    <a:lstStyle/>
                    <a:p>
                      <a:pPr fontAlgn="b"/>
                      <a:r>
                        <a:rPr lang="en-GB" sz="1100">
                          <a:effectLst/>
                        </a:rPr>
                        <a:t>Shadow Wi-Fi: Teaching Smartphones to Transmit Raw Signals and to Extract Channel State Information to Implement Practical Covert Channels over Wi-Fi</a:t>
                      </a:r>
                      <a:endParaRPr lang="en-GB" sz="1100">
                        <a:effectLst/>
                        <a:latin typeface="Calibri" panose="020F050202020403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tc>
                  <a:txBody>
                    <a:bodyPr/>
                    <a:lstStyle/>
                    <a:p>
                      <a:pPr fontAlgn="b"/>
                      <a:r>
                        <a:rPr lang="en-GB" sz="1000">
                          <a:effectLst/>
                        </a:rPr>
                        <a:t>​</a:t>
                      </a:r>
                      <a:endParaRPr lang="en-GB" sz="1000">
                        <a:effectLst/>
                        <a:latin typeface="Avenir Next LT Pro" panose="020B0504020202020204" pitchFamily="34" charset="0"/>
                      </a:endParaRPr>
                    </a:p>
                  </a:txBody>
                  <a:tcPr marL="9525" marR="9525" marT="9525" anchor="b"/>
                </a:tc>
                <a:extLst>
                  <a:ext uri="{0D108BD9-81ED-4DB2-BD59-A6C34878D82A}">
                    <a16:rowId xmlns:a16="http://schemas.microsoft.com/office/drawing/2014/main" val="4270258423"/>
                  </a:ext>
                </a:extLst>
              </a:tr>
            </a:tbl>
          </a:graphicData>
        </a:graphic>
      </p:graphicFrame>
    </p:spTree>
    <p:extLst>
      <p:ext uri="{BB962C8B-B14F-4D97-AF65-F5344CB8AC3E}">
        <p14:creationId xmlns:p14="http://schemas.microsoft.com/office/powerpoint/2010/main" val="400382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0579-2567-4370-B485-D5F21485B08E}"/>
              </a:ext>
            </a:extLst>
          </p:cNvPr>
          <p:cNvSpPr>
            <a:spLocks noGrp="1"/>
          </p:cNvSpPr>
          <p:nvPr>
            <p:ph type="title"/>
          </p:nvPr>
        </p:nvSpPr>
        <p:spPr/>
        <p:txBody>
          <a:bodyPr/>
          <a:lstStyle/>
          <a:p>
            <a:r>
              <a:rPr lang="en-GB"/>
              <a:t>Work Done</a:t>
            </a:r>
          </a:p>
        </p:txBody>
      </p:sp>
      <p:sp>
        <p:nvSpPr>
          <p:cNvPr id="3" name="Content Placeholder 2">
            <a:extLst>
              <a:ext uri="{FF2B5EF4-FFF2-40B4-BE49-F238E27FC236}">
                <a16:creationId xmlns:a16="http://schemas.microsoft.com/office/drawing/2014/main" id="{100DDCFF-8421-4980-96A0-4C4596363D03}"/>
              </a:ext>
            </a:extLst>
          </p:cNvPr>
          <p:cNvSpPr>
            <a:spLocks noGrp="1"/>
          </p:cNvSpPr>
          <p:nvPr>
            <p:ph idx="1"/>
          </p:nvPr>
        </p:nvSpPr>
        <p:spPr/>
        <p:txBody>
          <a:bodyPr vert="horz" lIns="91440" tIns="45720" rIns="91440" bIns="45720" rtlCol="0" anchor="t">
            <a:normAutofit/>
          </a:bodyPr>
          <a:lstStyle/>
          <a:p>
            <a:pPr marL="0" indent="0">
              <a:buNone/>
            </a:pPr>
            <a:r>
              <a:rPr lang="en-GB">
                <a:solidFill>
                  <a:srgbClr val="FFFFFF"/>
                </a:solidFill>
              </a:rPr>
              <a:t>Extracting information of the Wi-Fi card</a:t>
            </a:r>
            <a:endParaRPr lang="en-GB">
              <a:solidFill>
                <a:srgbClr val="FFFFFF">
                  <a:alpha val="70000"/>
                </a:srgbClr>
              </a:solidFill>
            </a:endParaRPr>
          </a:p>
        </p:txBody>
      </p:sp>
    </p:spTree>
    <p:extLst>
      <p:ext uri="{BB962C8B-B14F-4D97-AF65-F5344CB8AC3E}">
        <p14:creationId xmlns:p14="http://schemas.microsoft.com/office/powerpoint/2010/main" val="373989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Freeform: Shape 52">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55" name="Freeform: Shape 54">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57" name="Freeform: Shape 56">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59" name="Rectangle 5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8" name="Picture 48" descr="Chart, histogram&#10;&#10;Description automatically generated">
            <a:extLst>
              <a:ext uri="{FF2B5EF4-FFF2-40B4-BE49-F238E27FC236}">
                <a16:creationId xmlns:a16="http://schemas.microsoft.com/office/drawing/2014/main" id="{5BE4DBF1-9884-4D38-BD1D-27C88193DC25}"/>
              </a:ext>
            </a:extLst>
          </p:cNvPr>
          <p:cNvPicPr>
            <a:picLocks noChangeAspect="1"/>
          </p:cNvPicPr>
          <p:nvPr/>
        </p:nvPicPr>
        <p:blipFill rotWithShape="1">
          <a:blip r:embed="rId2"/>
          <a:srcRect t="125"/>
          <a:stretch/>
        </p:blipFill>
        <p:spPr>
          <a:xfrm>
            <a:off x="20" y="10"/>
            <a:ext cx="12207220" cy="6857990"/>
          </a:xfrm>
          <a:prstGeom prst="rect">
            <a:avLst/>
          </a:prstGeom>
        </p:spPr>
      </p:pic>
      <p:sp>
        <p:nvSpPr>
          <p:cNvPr id="61" name="Rectangle 60">
            <a:extLst>
              <a:ext uri="{FF2B5EF4-FFF2-40B4-BE49-F238E27FC236}">
                <a16:creationId xmlns:a16="http://schemas.microsoft.com/office/drawing/2014/main" id="{5DC75FBE-6346-435A-B28A-51464B72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E9A72D-2AAD-46CD-890C-455522FEDDEE}"/>
              </a:ext>
            </a:extLst>
          </p:cNvPr>
          <p:cNvSpPr>
            <a:spLocks noGrp="1"/>
          </p:cNvSpPr>
          <p:nvPr>
            <p:ph type="title"/>
          </p:nvPr>
        </p:nvSpPr>
        <p:spPr>
          <a:xfrm>
            <a:off x="7620000" y="762000"/>
            <a:ext cx="3810000" cy="3048000"/>
          </a:xfrm>
        </p:spPr>
        <p:txBody>
          <a:bodyPr vert="horz" lIns="91440" tIns="45720" rIns="91440" bIns="45720" rtlCol="0" anchor="b">
            <a:normAutofit/>
          </a:bodyPr>
          <a:lstStyle/>
          <a:p>
            <a:r>
              <a:rPr lang="en-US" sz="4400" kern="1200">
                <a:solidFill>
                  <a:schemeClr val="tx1"/>
                </a:solidFill>
                <a:latin typeface="+mj-lt"/>
                <a:ea typeface="+mj-ea"/>
                <a:cs typeface="+mj-cs"/>
              </a:rPr>
              <a:t>Signal Graph</a:t>
            </a:r>
          </a:p>
        </p:txBody>
      </p:sp>
      <p:sp>
        <p:nvSpPr>
          <p:cNvPr id="4" name="Text Placeholder 3">
            <a:extLst>
              <a:ext uri="{FF2B5EF4-FFF2-40B4-BE49-F238E27FC236}">
                <a16:creationId xmlns:a16="http://schemas.microsoft.com/office/drawing/2014/main" id="{3A6A3A46-EFA9-454C-AFC8-19718DF40C9D}"/>
              </a:ext>
            </a:extLst>
          </p:cNvPr>
          <p:cNvSpPr>
            <a:spLocks noGrp="1"/>
          </p:cNvSpPr>
          <p:nvPr>
            <p:ph type="body" sz="half" idx="2"/>
          </p:nvPr>
        </p:nvSpPr>
        <p:spPr>
          <a:xfrm>
            <a:off x="7620000" y="4083733"/>
            <a:ext cx="3810000" cy="1524000"/>
          </a:xfrm>
        </p:spPr>
        <p:txBody>
          <a:bodyPr vert="horz" lIns="91440" tIns="45720" rIns="91440" bIns="45720" rtlCol="0" anchor="t">
            <a:normAutofit/>
          </a:bodyPr>
          <a:lstStyle/>
          <a:p>
            <a:r>
              <a:rPr lang="en-US" sz="2400"/>
              <a:t>WF card</a:t>
            </a:r>
            <a:r>
              <a:rPr lang="en-US" sz="2400" kern="1200">
                <a:latin typeface="+mn-lt"/>
                <a:ea typeface="+mn-ea"/>
                <a:cs typeface="+mn-cs"/>
              </a:rPr>
              <a:t> Radio Frequency Data </a:t>
            </a:r>
            <a:r>
              <a:rPr lang="en-US" sz="2400" kern="1200" dirty="0">
                <a:latin typeface="+mn-lt"/>
                <a:ea typeface="+mn-ea"/>
                <a:cs typeface="+mn-cs"/>
              </a:rPr>
              <a:t>Graph </a:t>
            </a:r>
          </a:p>
        </p:txBody>
      </p:sp>
    </p:spTree>
    <p:extLst>
      <p:ext uri="{BB962C8B-B14F-4D97-AF65-F5344CB8AC3E}">
        <p14:creationId xmlns:p14="http://schemas.microsoft.com/office/powerpoint/2010/main" val="1472765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 name="Rectangle 11">
            <a:extLst>
              <a:ext uri="{FF2B5EF4-FFF2-40B4-BE49-F238E27FC236}">
                <a16:creationId xmlns:a16="http://schemas.microsoft.com/office/drawing/2014/main" id="{7C6A4DDC-3049-4FEA-B9FF-CBCF8B277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509" y="548417"/>
            <a:ext cx="7491158" cy="5761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2" name="Picture 2">
            <a:extLst>
              <a:ext uri="{FF2B5EF4-FFF2-40B4-BE49-F238E27FC236}">
                <a16:creationId xmlns:a16="http://schemas.microsoft.com/office/drawing/2014/main" id="{69BA9E71-7142-484E-A60B-EEFC4D456E08}"/>
              </a:ext>
            </a:extLst>
          </p:cNvPr>
          <p:cNvPicPr>
            <a:picLocks noChangeAspect="1"/>
          </p:cNvPicPr>
          <p:nvPr/>
        </p:nvPicPr>
        <p:blipFill>
          <a:blip r:embed="rId2"/>
          <a:stretch>
            <a:fillRect/>
          </a:stretch>
        </p:blipFill>
        <p:spPr>
          <a:xfrm>
            <a:off x="2278690" y="1031016"/>
            <a:ext cx="3841596" cy="4817049"/>
          </a:xfrm>
          <a:prstGeom prst="rect">
            <a:avLst/>
          </a:prstGeom>
        </p:spPr>
      </p:pic>
      <p:sp>
        <p:nvSpPr>
          <p:cNvPr id="9" name="Rectangle 13">
            <a:extLst>
              <a:ext uri="{FF2B5EF4-FFF2-40B4-BE49-F238E27FC236}">
                <a16:creationId xmlns:a16="http://schemas.microsoft.com/office/drawing/2014/main" id="{87BCB2CF-F2CE-43B5-93CB-386479577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1" y="548418"/>
            <a:ext cx="3704425" cy="1868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3" name="Picture 3" descr="Text&#10;&#10;Description automatically generated">
            <a:extLst>
              <a:ext uri="{FF2B5EF4-FFF2-40B4-BE49-F238E27FC236}">
                <a16:creationId xmlns:a16="http://schemas.microsoft.com/office/drawing/2014/main" id="{C80F0C61-D32B-4284-9380-BFF3A330D3B3}"/>
              </a:ext>
            </a:extLst>
          </p:cNvPr>
          <p:cNvPicPr>
            <a:picLocks noChangeAspect="1"/>
          </p:cNvPicPr>
          <p:nvPr/>
        </p:nvPicPr>
        <p:blipFill>
          <a:blip r:embed="rId3"/>
          <a:stretch>
            <a:fillRect/>
          </a:stretch>
        </p:blipFill>
        <p:spPr>
          <a:xfrm>
            <a:off x="8201902" y="980863"/>
            <a:ext cx="3372838" cy="1003419"/>
          </a:xfrm>
          <a:prstGeom prst="rect">
            <a:avLst/>
          </a:prstGeom>
        </p:spPr>
      </p:pic>
      <p:pic>
        <p:nvPicPr>
          <p:cNvPr id="4" name="Picture 4" descr="Graphical user interface, text&#10;&#10;Description automatically generated">
            <a:extLst>
              <a:ext uri="{FF2B5EF4-FFF2-40B4-BE49-F238E27FC236}">
                <a16:creationId xmlns:a16="http://schemas.microsoft.com/office/drawing/2014/main" id="{5867ADEE-7855-42DD-924C-F7F8675850A2}"/>
              </a:ext>
            </a:extLst>
          </p:cNvPr>
          <p:cNvPicPr>
            <a:picLocks noChangeAspect="1"/>
          </p:cNvPicPr>
          <p:nvPr/>
        </p:nvPicPr>
        <p:blipFill>
          <a:blip r:embed="rId4"/>
          <a:stretch>
            <a:fillRect/>
          </a:stretch>
        </p:blipFill>
        <p:spPr>
          <a:xfrm>
            <a:off x="8201902" y="3275426"/>
            <a:ext cx="3372838" cy="337283"/>
          </a:xfrm>
          <a:prstGeom prst="rect">
            <a:avLst/>
          </a:prstGeom>
        </p:spPr>
      </p:pic>
      <p:sp>
        <p:nvSpPr>
          <p:cNvPr id="11" name="Rectangle 15">
            <a:extLst>
              <a:ext uri="{FF2B5EF4-FFF2-40B4-BE49-F238E27FC236}">
                <a16:creationId xmlns:a16="http://schemas.microsoft.com/office/drawing/2014/main" id="{2C68A941-4039-4496-9008-274182DF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1" y="2529926"/>
            <a:ext cx="3704425" cy="182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5" name="Picture 5" descr="Text&#10;&#10;Description automatically generated">
            <a:extLst>
              <a:ext uri="{FF2B5EF4-FFF2-40B4-BE49-F238E27FC236}">
                <a16:creationId xmlns:a16="http://schemas.microsoft.com/office/drawing/2014/main" id="{5EA0AB58-862A-428C-9B1B-4EA98801FC84}"/>
              </a:ext>
            </a:extLst>
          </p:cNvPr>
          <p:cNvPicPr>
            <a:picLocks noChangeAspect="1"/>
          </p:cNvPicPr>
          <p:nvPr/>
        </p:nvPicPr>
        <p:blipFill>
          <a:blip r:embed="rId5"/>
          <a:stretch>
            <a:fillRect/>
          </a:stretch>
        </p:blipFill>
        <p:spPr>
          <a:xfrm>
            <a:off x="8201901" y="4691834"/>
            <a:ext cx="3372839" cy="1382863"/>
          </a:xfrm>
          <a:prstGeom prst="rect">
            <a:avLst/>
          </a:prstGeom>
        </p:spPr>
      </p:pic>
      <p:sp>
        <p:nvSpPr>
          <p:cNvPr id="13" name="Rectangle 17">
            <a:extLst>
              <a:ext uri="{FF2B5EF4-FFF2-40B4-BE49-F238E27FC236}">
                <a16:creationId xmlns:a16="http://schemas.microsoft.com/office/drawing/2014/main" id="{878B897E-FBB2-4D71-AA1C-3C4DA4A26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4214" y="4441273"/>
            <a:ext cx="3704425" cy="1868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spTree>
    <p:extLst>
      <p:ext uri="{BB962C8B-B14F-4D97-AF65-F5344CB8AC3E}">
        <p14:creationId xmlns:p14="http://schemas.microsoft.com/office/powerpoint/2010/main" val="155993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944904B1-FBD8-44D3-A1BB-EBBC4F32CED2}"/>
              </a:ext>
            </a:extLst>
          </p:cNvPr>
          <p:cNvPicPr>
            <a:picLocks noChangeAspect="1"/>
          </p:cNvPicPr>
          <p:nvPr/>
        </p:nvPicPr>
        <p:blipFill>
          <a:blip r:embed="rId2"/>
          <a:stretch>
            <a:fillRect/>
          </a:stretch>
        </p:blipFill>
        <p:spPr>
          <a:xfrm>
            <a:off x="928778" y="287365"/>
            <a:ext cx="8522897" cy="6125119"/>
          </a:xfrm>
          <a:prstGeom prst="rect">
            <a:avLst/>
          </a:prstGeom>
        </p:spPr>
      </p:pic>
    </p:spTree>
    <p:extLst>
      <p:ext uri="{BB962C8B-B14F-4D97-AF65-F5344CB8AC3E}">
        <p14:creationId xmlns:p14="http://schemas.microsoft.com/office/powerpoint/2010/main" val="3143110302"/>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PebbleVTI</vt:lpstr>
      <vt:lpstr>Passive RF Drone Detection Using Machine Learning</vt:lpstr>
      <vt:lpstr>Organisation</vt:lpstr>
      <vt:lpstr>Motivation</vt:lpstr>
      <vt:lpstr>Objective</vt:lpstr>
      <vt:lpstr>Literature Review</vt:lpstr>
      <vt:lpstr>Work Done</vt:lpstr>
      <vt:lpstr>Signal Graph</vt:lpstr>
      <vt:lpstr>PowerPoint Presentation</vt:lpstr>
      <vt:lpstr>PowerPoint Presentation</vt:lpstr>
      <vt:lpstr>Graphical Link Level info for the card</vt:lpstr>
      <vt:lpstr>Expected Outcome</vt:lpstr>
      <vt:lpstr>Software/Hardware </vt:lpstr>
      <vt:lpstr>Time-Line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341</cp:revision>
  <dcterms:created xsi:type="dcterms:W3CDTF">2021-02-03T16:16:44Z</dcterms:created>
  <dcterms:modified xsi:type="dcterms:W3CDTF">2021-03-09T12:24:45Z</dcterms:modified>
</cp:coreProperties>
</file>