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73" r:id="rId7"/>
    <p:sldId id="274" r:id="rId8"/>
    <p:sldId id="275" r:id="rId9"/>
    <p:sldId id="276" r:id="rId10"/>
    <p:sldId id="278" r:id="rId11"/>
    <p:sldId id="264" r:id="rId12"/>
    <p:sldId id="265" r:id="rId13"/>
    <p:sldId id="266" r:id="rId14"/>
    <p:sldId id="267" r:id="rId15"/>
    <p:sldId id="268" r:id="rId16"/>
    <p:sldId id="269" r:id="rId17"/>
    <p:sldId id="270" r:id="rId18"/>
    <p:sldId id="271" r:id="rId19"/>
    <p:sldId id="272" r:id="rId20"/>
    <p:sldId id="263" r:id="rId21"/>
    <p:sldId id="279" r:id="rId22"/>
    <p:sldId id="280" r:id="rId23"/>
    <p:sldId id="281" r:id="rId24"/>
    <p:sldId id="282"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EEB7B-3185-41D4-ACEA-26181B5CBFA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0680A-4F7E-4A8B-9DEC-EB1164B270A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6" Type="http://schemas.openxmlformats.org/officeDocument/2006/relationships/hyperlink" Target="http://www.healthandsafetyatwork.com/hsw/category/health" TargetMode="External"/><Relationship Id="rId5" Type="http://schemas.openxmlformats.org/officeDocument/2006/relationships/hyperlink" Target="http://www.addthis.com/bookmark.php?v=300&amp;winname=addthis&amp;pub=unknown&amp;source=tbx-300&amp;lng=en&amp;s=linkedin&amp;url=http%3A%2F%2Fwww.healthandsafetyatwork.com%2Fhsw%2Fminimata&amp;title=HEALTH%20AND%20SAFETY%20ARTICLE%20%7C%20Minimata%3A%20the%20strange%20disease&amp;ate=AT-unknown/-/-/53609abc913a9cd9/2&amp;frommenu=1&amp;uid=53609abc289213de&amp;ct=0&amp;pre=https%3A%2F%2Fwww.google.com%2F&amp;tt=0&amp;captcha_provider=nucaptcha" TargetMode="External"/><Relationship Id="rId4" Type="http://schemas.openxmlformats.org/officeDocument/2006/relationships/hyperlink" Target="http://www.addthis.com/bookmark.php?v=250" TargetMode="External"/><Relationship Id="rId3" Type="http://schemas.openxmlformats.org/officeDocument/2006/relationships/hyperlink" Target="http://www.healthandsafetyatwork.com/hsw/content/becky-allen"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A997AC-81B2-447D-83B2-F05FF42AE614}" type="slidenum">
              <a:rPr lang="en-US" altLang="en-US" smtClean="0">
                <a:latin typeface="Arial" panose="020B0604020202020204" pitchFamily="34" charset="0"/>
              </a:rPr>
            </a:fld>
            <a:endParaRPr lang="en-US" altLang="en-US" smtClean="0">
              <a:latin typeface="Arial" panose="020B0604020202020204" pitchFamily="34" charset="0"/>
            </a:endParaRPr>
          </a:p>
        </p:txBody>
      </p:sp>
      <p:sp>
        <p:nvSpPr>
          <p:cNvPr id="5123" name="Rectangle 1026"/>
          <p:cNvSpPr>
            <a:spLocks noGrp="1" noRot="1" noChangeAspect="1" noChangeArrowheads="1" noTextEdit="1"/>
          </p:cNvSpPr>
          <p:nvPr>
            <p:ph type="sldImg"/>
          </p:nvPr>
        </p:nvSpPr>
        <p:spPr/>
      </p:sp>
      <p:sp>
        <p:nvSpPr>
          <p:cNvPr id="5124" name="Rectangle 1027"/>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C8EB6B7-3D47-41D3-AB10-10B49B4BFAA6}" type="slidenum">
              <a:rPr lang="en-US" altLang="en-US" smtClean="0">
                <a:latin typeface="Arial" panose="020B0604020202020204" pitchFamily="34" charset="0"/>
              </a:rPr>
            </a:fld>
            <a:endParaRPr lang="en-US" altLang="en-US"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a:solidFill>
            <a:srgbClr val="FFFFFF"/>
          </a:solidFill>
        </p:spPr>
      </p:sp>
      <p:sp>
        <p:nvSpPr>
          <p:cNvPr id="69636"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r>
              <a:rPr lang="en-US" altLang="en-US" b="1" smtClean="0"/>
              <a:t>Marine Debris</a:t>
            </a:r>
            <a:endParaRPr lang="en-US" altLang="en-US" b="1" smtClean="0"/>
          </a:p>
          <a:p>
            <a:pPr eaLnBrk="1" hangingPunct="1"/>
            <a:r>
              <a:rPr lang="en-US" altLang="en-US" b="1" smtClean="0"/>
              <a:t>We can all help our ocean friends</a:t>
            </a:r>
            <a:endParaRPr lang="en-US" altLang="en-US" b="1" smtClean="0"/>
          </a:p>
          <a:p>
            <a:pPr eaLnBrk="1" hangingPunct="1"/>
            <a:r>
              <a:rPr lang="en-US" altLang="en-US" b="1" smtClean="0"/>
              <a:t>The dramatic and destructive impacts of ocean dumping are illustrated by these mind-boggling statistics:</a:t>
            </a:r>
            <a:endParaRPr lang="en-US" altLang="en-US" b="1" smtClean="0"/>
          </a:p>
          <a:p>
            <a:pPr eaLnBrk="1" hangingPunct="1">
              <a:buFontTx/>
              <a:buChar char="•"/>
            </a:pPr>
            <a:r>
              <a:rPr lang="en-US" altLang="en-US" b="1" smtClean="0"/>
              <a:t>During the one-day Hawaii beach cleanup in October 1995, 3,564 people covered 82 miles of beaches. They picked up 32,200 pounds of garbage from our beaches. </a:t>
            </a:r>
            <a:endParaRPr lang="en-US" altLang="en-US" b="1" smtClean="0"/>
          </a:p>
          <a:p>
            <a:pPr eaLnBrk="1" hangingPunct="1">
              <a:buFontTx/>
              <a:buChar char="•"/>
            </a:pPr>
            <a:r>
              <a:rPr lang="en-US" altLang="en-US" b="1" smtClean="0"/>
              <a:t>On Maui alone during the 1995 cleanup, 724 volunteers covered 16.2 miles, picking up 100,381 bags of debris. In addition, each year between 1987-1994, the military, Pacific Whale Foundation, Community Work Day and the Protect Kahoolawe Ohana removed between 6-8 tons of debris from a single uninhabited beach on Kahoolawe. </a:t>
            </a:r>
            <a:endParaRPr lang="en-US" altLang="en-US" b="1" smtClean="0"/>
          </a:p>
          <a:p>
            <a:pPr eaLnBrk="1" hangingPunct="1">
              <a:buFontTx/>
              <a:buChar char="•"/>
            </a:pPr>
            <a:r>
              <a:rPr lang="en-US" altLang="en-US" b="1" smtClean="0"/>
              <a:t>People dump more than 14 billion pounds of garbage each year into the world's oceans. </a:t>
            </a:r>
            <a:endParaRPr lang="en-US" altLang="en-US" b="1" smtClean="0"/>
          </a:p>
          <a:p>
            <a:pPr eaLnBrk="1" hangingPunct="1">
              <a:buFontTx/>
              <a:buChar char="•"/>
            </a:pPr>
            <a:r>
              <a:rPr lang="en-US" altLang="en-US" b="1" smtClean="0"/>
              <a:t>People dump more than 650,000 plastic bottles into the oceans each day. </a:t>
            </a:r>
            <a:endParaRPr lang="en-US" altLang="en-US" b="1" smtClean="0"/>
          </a:p>
          <a:p>
            <a:pPr eaLnBrk="1" hangingPunct="1">
              <a:buFontTx/>
              <a:buChar char="•"/>
            </a:pPr>
            <a:r>
              <a:rPr lang="en-US" altLang="en-US" b="1" smtClean="0"/>
              <a:t>People dump an additional 100,000 metric tons of mono-filament lines and fishing gear into the ocean each year. Worldwide estimates of lost netting translate this amount into anywhere from 12,400 to 135,000 miles annually. </a:t>
            </a:r>
            <a:endParaRPr lang="en-US" altLang="en-US" b="1" smtClean="0"/>
          </a:p>
          <a:p>
            <a:pPr eaLnBrk="1" hangingPunct="1">
              <a:buFontTx/>
              <a:buChar char="•"/>
            </a:pPr>
            <a:r>
              <a:rPr lang="en-US" altLang="en-US" b="1" smtClean="0"/>
              <a:t>Plastics make up most of the debris collected during beach cleanups. </a:t>
            </a:r>
            <a:endParaRPr lang="en-US" altLang="en-US" b="1" smtClean="0"/>
          </a:p>
          <a:p>
            <a:pPr eaLnBrk="1" hangingPunct="1">
              <a:buFontTx/>
              <a:buChar char="•"/>
            </a:pPr>
            <a:r>
              <a:rPr lang="en-US" altLang="en-US" b="1" smtClean="0"/>
              <a:t>Cigarette butts were the most abundant debris item collected in 1995. </a:t>
            </a:r>
            <a:endParaRPr lang="en-US" altLang="en-US" b="1" smtClean="0"/>
          </a:p>
          <a:p>
            <a:pPr eaLnBrk="1" hangingPunct="1">
              <a:buFontTx/>
              <a:buChar char="•"/>
            </a:pPr>
            <a:r>
              <a:rPr lang="en-US" altLang="en-US" b="1" smtClean="0"/>
              <a:t>The U.S. produced six billion tons of plastic disposable packaging in 1986. Plastic package manufacturing increases four to six percent each year. </a:t>
            </a:r>
            <a:endParaRPr lang="en-US" altLang="en-US" b="1" smtClean="0"/>
          </a:p>
          <a:p>
            <a:pPr eaLnBrk="1" hangingPunct="1">
              <a:buFontTx/>
              <a:buChar char="•"/>
            </a:pPr>
            <a:r>
              <a:rPr lang="en-US" altLang="en-US" b="1" smtClean="0"/>
              <a:t>The U.S. produces twice as much plastic as it does steel, copper and aluminum - combined. Plastic production has doubled since 1975. Oil is the main ingredient of plastic. </a:t>
            </a:r>
            <a:endParaRPr lang="en-US" altLang="en-US" b="1" smtClean="0"/>
          </a:p>
          <a:p>
            <a:pPr eaLnBrk="1" hangingPunct="1">
              <a:buFontTx/>
              <a:buChar char="•"/>
            </a:pPr>
            <a:r>
              <a:rPr lang="en-US" altLang="en-US" b="1" smtClean="0"/>
              <a:t>The Effects</a:t>
            </a:r>
            <a:br>
              <a:rPr lang="en-US" altLang="en-US" b="1" smtClean="0"/>
            </a:br>
            <a:r>
              <a:rPr lang="en-US" altLang="en-US" b="1" smtClean="0"/>
              <a:t>What happens to our ocean's wildlife through our use and disposal of plastics? These statistics tell the sad tale:</a:t>
            </a:r>
            <a:endParaRPr lang="en-US" altLang="en-US" b="1" smtClean="0"/>
          </a:p>
          <a:p>
            <a:pPr eaLnBrk="1" hangingPunct="1">
              <a:buFontTx/>
              <a:buChar char="•"/>
            </a:pPr>
            <a:r>
              <a:rPr lang="en-US" altLang="en-US" b="1" smtClean="0">
                <a:latin typeface="Verdana" panose="020B0604030504040204" pitchFamily="34" charset="0"/>
              </a:rPr>
              <a:t>At least 50 different seabird species are known to ingest plastic debris, primarily Styrofoam pellets.</a:t>
            </a:r>
            <a:r>
              <a:rPr lang="en-US" altLang="en-US" b="1" smtClean="0"/>
              <a:t> </a:t>
            </a:r>
            <a:endParaRPr lang="en-US" altLang="en-US" b="1" smtClean="0"/>
          </a:p>
          <a:p>
            <a:pPr eaLnBrk="1" hangingPunct="1">
              <a:buFontTx/>
              <a:buChar char="•"/>
            </a:pPr>
            <a:r>
              <a:rPr lang="en-US" altLang="en-US" b="1" smtClean="0">
                <a:latin typeface="Verdana" panose="020B0604030504040204" pitchFamily="34" charset="0"/>
              </a:rPr>
              <a:t>An extremely high incidence of young turtles fall prey to ingested plastics. Young turtles commonly mistake floating debris for food. The debris accumulates in the open ocean drift lines (formed by winds and currents) where young turtles forage for plankton.</a:t>
            </a:r>
            <a:r>
              <a:rPr lang="en-US" altLang="en-US" b="1" smtClean="0"/>
              <a:t> </a:t>
            </a:r>
            <a:endParaRPr lang="en-US" altLang="en-US" b="1" smtClean="0"/>
          </a:p>
          <a:p>
            <a:pPr eaLnBrk="1" hangingPunct="1">
              <a:buFontTx/>
              <a:buChar char="•"/>
            </a:pPr>
            <a:r>
              <a:rPr lang="en-US" altLang="en-US" b="1" smtClean="0">
                <a:latin typeface="Verdana" panose="020B0604030504040204" pitchFamily="34" charset="0"/>
              </a:rPr>
              <a:t>About 30,000 northern fur seals die each year from getting tangled in lost nets and plastic debris. This represents a four to eight percent decrease in the population each year.</a:t>
            </a:r>
            <a:r>
              <a:rPr lang="en-US" altLang="en-US" b="1" smtClean="0"/>
              <a:t> </a:t>
            </a:r>
            <a:endParaRPr lang="en-US" altLang="en-US" b="1" smtClean="0"/>
          </a:p>
          <a:p>
            <a:pPr eaLnBrk="1" hangingPunct="1">
              <a:buFontTx/>
              <a:buChar char="•"/>
            </a:pPr>
            <a:r>
              <a:rPr lang="en-US" altLang="en-US" b="1" smtClean="0">
                <a:latin typeface="Verdana" panose="020B0604030504040204" pitchFamily="34" charset="0"/>
              </a:rPr>
              <a:t>Thousands of commercial shrimp fishermen - from North Carolina to Texas - catch nearly 50,000 endangered sea turtles in their nets each year. About 12,000 turtles die as a result.</a:t>
            </a:r>
            <a:r>
              <a:rPr lang="en-US" altLang="en-US" b="1" smtClean="0"/>
              <a:t> </a:t>
            </a:r>
            <a:endParaRPr lang="en-US" altLang="en-US" b="1" smtClean="0"/>
          </a:p>
          <a:p>
            <a:pPr eaLnBrk="1" hangingPunct="1">
              <a:buFontTx/>
              <a:buChar char="•"/>
            </a:pPr>
            <a:r>
              <a:rPr lang="en-US" altLang="en-US" b="1" smtClean="0">
                <a:latin typeface="Verdana" panose="020B0604030504040204" pitchFamily="34" charset="0"/>
              </a:rPr>
              <a:t>The endangered Hawaiian Monk Seal is observed entangled on its haul-out and breeding beaches every year. Lisianski Island, in the Northwest Hawaiian Islands, has the greatest accumulations of netting debris in the leeward islands. It is the primary monk seal birthing and weaning area. Weaned monk seal pups are observed entangled the most.</a:t>
            </a:r>
            <a:r>
              <a:rPr lang="en-US" altLang="en-US" b="1" smtClean="0"/>
              <a:t> </a:t>
            </a:r>
            <a:endParaRPr lang="en-US" altLang="en-US" b="1" smtClean="0"/>
          </a:p>
          <a:p>
            <a:pPr eaLnBrk="1" hangingPunct="1">
              <a:buFontTx/>
              <a:buChar char="•"/>
            </a:pPr>
            <a:r>
              <a:rPr lang="en-US" altLang="en-US" b="1" smtClean="0">
                <a:latin typeface="Verdana" panose="020B0604030504040204" pitchFamily="34" charset="0"/>
              </a:rPr>
              <a:t>A 1980 Fish &amp; Wildlife service study showed 45 of 50 albatrosses (90 percent) on Midway Island had plastics in their intestines.</a:t>
            </a:r>
            <a:r>
              <a:rPr lang="en-US" altLang="en-US" b="1" smtClean="0"/>
              <a:t> </a:t>
            </a:r>
            <a:endParaRPr lang="en-US" altLang="en-US" b="1" smtClean="0"/>
          </a:p>
          <a:p>
            <a:pPr eaLnBrk="1" hangingPunct="1">
              <a:buFontTx/>
              <a:buChar char="•"/>
            </a:pPr>
            <a:r>
              <a:rPr lang="en-US" altLang="en-US" b="1" smtClean="0">
                <a:latin typeface="Verdana" panose="020B0604030504040204" pitchFamily="34" charset="0"/>
              </a:rPr>
              <a:t>Sea-borne plastic is deadly to marine life. Whales, dolphins, turtles and seabirds have died from ingesting or getting tangled in all types of common plastic products:</a:t>
            </a:r>
            <a:endParaRPr lang="en-US" altLang="en-US" b="1" smtClean="0"/>
          </a:p>
          <a:p>
            <a:pPr eaLnBrk="1" hangingPunct="1">
              <a:buFontTx/>
              <a:buChar char="•"/>
            </a:pPr>
            <a:r>
              <a:rPr lang="en-US" altLang="en-US" b="1" smtClean="0">
                <a:latin typeface="Verdana" panose="020B0604030504040204" pitchFamily="34" charset="0"/>
              </a:rPr>
              <a:t>Balloons</a:t>
            </a:r>
            <a:r>
              <a:rPr lang="en-US" altLang="en-US" b="1" smtClean="0"/>
              <a:t> </a:t>
            </a:r>
            <a:endParaRPr lang="en-US" altLang="en-US" b="1" smtClean="0"/>
          </a:p>
          <a:p>
            <a:pPr eaLnBrk="1" hangingPunct="1">
              <a:buFontTx/>
              <a:buChar char="•"/>
            </a:pPr>
            <a:r>
              <a:rPr lang="en-US" altLang="en-US" b="1" smtClean="0">
                <a:latin typeface="Verdana" panose="020B0604030504040204" pitchFamily="34" charset="0"/>
              </a:rPr>
              <a:t>Six-pack holders</a:t>
            </a:r>
            <a:r>
              <a:rPr lang="en-US" altLang="en-US" b="1" smtClean="0"/>
              <a:t> </a:t>
            </a:r>
            <a:endParaRPr lang="en-US" altLang="en-US" b="1" smtClean="0"/>
          </a:p>
          <a:p>
            <a:pPr eaLnBrk="1" hangingPunct="1">
              <a:buFontTx/>
              <a:buChar char="•"/>
            </a:pPr>
            <a:r>
              <a:rPr lang="en-US" altLang="en-US" b="1" smtClean="0">
                <a:latin typeface="Verdana" panose="020B0604030504040204" pitchFamily="34" charset="0"/>
              </a:rPr>
              <a:t>Strapping and packing materials</a:t>
            </a:r>
            <a:r>
              <a:rPr lang="en-US" altLang="en-US" b="1" smtClean="0"/>
              <a:t> </a:t>
            </a:r>
            <a:endParaRPr lang="en-US" altLang="en-US" b="1" smtClean="0"/>
          </a:p>
          <a:p>
            <a:pPr eaLnBrk="1" hangingPunct="1">
              <a:buFontTx/>
              <a:buChar char="•"/>
            </a:pPr>
            <a:r>
              <a:rPr lang="en-US" altLang="en-US" b="1" smtClean="0">
                <a:latin typeface="Verdana" panose="020B0604030504040204" pitchFamily="34" charset="0"/>
              </a:rPr>
              <a:t>Fishing lines and nets</a:t>
            </a:r>
            <a:r>
              <a:rPr lang="en-US" altLang="en-US" b="1" smtClean="0"/>
              <a:t> </a:t>
            </a:r>
            <a:endParaRPr lang="en-US" altLang="en-US" b="1" smtClean="0"/>
          </a:p>
          <a:p>
            <a:pPr eaLnBrk="1" hangingPunct="1"/>
            <a:r>
              <a:rPr lang="en-US" altLang="en-US" b="1" smtClean="0"/>
              <a:t>Plastic debris eaten by marine life can clog the digestive tract, causing starvation.</a:t>
            </a:r>
            <a:br>
              <a:rPr lang="en-US" altLang="en-US" b="1" smtClean="0"/>
            </a:br>
            <a:r>
              <a:rPr lang="en-US" altLang="en-US" b="1" smtClean="0"/>
              <a:t>Sea turtles mistake plastic bags for jellyfish, and birds eat bits of Styrofoam. When fish, turtles, and birds ingest plastic, it blocks their intestines. They slowly die of starvation.</a:t>
            </a:r>
            <a:br>
              <a:rPr lang="en-US" altLang="en-US" b="1" smtClean="0"/>
            </a:br>
            <a:br>
              <a:rPr lang="en-US" altLang="en-US" b="1" smtClean="0"/>
            </a:br>
            <a:r>
              <a:rPr lang="en-US" altLang="en-US" b="1" smtClean="0"/>
              <a:t>Plastic debris is like a silent time bomb, waiting to kill marine life.</a:t>
            </a:r>
            <a:br>
              <a:rPr lang="en-US" altLang="en-US" b="1" smtClean="0"/>
            </a:br>
            <a:r>
              <a:rPr lang="en-US" altLang="en-US" b="1" smtClean="0"/>
              <a:t>Plastic persists in the environment: it does not decompose (break down) for hundreds and hundreds of years. What plastic breaks down into is smaller and smaller pieces of plastic - which are increasingly attractive to smaller and younger sea life.</a:t>
            </a:r>
            <a:br>
              <a:rPr lang="en-US" altLang="en-US" b="1" smtClean="0"/>
            </a:br>
            <a:br>
              <a:rPr lang="en-US" altLang="en-US" b="1" smtClean="0"/>
            </a:br>
            <a:r>
              <a:rPr lang="en-US" altLang="en-US" b="1" smtClean="0"/>
              <a:t>You Can Help! Here Are Some Suggestions:</a:t>
            </a:r>
            <a:endParaRPr lang="en-US" altLang="en-US" b="1" smtClean="0"/>
          </a:p>
          <a:p>
            <a:pPr eaLnBrk="1" hangingPunct="1">
              <a:buFontTx/>
              <a:buChar char="•"/>
            </a:pPr>
            <a:r>
              <a:rPr lang="en-US" altLang="en-US" b="1" smtClean="0"/>
              <a:t>Participate in the nation-wide beach clean-up held every October. </a:t>
            </a:r>
            <a:endParaRPr lang="en-US" altLang="en-US" b="1" smtClean="0"/>
          </a:p>
          <a:p>
            <a:pPr eaLnBrk="1" hangingPunct="1">
              <a:buFontTx/>
              <a:buChar char="•"/>
            </a:pPr>
            <a:r>
              <a:rPr lang="en-US" altLang="en-US" b="1" smtClean="0"/>
              <a:t>Don't litter. </a:t>
            </a:r>
            <a:endParaRPr lang="en-US" altLang="en-US" b="1" smtClean="0"/>
          </a:p>
          <a:p>
            <a:pPr eaLnBrk="1" hangingPunct="1">
              <a:buFontTx/>
              <a:buChar char="•"/>
            </a:pPr>
            <a:r>
              <a:rPr lang="en-US" altLang="en-US" b="1" smtClean="0"/>
              <a:t>Help clean up our beaches. </a:t>
            </a:r>
            <a:endParaRPr lang="en-US" altLang="en-US" b="1" smtClean="0"/>
          </a:p>
          <a:p>
            <a:pPr eaLnBrk="1" hangingPunct="1">
              <a:buFontTx/>
              <a:buChar char="•"/>
            </a:pPr>
            <a:r>
              <a:rPr lang="en-US" altLang="en-US" b="1" smtClean="0"/>
              <a:t>Dispose of your garbage properly. </a:t>
            </a:r>
            <a:endParaRPr lang="en-US" altLang="en-US" b="1" smtClean="0"/>
          </a:p>
          <a:p>
            <a:pPr eaLnBrk="1" hangingPunct="1">
              <a:buFontTx/>
              <a:buChar char="•"/>
            </a:pPr>
            <a:r>
              <a:rPr lang="en-US" altLang="en-US" b="1" smtClean="0"/>
              <a:t>Don't take your groceries home in plastic bags. </a:t>
            </a:r>
            <a:endParaRPr lang="en-US" altLang="en-US" b="1" smtClean="0"/>
          </a:p>
          <a:p>
            <a:pPr eaLnBrk="1" hangingPunct="1">
              <a:buFontTx/>
              <a:buChar char="•"/>
            </a:pPr>
            <a:r>
              <a:rPr lang="en-US" altLang="en-US" b="1" smtClean="0"/>
              <a:t>Purchase items in bulk instead of small, convenience sizes. </a:t>
            </a:r>
            <a:endParaRPr lang="en-US" altLang="en-US" b="1" smtClean="0"/>
          </a:p>
          <a:p>
            <a:pPr eaLnBrk="1" hangingPunct="1">
              <a:buFontTx/>
              <a:buChar char="•"/>
            </a:pPr>
            <a:r>
              <a:rPr lang="en-US" altLang="en-US" b="1" smtClean="0"/>
              <a:t>Recycle (reuse) boxes, envelopes, newspapers and packing materials. </a:t>
            </a:r>
            <a:endParaRPr lang="en-US" altLang="en-US" b="1" smtClean="0"/>
          </a:p>
          <a:p>
            <a:pPr eaLnBrk="1" hangingPunct="1">
              <a:buFontTx/>
              <a:buChar char="•"/>
            </a:pPr>
            <a:r>
              <a:rPr lang="en-US" altLang="en-US" b="1" smtClean="0"/>
              <a:t>Purchase items packaged in card board or paper instead of plastic or styrofoam. </a:t>
            </a:r>
            <a:endParaRPr lang="en-US" altLang="en-US" b="1" smtClean="0"/>
          </a:p>
          <a:p>
            <a:pPr eaLnBrk="1" hangingPunct="1">
              <a:buFontTx/>
              <a:buChar char="•"/>
            </a:pPr>
            <a:r>
              <a:rPr lang="en-US" altLang="en-US" b="1" smtClean="0"/>
              <a:t>Take cans, bottles, used motor oil, batteries and newspapers to recy cling centers. </a:t>
            </a:r>
            <a:endParaRPr lang="en-US" altLang="en-US" b="1" smtClean="0"/>
          </a:p>
          <a:p>
            <a:pPr eaLnBrk="1" hangingPunct="1">
              <a:buFontTx/>
              <a:buChar char="•"/>
            </a:pPr>
            <a:r>
              <a:rPr lang="en-US" altLang="en-US" b="1" smtClean="0"/>
              <a:t>Recycle stationery and paper by using the backs for lists and scratch </a:t>
            </a:r>
            <a:endParaRPr lang="en-US" altLang="en-US" b="1" smtClean="0"/>
          </a:p>
          <a:p>
            <a:pPr eaLnBrk="1" hangingPunct="1">
              <a:buFontTx/>
              <a:buChar char="•"/>
            </a:pPr>
            <a:r>
              <a:rPr lang="en-US" altLang="en-US" b="1" smtClean="0"/>
              <a:t>Hold onto your balloons! paper. </a:t>
            </a:r>
            <a:endParaRPr lang="en-US" altLang="en-US" b="1" smtClean="0"/>
          </a:p>
          <a:p>
            <a:pPr eaLnBrk="1" hangingPunct="1">
              <a:buFontTx/>
              <a:buChar char="•"/>
            </a:pPr>
            <a:r>
              <a:rPr lang="en-US" altLang="en-US" b="1" smtClean="0"/>
              <a:t>Buy recycled products. </a:t>
            </a:r>
            <a:endParaRPr lang="en-US" altLang="en-US" b="1" smtClean="0"/>
          </a:p>
          <a:p>
            <a:pPr eaLnBrk="1" hangingPunct="1">
              <a:buFontTx/>
              <a:buChar char="•"/>
            </a:pPr>
            <a:r>
              <a:rPr lang="en-US" altLang="en-US" b="1" smtClean="0"/>
              <a:t>Hold onto your balloons! NEVER release balloons on purpose - they eventually pop, and may end up in the ocean where they can be mistaken for food by hungry turtles and other marine life. </a:t>
            </a:r>
            <a:endParaRPr lang="en-US" altLang="en-US" b="1" smtClean="0"/>
          </a:p>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07D6843-AA97-488C-80C7-EDBC60539963}" type="slidenum">
              <a:rPr lang="en-US" altLang="en-US" sz="1200" smtClean="0">
                <a:cs typeface="Arial" panose="020B0604020202020204" pitchFamily="34" charset="0"/>
              </a:rPr>
            </a:fld>
            <a:endParaRPr lang="en-US" altLang="en-US" sz="1200" smtClean="0">
              <a:cs typeface="Arial" panose="020B0604020202020204" pitchFamily="34" charset="0"/>
            </a:endParaRPr>
          </a:p>
        </p:txBody>
      </p:sp>
      <p:sp>
        <p:nvSpPr>
          <p:cNvPr id="23555" name="Rectangle 2"/>
          <p:cNvSpPr>
            <a:spLocks noRot="1" noChangeArrowheads="1" noTextEdit="1"/>
          </p:cNvSpPr>
          <p:nvPr>
            <p:ph type="sldImg"/>
          </p:nvPr>
        </p:nvSpPr>
        <p:spPr>
          <a:xfrm>
            <a:off x="382588" y="685800"/>
            <a:ext cx="6096000" cy="3429000"/>
          </a:xfrm>
        </p:spPr>
      </p:sp>
      <p:sp>
        <p:nvSpPr>
          <p:cNvPr id="23556" name="Rectangle 3"/>
          <p:cNvSpPr>
            <a:spLocks noGrp="1" noChangeArrowheads="1"/>
          </p:cNvSpPr>
          <p:nvPr>
            <p:ph type="body" idx="1"/>
          </p:nvPr>
        </p:nvSpPr>
        <p:spPr>
          <a:noFill/>
        </p:spPr>
        <p:txBody>
          <a:bodyPr lIns="91432" tIns="45716" rIns="91432" bIns="45716"/>
          <a:lstStyle/>
          <a:p>
            <a:pPr eaLnBrk="1" hangingPunct="1"/>
            <a:r>
              <a:rPr lang="en-US" altLang="en-US" b="1" smtClean="0">
                <a:solidFill>
                  <a:srgbClr val="0000FF"/>
                </a:solidFill>
              </a:rPr>
              <a:t>In some ways Laysan Island is the most fascinating and in some ways the most unfortunate of all the tiny dots of land in the "little end of Hawaii." In former days it supported the largest albatross rookery of the entire chain. Although at no time during its recorded history did it reach an elevation of more than fifty feet above sea level, still in it once grew groves of sandalwood trees, dense thickets of bushes, and native fan palms, beneath whose shade there evolved five species of land birds, endemic to this island and not known elsewhere. And all this on an area of but two square miles of sand and coral.</a:t>
            </a:r>
            <a:endParaRPr lang="en-US" altLang="en-US" smtClean="0"/>
          </a:p>
          <a:p>
            <a:pPr eaLnBrk="1" hangingPunct="1"/>
            <a:r>
              <a:rPr lang="en-US" altLang="en-US" b="1" smtClean="0">
                <a:solidFill>
                  <a:srgbClr val="0000FF"/>
                </a:solidFill>
              </a:rPr>
              <a:t>As a result of all the sea bird life, great beds of valuable guano were deposited. This material was formed by the chemical interaction between coral sand and the droppings of myriads of birds during countless years. Man found that guano was a fine fertiliser for his crops. So when guano deposits were located on Laysan, man soon found the way there to dig and ship it; and, as usual to upset the nicely adjusted balance which Nature had established there.</a:t>
            </a:r>
            <a:endParaRPr lang="en-US" altLang="en-US" smtClean="0"/>
          </a:p>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a:noFill/>
        </p:spPr>
        <p:txBody>
          <a:bodyPr/>
          <a:lstStyle/>
          <a:p>
            <a:pPr eaLnBrk="1" hangingPunct="1">
              <a:lnSpc>
                <a:spcPct val="110000"/>
              </a:lnSpc>
              <a:spcBef>
                <a:spcPct val="0"/>
              </a:spcBef>
            </a:pPr>
            <a:r>
              <a:rPr lang="en-US" altLang="en-US" smtClean="0">
                <a:latin typeface="Arial" panose="020B0604020202020204" pitchFamily="34" charset="0"/>
              </a:rPr>
              <a:t>Industrial pollution from plastic plant; dumped mercuric chloride into bay</a:t>
            </a:r>
            <a:endParaRPr lang="en-US" altLang="en-US" smtClean="0">
              <a:latin typeface="Arial" panose="020B0604020202020204" pitchFamily="34" charset="0"/>
            </a:endParaRPr>
          </a:p>
          <a:p>
            <a:pPr eaLnBrk="1" hangingPunct="1">
              <a:lnSpc>
                <a:spcPct val="110000"/>
              </a:lnSpc>
              <a:spcBef>
                <a:spcPct val="0"/>
              </a:spcBef>
            </a:pPr>
            <a:endParaRPr lang="en-US" altLang="en-US" sz="900" smtClean="0">
              <a:latin typeface="Arial" panose="020B0604020202020204" pitchFamily="34" charset="0"/>
            </a:endParaRPr>
          </a:p>
          <a:p>
            <a:pPr eaLnBrk="1" hangingPunct="1">
              <a:lnSpc>
                <a:spcPct val="110000"/>
              </a:lnSpc>
              <a:spcBef>
                <a:spcPct val="0"/>
              </a:spcBef>
            </a:pPr>
            <a:r>
              <a:rPr lang="en-US" altLang="en-US" smtClean="0">
                <a:latin typeface="Arial" panose="020B0604020202020204" pitchFamily="34" charset="0"/>
              </a:rPr>
              <a:t>Ingestion of Hg tainted shellfish </a:t>
            </a:r>
            <a:r>
              <a:rPr lang="en-US" altLang="en-US" smtClean="0">
                <a:latin typeface="Arial" panose="020B0604020202020204" pitchFamily="34" charset="0"/>
                <a:sym typeface="Symbol" panose="05050102010706020507" pitchFamily="18" charset="2"/>
              </a:rPr>
              <a:t> 43 dead and 700 permanently disabled</a:t>
            </a:r>
            <a:endParaRPr lang="en-US" altLang="en-US" smtClean="0">
              <a:latin typeface="Arial" panose="020B0604020202020204" pitchFamily="34" charset="0"/>
              <a:sym typeface="Symbol" panose="05050102010706020507" pitchFamily="18" charset="2"/>
            </a:endParaRPr>
          </a:p>
          <a:p>
            <a:pPr eaLnBrk="1" hangingPunct="1">
              <a:lnSpc>
                <a:spcPct val="110000"/>
              </a:lnSpc>
              <a:spcBef>
                <a:spcPct val="0"/>
              </a:spcBef>
            </a:pPr>
            <a:endParaRPr lang="en-US" altLang="en-US" sz="900" smtClean="0">
              <a:latin typeface="Arial" panose="020B0604020202020204" pitchFamily="34" charset="0"/>
              <a:sym typeface="Symbol" panose="05050102010706020507" pitchFamily="18" charset="2"/>
            </a:endParaRPr>
          </a:p>
          <a:p>
            <a:pPr eaLnBrk="1" hangingPunct="1">
              <a:lnSpc>
                <a:spcPct val="110000"/>
              </a:lnSpc>
              <a:spcBef>
                <a:spcPct val="0"/>
              </a:spcBef>
            </a:pPr>
            <a:r>
              <a:rPr lang="en-US" altLang="en-US" smtClean="0">
                <a:latin typeface="Arial" panose="020B0604020202020204" pitchFamily="34" charset="0"/>
                <a:sym typeface="Symbol" panose="05050102010706020507" pitchFamily="18" charset="2"/>
              </a:rPr>
              <a:t>Symptoms: kidney damage, neuromuscular deterioration, birth defects,insanity,   death</a:t>
            </a:r>
            <a:endParaRPr lang="en-US" altLang="en-US" smtClean="0">
              <a:latin typeface="Arial" panose="020B0604020202020204" pitchFamily="34" charset="0"/>
              <a:sym typeface="Symbol" panose="05050102010706020507" pitchFamily="18" charset="2"/>
            </a:endParaRPr>
          </a:p>
          <a:p>
            <a:pPr eaLnBrk="1" hangingPunct="1">
              <a:lnSpc>
                <a:spcPct val="110000"/>
              </a:lnSpc>
              <a:spcBef>
                <a:spcPct val="0"/>
              </a:spcBef>
            </a:pPr>
            <a:endParaRPr lang="en-US" altLang="en-US" sz="900" smtClean="0">
              <a:latin typeface="Arial" panose="020B0604020202020204" pitchFamily="34" charset="0"/>
              <a:sym typeface="Symbol" panose="05050102010706020507" pitchFamily="18" charset="2"/>
            </a:endParaRPr>
          </a:p>
          <a:p>
            <a:pPr eaLnBrk="1" hangingPunct="1">
              <a:lnSpc>
                <a:spcPct val="110000"/>
              </a:lnSpc>
              <a:spcBef>
                <a:spcPct val="0"/>
              </a:spcBef>
            </a:pPr>
            <a:r>
              <a:rPr lang="en-US" altLang="en-US" smtClean="0">
                <a:latin typeface="Arial" panose="020B0604020202020204" pitchFamily="34" charset="0"/>
                <a:sym typeface="Symbol" panose="05050102010706020507" pitchFamily="18" charset="2"/>
              </a:rPr>
              <a:t>Bay is still unusable for fishing and shell fishing</a:t>
            </a:r>
            <a:endParaRPr lang="en-US" altLang="en-US" smtClean="0">
              <a:latin typeface="Arial" panose="020B0604020202020204" pitchFamily="34" charset="0"/>
              <a:sym typeface="Symbol" panose="05050102010706020507" pitchFamily="18" charset="2"/>
            </a:endParaRPr>
          </a:p>
          <a:p>
            <a:pPr eaLnBrk="1" hangingPunct="1">
              <a:lnSpc>
                <a:spcPct val="110000"/>
              </a:lnSpc>
              <a:spcBef>
                <a:spcPct val="0"/>
              </a:spcBef>
            </a:pPr>
            <a:endParaRPr lang="en-US" altLang="en-US" sz="900" smtClean="0">
              <a:latin typeface="Arial" panose="020B0604020202020204" pitchFamily="34" charset="0"/>
              <a:sym typeface="Symbol" panose="05050102010706020507" pitchFamily="18" charset="2"/>
            </a:endParaRPr>
          </a:p>
          <a:p>
            <a:pPr eaLnBrk="1" hangingPunct="1">
              <a:lnSpc>
                <a:spcPct val="110000"/>
              </a:lnSpc>
              <a:spcBef>
                <a:spcPct val="0"/>
              </a:spcBef>
            </a:pPr>
            <a:r>
              <a:rPr lang="en-US" altLang="en-US" smtClean="0">
                <a:latin typeface="Arial" panose="020B0604020202020204" pitchFamily="34" charset="0"/>
                <a:sym typeface="Symbol" panose="05050102010706020507" pitchFamily="18" charset="2"/>
              </a:rPr>
              <a:t>Surviving victims received $24,200 as settlement</a:t>
            </a:r>
            <a:endParaRPr lang="en-US" altLang="en-US" smtClean="0">
              <a:latin typeface="Arial" panose="020B0604020202020204" pitchFamily="34" charset="0"/>
              <a:sym typeface="Symbol" panose="05050102010706020507" pitchFamily="18" charset="2"/>
            </a:endParaRPr>
          </a:p>
          <a:p>
            <a:r>
              <a:rPr lang="en-US" altLang="en-US" b="1" smtClean="0"/>
              <a:t>Minimata: the strange disease</a:t>
            </a:r>
            <a:endParaRPr lang="en-US" altLang="en-US" b="1" smtClean="0"/>
          </a:p>
          <a:p>
            <a:r>
              <a:rPr lang="en-US" altLang="en-US" smtClean="0"/>
              <a:t>20 June 2011</a:t>
            </a:r>
            <a:endParaRPr lang="en-US" altLang="en-US" smtClean="0"/>
          </a:p>
          <a:p>
            <a:r>
              <a:rPr lang="en-US" altLang="en-US" smtClean="0"/>
              <a:t>Author: </a:t>
            </a:r>
            <a:endParaRPr lang="en-US" altLang="en-US" smtClean="0"/>
          </a:p>
          <a:p>
            <a:r>
              <a:rPr lang="en-US" altLang="en-US" smtClean="0">
                <a:hlinkClick r:id="rId3"/>
              </a:rPr>
              <a:t>Becky Allen</a:t>
            </a:r>
            <a:endParaRPr lang="en-US" altLang="en-US" smtClean="0"/>
          </a:p>
          <a:p>
            <a:r>
              <a:rPr lang="en-US" altLang="en-US" smtClean="0">
                <a:hlinkClick r:id="rId4" tooltip="Facebook"/>
              </a:rPr>
              <a:t>Share on facebook</a:t>
            </a:r>
            <a:r>
              <a:rPr lang="en-US" altLang="en-US" smtClean="0">
                <a:hlinkClick r:id="rId4" tooltip="Tweet"/>
              </a:rPr>
              <a:t>Share on twitter</a:t>
            </a:r>
            <a:r>
              <a:rPr lang="en-US" altLang="en-US" smtClean="0">
                <a:hlinkClick r:id="rId5" tooltip="LinkedIn"/>
              </a:rPr>
              <a:t>Share on linkedin</a:t>
            </a:r>
            <a:r>
              <a:rPr lang="en-US" altLang="en-US" smtClean="0">
                <a:hlinkClick r:id="rId4" tooltip="Email"/>
              </a:rPr>
              <a:t>Share on email</a:t>
            </a:r>
            <a:endParaRPr lang="en-US" altLang="en-US" smtClean="0"/>
          </a:p>
          <a:p>
            <a:r>
              <a:rPr lang="en-US" altLang="en-US" smtClean="0">
                <a:hlinkClick r:id="rId6"/>
              </a:rPr>
              <a:t>Health</a:t>
            </a:r>
            <a:endParaRPr lang="en-US" altLang="en-US" smtClean="0"/>
          </a:p>
          <a:p>
            <a:r>
              <a:rPr lang="en-US" altLang="en-US" b="1" smtClean="0"/>
              <a:t>Almost 60 years ago pollution from an industrial plant in a quiet corner of Japan poisoned thousands. Minamata shaped the post-war history of a whole nation. Becky Allen reports.</a:t>
            </a:r>
            <a:endParaRPr lang="en-US" altLang="en-US" b="1" smtClean="0"/>
          </a:p>
          <a:p>
            <a:r>
              <a:rPr lang="en-US" altLang="en-US" smtClean="0"/>
              <a:t>Like many who lived around Minamata Bay, on Japan’s south-western fringe, Hamamoto Tsuginori made his living from the sea.</a:t>
            </a:r>
            <a:endParaRPr lang="en-US" altLang="en-US" smtClean="0"/>
          </a:p>
          <a:p>
            <a:r>
              <a:rPr lang="en-US" altLang="en-US" smtClean="0"/>
              <a:t>Those of his neighbours who did not fish worked in the local factory, owned by Chisso Corporation, producing acetaldehyde used to make synthetic resins and dyestuffs.</a:t>
            </a:r>
            <a:endParaRPr lang="en-US" altLang="en-US" smtClean="0"/>
          </a:p>
          <a:p>
            <a:r>
              <a:rPr lang="en-US" altLang="en-US" smtClean="0"/>
              <a:t>Tsuginori lived on the southern side of the bay, but kept the family boat in the tiny hamlet of  Tsubodan, and usually walked between the two along the railway line.</a:t>
            </a:r>
            <a:endParaRPr lang="en-US" altLang="en-US" smtClean="0"/>
          </a:p>
          <a:p>
            <a:r>
              <a:rPr lang="en-US" altLang="en-US" smtClean="0"/>
              <a:t>Following the tracks one July day in 1955, Tsuginori tripped over a rail tie.</a:t>
            </a:r>
            <a:endParaRPr lang="en-US" altLang="en-US" smtClean="0"/>
          </a:p>
          <a:p>
            <a:r>
              <a:rPr lang="en-US" altLang="en-US" smtClean="0"/>
              <a:t>“[I thought] ‘That’s strange. Why would I trip on this and fall?’” he remembered.</a:t>
            </a:r>
            <a:endParaRPr lang="en-US" altLang="en-US" smtClean="0"/>
          </a:p>
          <a:p>
            <a:r>
              <a:rPr lang="en-US" altLang="en-US" smtClean="0"/>
              <a:t>“Then I fell again at the shore. Nakatsu Yoshio caught up with me from behind and said, ‘Tsuginori, are you feeling funny?’ and it was then that I first realised that the numbness and shaking in my hands was serious.”</a:t>
            </a:r>
            <a:endParaRPr lang="en-US" altLang="en-US" smtClean="0"/>
          </a:p>
          <a:p>
            <a:r>
              <a:rPr lang="en-US" altLang="en-US" smtClean="0"/>
              <a:t>He was not the first to suffer such symptoms. But before humans became ill, other changes were noticed in Minamata Bay.</a:t>
            </a:r>
            <a:endParaRPr lang="en-US" altLang="en-US" smtClean="0"/>
          </a:p>
          <a:p>
            <a:r>
              <a:rPr lang="en-US" altLang="en-US" smtClean="0"/>
              <a:t>Since the early 1950s, fishermen had found more and more dead fish; sea birds died, and so did pine trees near the shore.</a:t>
            </a:r>
            <a:endParaRPr lang="en-US" altLang="en-US" smtClean="0"/>
          </a:p>
          <a:p>
            <a:r>
              <a:rPr lang="en-US" altLang="en-US" smtClean="0"/>
              <a:t>Most bizarrely, local felines developed a strange and fatal malady, nicknamed “dancing cat disease” because of the unsteady gait they displayed before they died.</a:t>
            </a:r>
            <a:endParaRPr lang="en-US" altLang="en-US" smtClean="0"/>
          </a:p>
          <a:p>
            <a:r>
              <a:rPr lang="en-US" altLang="en-US" smtClean="0"/>
              <a:t>The disease, when it began affecting humans, was terrifying. Unable to speak or walk properly, sufferers developed tunnel vision — described as like looking down a length of bamboo — and convulsions.</a:t>
            </a:r>
            <a:endParaRPr lang="en-US" altLang="en-US" smtClean="0"/>
          </a:p>
          <a:p>
            <a:r>
              <a:rPr lang="en-US" altLang="en-US" smtClean="0"/>
              <a:t>In 1956 a local doctor realised they had an epidemic on their hands. By October researchers at nearby Kumamoto University Medical School had seen 40 patients with what became known as “a strange new disease” (and later, Mimimata disease), one-third of whom had already died.</a:t>
            </a:r>
            <a:endParaRPr lang="en-US" altLang="en-US" smtClean="0"/>
          </a:p>
          <a:p>
            <a:r>
              <a:rPr lang="en-US" altLang="en-US" smtClean="0"/>
              <a:t>Not knowing what it was, or how it was caused, health officials isolated victims and disinfected their homes; as fear of a contagious disease spread, sufferers became outcasts in their own villages.</a:t>
            </a:r>
            <a:endParaRPr lang="en-US" altLang="en-US" smtClean="0"/>
          </a:p>
          <a:p>
            <a:r>
              <a:rPr lang="en-US" altLang="en-US" smtClean="0"/>
              <a:t>In November, doctors concluded the disease was not infectious and in 1957 the hunt for the cause focused on its link with eating fish from the bay, and with heavy metals.</a:t>
            </a:r>
            <a:endParaRPr lang="en-US" altLang="en-US" smtClean="0"/>
          </a:p>
          <a:p>
            <a:r>
              <a:rPr lang="en-US" altLang="en-US" smtClean="0"/>
              <a:t>Manganese, thallium and selenium all fell under suspicion, until a visiting British neurologist examined some of the patients.</a:t>
            </a:r>
            <a:endParaRPr lang="en-US" altLang="en-US" smtClean="0"/>
          </a:p>
          <a:p>
            <a:r>
              <a:rPr lang="en-US" altLang="en-US" smtClean="0"/>
              <a:t>Douglas McAlpine’s paper in The Lancet described their symptoms as resembling Hunter-Russell syndrome, or methylmercury poisoning.</a:t>
            </a:r>
            <a:endParaRPr lang="en-US" altLang="en-US" smtClean="0"/>
          </a:p>
          <a:p>
            <a:r>
              <a:rPr lang="en-US" altLang="en-US" smtClean="0"/>
              <a:t>As researchers homed in on mercury, used by the Chisso factory in a catalyst for its acetaldehyde process, the plant’s owner became increasingly obstructive.</a:t>
            </a:r>
            <a:endParaRPr lang="en-US" altLang="en-US" smtClean="0"/>
          </a:p>
          <a:p>
            <a:r>
              <a:rPr lang="en-US" altLang="en-US" smtClean="0"/>
              <a:t>In four pamphlets issued in 1959 Chisso discredited the mercury theory, blaming ordnance supposedly dumped in the bay at the end of World War Two.</a:t>
            </a:r>
            <a:endParaRPr lang="en-US" altLang="en-US" smtClean="0"/>
          </a:p>
          <a:p>
            <a:r>
              <a:rPr lang="en-US" altLang="en-US" smtClean="0"/>
              <a:t>Dr Hosokawa Hajime, director of the hospital attached to the Chisso factory, began his own studies, feeding cats on factory wastewater.</a:t>
            </a:r>
            <a:endParaRPr lang="en-US" altLang="en-US" smtClean="0"/>
          </a:p>
          <a:p>
            <a:r>
              <a:rPr lang="en-US" altLang="en-US" smtClean="0"/>
              <a:t>After 12 weeks, cat no. 400 developed convulsions and died. But instead of acting on his findings, the firm stopped him studying the waste.</a:t>
            </a:r>
            <a:endParaRPr lang="en-US" altLang="en-US" smtClean="0"/>
          </a:p>
          <a:p>
            <a:r>
              <a:rPr lang="en-US" altLang="en-US" smtClean="0"/>
              <a:t>Working along the same lines Leonard Kurland, a scientist from the US National Institutes of Health, decided to test fish from Minamata.</a:t>
            </a:r>
            <a:endParaRPr lang="en-US" altLang="en-US" smtClean="0"/>
          </a:p>
          <a:p>
            <a:r>
              <a:rPr lang="en-US" altLang="en-US" smtClean="0"/>
              <a:t>Chisso blocked his efforts by buying up all the catches from local markets but Kurland obtained samples from the public health office and found them contaminated with methylmercury.</a:t>
            </a:r>
            <a:endParaRPr lang="en-US" altLang="en-US" smtClean="0"/>
          </a:p>
          <a:p>
            <a:r>
              <a:rPr lang="en-US" altLang="en-US" smtClean="0"/>
              <a:t>Finally, in November 1959, the Ministry of Health reported: “Minamata disease is a poisoning disease that affects mainly the central nervous system and is caused by the consumption of large quantities of fish and shellfish living in Minamata Bay and its surroundings, the major causative agent being some sort of organic mercury compound.”</a:t>
            </a:r>
            <a:endParaRPr lang="en-US" altLang="en-US" smtClean="0"/>
          </a:p>
          <a:p>
            <a:r>
              <a:rPr lang="en-US" altLang="en-US" b="1" smtClean="0"/>
              <a:t>Sympathy money</a:t>
            </a:r>
            <a:endParaRPr lang="en-US" altLang="en-US" b="1" smtClean="0"/>
          </a:p>
          <a:p>
            <a:r>
              <a:rPr lang="en-US" altLang="en-US" smtClean="0"/>
              <a:t>It had taken more than three years to identify the cause of the strange disease, but nailing its source and compensating its victims would take far longer.</a:t>
            </a:r>
            <a:endParaRPr lang="en-US" altLang="en-US" smtClean="0"/>
          </a:p>
          <a:p>
            <a:r>
              <a:rPr lang="en-US" altLang="en-US" smtClean="0"/>
              <a:t>In 1959, Chisso offered victims their first meagre compensation. Known as “sympathy money”, adult sufferers certified by the Ministry of Health received 100,000 yen a year (worth £99 at that time) — 30,000 yen for children (£30) and families of the dead one-off payments of 320,000 yen (£316).</a:t>
            </a:r>
            <a:endParaRPr lang="en-US" altLang="en-US" smtClean="0"/>
          </a:p>
          <a:p>
            <a:r>
              <a:rPr lang="en-US" altLang="en-US" smtClean="0"/>
              <a:t>Fishermen who were losing their livelihoods fared better.</a:t>
            </a:r>
            <a:endParaRPr lang="en-US" altLang="en-US" smtClean="0"/>
          </a:p>
          <a:p>
            <a:r>
              <a:rPr lang="en-US" altLang="en-US" smtClean="0"/>
              <a:t>A series of protests netted the local fishing cooperative 20 million yen (£19,800) from Chisso, which also established a fund to help the fishery recover. But everything the company did was too little, too late.</a:t>
            </a:r>
            <a:endParaRPr lang="en-US" altLang="en-US" smtClean="0"/>
          </a:p>
          <a:p>
            <a:r>
              <a:rPr lang="en-US" altLang="en-US" smtClean="0"/>
              <a:t>Following the ministry’s announcement, Chisso unveiled a new waste-treatment system, a cyclator purifier and, in a very modern piece of public relations, the company president drank a glass of the water from it.</a:t>
            </a:r>
            <a:endParaRPr lang="en-US" altLang="en-US" smtClean="0"/>
          </a:p>
          <a:p>
            <a:r>
              <a:rPr lang="en-US" altLang="en-US" smtClean="0"/>
              <a:t>But the cyclator was not receiving wastewater from the acetaldehyde process because it had not been designed to remove mercury.</a:t>
            </a:r>
            <a:endParaRPr lang="en-US" altLang="en-US" smtClean="0"/>
          </a:p>
          <a:p>
            <a:r>
              <a:rPr lang="en-US" altLang="en-US" smtClean="0"/>
              <a:t>Then in 1965, the disease broke out again, this time in Niigata on the Agano River where a factory owned by Showa Denko also used mercury as a catalyst to produce acetaldehyde.</a:t>
            </a:r>
            <a:endParaRPr lang="en-US" altLang="en-US" smtClean="0"/>
          </a:p>
          <a:p>
            <a:r>
              <a:rPr lang="en-US" altLang="en-US" smtClean="0"/>
              <a:t>When the Niigata victims opted to take the firm to court, Minamata followed suit.</a:t>
            </a:r>
            <a:endParaRPr lang="en-US" altLang="en-US" smtClean="0"/>
          </a:p>
          <a:p>
            <a:r>
              <a:rPr lang="en-US" altLang="en-US" b="1" smtClean="0"/>
              <a:t>Final admission</a:t>
            </a:r>
            <a:endParaRPr lang="en-US" altLang="en-US" b="1" smtClean="0"/>
          </a:p>
          <a:p>
            <a:r>
              <a:rPr lang="en-US" altLang="en-US" smtClean="0"/>
              <a:t>Not until September 1968, 12 years after the disease was discovered and four months after Chisso stopped using the mercury catalyst, did the Japanese government acknowledge its source: “Minamata disease is a disease of the central nervous system ... The causative agent is methylmercury. Methylmercury produced in the acetaldehyde acetic acid facility of Shin Nihon Chisso’s Minamata factory was discharged in factory wastewater.”</a:t>
            </a:r>
            <a:endParaRPr lang="en-US" altLang="en-US" smtClean="0"/>
          </a:p>
          <a:p>
            <a:r>
              <a:rPr lang="en-US" altLang="en-US" smtClean="0"/>
              <a:t>The fight for compensation — in and out of the courts — intensified. In 1973, after a trial lasting almost four years, a group of victims won their case against Chisso in Kumamoto District Court.</a:t>
            </a:r>
            <a:endParaRPr lang="en-US" altLang="en-US" smtClean="0"/>
          </a:p>
          <a:p>
            <a:r>
              <a:rPr lang="en-US" altLang="en-US" smtClean="0"/>
              <a:t>The company agreed single payments to certified victims of 16 to 18 million yen (£24,000 to 27,000), but the most dramatic moment of the trial came in 1970.</a:t>
            </a:r>
            <a:endParaRPr lang="en-US" altLang="en-US" smtClean="0"/>
          </a:p>
          <a:p>
            <a:r>
              <a:rPr lang="en-US" altLang="en-US" smtClean="0"/>
              <a:t>Dying from cancer, Chisso’s former hospital director Dr Hosokawa Hajime at last revealed the facts surrounding cat 400 and what the company had known more than a decade earlier about the cause of the disease.</a:t>
            </a:r>
            <a:endParaRPr lang="en-US" altLang="en-US" smtClean="0"/>
          </a:p>
          <a:p>
            <a:r>
              <a:rPr lang="en-US" altLang="en-US" smtClean="0"/>
              <a:t>Pressure to compensate uncertified victims continued until in 1995 some 11,000 people received 2.6 million yen (£17,615)  each and Chisso and Showa Denko set up a fund worth 445 million yen (£3 million) for victims’ groups.</a:t>
            </a:r>
            <a:endParaRPr lang="en-US" altLang="en-US" smtClean="0"/>
          </a:p>
          <a:p>
            <a:r>
              <a:rPr lang="en-US" altLang="en-US" smtClean="0"/>
              <a:t>In 2001 the Osaka High Court ruled the Ministry of Health should have halted the pollution in 1959. Chisso was ordered to pay further damages and in 2004 the Supreme Court ordered the government to do likewise.</a:t>
            </a:r>
            <a:endParaRPr lang="en-US" altLang="en-US" smtClean="0"/>
          </a:p>
          <a:p>
            <a:r>
              <a:rPr lang="en-US" altLang="en-US" smtClean="0"/>
              <a:t>And in 2010 another 2123 victims, previously unrecognised, each received 2.1 million yen (£14,363) from Chisso and a monthly state allowance of up to 17,000 yen (£116).</a:t>
            </a:r>
            <a:endParaRPr lang="en-US" altLang="en-US" smtClean="0"/>
          </a:p>
          <a:p>
            <a:r>
              <a:rPr lang="en-US" altLang="en-US" smtClean="0"/>
              <a:t>Minamata’s costs are hard to calculate. Between 1978 and 2010, bonds issued by the prefectural government to support Chisso totalled 226 billion yen (£154.6 million) .</a:t>
            </a:r>
            <a:endParaRPr lang="en-US" altLang="en-US" smtClean="0"/>
          </a:p>
          <a:p>
            <a:r>
              <a:rPr lang="en-US" altLang="en-US" smtClean="0"/>
              <a:t>As well as compensation, the 14-year cleanup of the bay cost 48.5 billion yen and removed over 1.5 million cubic metres of contaminated sludge.</a:t>
            </a:r>
            <a:endParaRPr lang="en-US" altLang="en-US" smtClean="0"/>
          </a:p>
          <a:p>
            <a:r>
              <a:rPr lang="en-US" altLang="en-US" smtClean="0"/>
              <a:t>In 1997 nets around the bay were finally removed and fish declared safe to eat.</a:t>
            </a:r>
            <a:endParaRPr lang="en-US" altLang="en-US" smtClean="0"/>
          </a:p>
          <a:p>
            <a:r>
              <a:rPr lang="en-US" altLang="en-US" smtClean="0"/>
              <a:t>But not until 1998 did the last pieces of the jigsaw fall into place, when a former union leader at the factory uncovered internal company documents.</a:t>
            </a:r>
            <a:endParaRPr lang="en-US" altLang="en-US" smtClean="0"/>
          </a:p>
          <a:p>
            <a:r>
              <a:rPr lang="en-US" altLang="en-US" smtClean="0"/>
              <a:t>Why, people had asked, did the disease occur in the 1950s when Chisso had made acetaldehyde with mercury since 1932?</a:t>
            </a:r>
            <a:endParaRPr lang="en-US" altLang="en-US" smtClean="0"/>
          </a:p>
          <a:p>
            <a:r>
              <a:rPr lang="en-US" altLang="en-US" smtClean="0"/>
              <a:t>And why at only one of the six factories using a similar process?</a:t>
            </a:r>
            <a:endParaRPr lang="en-US" altLang="en-US" smtClean="0"/>
          </a:p>
          <a:p>
            <a:r>
              <a:rPr lang="en-US" altLang="en-US" smtClean="0"/>
              <a:t>The files showed that in 1951 Chisso had changed the process, substituting manganese oxide for impure nitric acid.</a:t>
            </a:r>
            <a:endParaRPr lang="en-US" altLang="en-US" smtClean="0"/>
          </a:p>
          <a:p>
            <a:r>
              <a:rPr lang="en-US" altLang="en-US" smtClean="0"/>
              <a:t>The latter, recycled from elsewhere in the factory, often foamed and the foam, loaded with organic mercury, was discarded.</a:t>
            </a:r>
            <a:endParaRPr lang="en-US" altLang="en-US" smtClean="0"/>
          </a:p>
          <a:p>
            <a:r>
              <a:rPr lang="en-US" altLang="en-US" smtClean="0"/>
              <a:t>In addition, the factory used water from the mouth of Minamata River, where salt in the brackish water produced a highly soluble form of mercury.</a:t>
            </a:r>
            <a:endParaRPr lang="en-US" altLang="en-US" smtClean="0"/>
          </a:p>
          <a:p>
            <a:r>
              <a:rPr lang="en-US" altLang="en-US" smtClean="0"/>
              <a:t>In the years following the change, organic mercury in factory waste ballooned from under 10kg a year to nearer 100kg a year.</a:t>
            </a:r>
            <a:endParaRPr lang="en-US" altLang="en-US" smtClean="0"/>
          </a:p>
          <a:p>
            <a:r>
              <a:rPr lang="en-US" altLang="en-US" smtClean="0"/>
              <a:t>Minamata ruined the lives of its many thousands of victims, but it changed Japanese society too.</a:t>
            </a:r>
            <a:endParaRPr lang="en-US" altLang="en-US" smtClean="0"/>
          </a:p>
          <a:p>
            <a:r>
              <a:rPr lang="en-US" altLang="en-US" smtClean="0"/>
              <a:t>US historian Dr Timothy George believes that “a society’s responses to an environmental disaster say a great deal about it.”</a:t>
            </a:r>
            <a:endParaRPr lang="en-US" altLang="en-US" smtClean="0"/>
          </a:p>
          <a:p>
            <a:r>
              <a:rPr lang="en-US" altLang="en-US" smtClean="0"/>
              <a:t>In his exhaustively researched book Minamata: pollution and the struggle for democracy in postwar Japan, he argues Minamata represents the Japanese people’s transformation from deferential subjects into citizens.</a:t>
            </a:r>
            <a:endParaRPr lang="en-US" altLang="en-US" smtClean="0"/>
          </a:p>
          <a:p>
            <a:pPr eaLnBrk="1" hangingPunct="1">
              <a:lnSpc>
                <a:spcPct val="110000"/>
              </a:lnSpc>
              <a:spcBef>
                <a:spcPct val="0"/>
              </a:spcBef>
            </a:pPr>
            <a:endParaRPr lang="en-US" altLang="en-US" smtClean="0">
              <a:latin typeface="Arial" panose="020B0604020202020204" pitchFamily="34" charset="0"/>
            </a:endParaRPr>
          </a:p>
          <a:p>
            <a:endParaRPr lang="en-US" altLang="en-US" smtClean="0"/>
          </a:p>
        </p:txBody>
      </p:sp>
      <p:sp>
        <p:nvSpPr>
          <p:cNvPr id="3891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4A7831B-6F1E-4E8E-B26A-5576DE1D760B}" type="slidenum">
              <a:rPr lang="en-US" altLang="en-US" sz="1200" smtClean="0"/>
            </a:fld>
            <a:endParaRPr lang="en-US"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a:noFill/>
        </p:spPr>
        <p:txBody>
          <a:bodyPr/>
          <a:lstStyle/>
          <a:p>
            <a:pPr eaLnBrk="1" hangingPunct="1">
              <a:lnSpc>
                <a:spcPct val="110000"/>
              </a:lnSpc>
            </a:pPr>
            <a:r>
              <a:rPr lang="en-US" altLang="en-US" i="1" smtClean="0"/>
              <a:t>Pac Baroness</a:t>
            </a:r>
            <a:r>
              <a:rPr lang="en-US" altLang="en-US" smtClean="0"/>
              <a:t> – freighter carrying 21,000 metric tons of finely powdered Cu sank in 448 m in 1987 of coast of central CA</a:t>
            </a:r>
            <a:endParaRPr lang="en-US" altLang="en-US" smtClean="0"/>
          </a:p>
          <a:p>
            <a:pPr eaLnBrk="1" hangingPunct="1">
              <a:lnSpc>
                <a:spcPct val="110000"/>
              </a:lnSpc>
              <a:buFontTx/>
              <a:buChar char="•"/>
            </a:pPr>
            <a:r>
              <a:rPr lang="en-US" altLang="en-US" smtClean="0"/>
              <a:t>Tainted water detected 41km down current of wreck</a:t>
            </a:r>
            <a:endParaRPr lang="en-US" altLang="en-US" smtClean="0"/>
          </a:p>
          <a:p>
            <a:pPr eaLnBrk="1" hangingPunct="1">
              <a:lnSpc>
                <a:spcPct val="110000"/>
              </a:lnSpc>
              <a:buFontTx/>
              <a:buChar char="•"/>
            </a:pPr>
            <a:r>
              <a:rPr lang="en-US" altLang="en-US" smtClean="0"/>
              <a:t>Major fishing zone for rock cod and Dover sole </a:t>
            </a:r>
            <a:endParaRPr lang="en-US" altLang="en-US" smtClean="0"/>
          </a:p>
          <a:p>
            <a:endParaRPr lang="en-US" altLang="en-US" smtClean="0"/>
          </a:p>
        </p:txBody>
      </p:sp>
      <p:sp>
        <p:nvSpPr>
          <p:cNvPr id="41988"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8A8D827-3AF1-457A-8350-026293EA800F}" type="slidenum">
              <a:rPr lang="en-US" altLang="en-US" sz="1200" smtClean="0"/>
            </a:fld>
            <a:endParaRPr lang="en-US"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32BB54-4CF5-4462-AC8A-A08BB6D33A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F46B6A-00AA-46A1-9B05-4F38F66C593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E32BB54-4CF5-4462-AC8A-A08BB6D33A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F46B6A-00AA-46A1-9B05-4F38F66C593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E32BB54-4CF5-4462-AC8A-A08BB6D33A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F46B6A-00AA-46A1-9B05-4F38F66C5935}"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7E32BB54-4CF5-4462-AC8A-A08BB6D33A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F46B6A-00AA-46A1-9B05-4F38F66C5935}"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7E32BB54-4CF5-4462-AC8A-A08BB6D33A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F46B6A-00AA-46A1-9B05-4F38F66C5935}"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7E32BB54-4CF5-4462-AC8A-A08BB6D33A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F46B6A-00AA-46A1-9B05-4F38F66C5935}"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E32BB54-4CF5-4462-AC8A-A08BB6D33A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F46B6A-00AA-46A1-9B05-4F38F66C5935}"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E32BB54-4CF5-4462-AC8A-A08BB6D33A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F46B6A-00AA-46A1-9B05-4F38F66C593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E32BB54-4CF5-4462-AC8A-A08BB6D33A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F46B6A-00AA-46A1-9B05-4F38F66C593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E32BB54-4CF5-4462-AC8A-A08BB6D33A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F46B6A-00AA-46A1-9B05-4F38F66C593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7E32BB54-4CF5-4462-AC8A-A08BB6D33A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F46B6A-00AA-46A1-9B05-4F38F66C593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7E32BB54-4CF5-4462-AC8A-A08BB6D33A3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F46B6A-00AA-46A1-9B05-4F38F66C593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32BB54-4CF5-4462-AC8A-A08BB6D33A3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F46B6A-00AA-46A1-9B05-4F38F66C593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2BB54-4CF5-4462-AC8A-A08BB6D33A3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F46B6A-00AA-46A1-9B05-4F38F66C593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E32BB54-4CF5-4462-AC8A-A08BB6D33A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F46B6A-00AA-46A1-9B05-4F38F66C593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E32BB54-4CF5-4462-AC8A-A08BB6D33A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F46B6A-00AA-46A1-9B05-4F38F66C593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E32BB54-4CF5-4462-AC8A-A08BB6D33A3C}"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F46B6A-00AA-46A1-9B05-4F38F66C593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hyperlink" Target="http://upload.wikimedia.org/wikipedia/commons/b/ba/OilCleanupAfterValdezSpill.jpeg"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2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9.jpeg"/><Relationship Id="rId1"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hyperlink" Target="http://www.pbase.com/goislands/1999_01_13_oahu_flight"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hyperlink" Target="http://www.boxpcnet.com/swimming%20pool.JPG"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http://www.bay13.net/pics/desktop/morepictures/JLM-US_from_above_Hawaii-Oahu-Waikiki_Beac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200" y="-104267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WordArt 2"/>
          <p:cNvSpPr>
            <a:spLocks noChangeArrowheads="1" noChangeShapeType="1" noTextEdit="1"/>
          </p:cNvSpPr>
          <p:nvPr/>
        </p:nvSpPr>
        <p:spPr bwMode="auto">
          <a:xfrm>
            <a:off x="2362200" y="2667001"/>
            <a:ext cx="7620000" cy="100647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sz="3600" kern="10" spc="720">
                <a:solidFill>
                  <a:srgbClr val="FFFF66"/>
                </a:solidFill>
                <a:effectLst>
                  <a:outerShdw dist="45791" dir="3378596" algn="ctr" rotWithShape="0">
                    <a:srgbClr val="4D4D4D"/>
                  </a:outerShdw>
                </a:effectLst>
                <a:latin typeface="Arial Black" panose="020B0A04020102020204" pitchFamily="34" charset="0"/>
              </a:rPr>
              <a:t>Marine Pollution</a:t>
            </a:r>
            <a:endParaRPr lang="en-US" sz="3600" kern="10" spc="720">
              <a:solidFill>
                <a:srgbClr val="FFFF66"/>
              </a:solidFill>
              <a:effectLst>
                <a:outerShdw dist="45791" dir="3378596" algn="ctr" rotWithShape="0">
                  <a:srgbClr val="4D4D4D"/>
                </a:outerShdw>
              </a:effectLst>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828800" y="4419600"/>
            <a:ext cx="861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2400">
                <a:latin typeface="Arial" panose="020B0604020202020204" pitchFamily="34" charset="0"/>
              </a:rPr>
              <a:t>100,000 marine mammals &amp; 2 million sea birds die each year after ingesting or being trapped in plastic debris</a:t>
            </a:r>
            <a:endParaRPr lang="en-US" altLang="en-US" sz="2400">
              <a:latin typeface="Arial" panose="020B0604020202020204" pitchFamily="34" charset="0"/>
            </a:endParaRPr>
          </a:p>
          <a:p>
            <a:pPr eaLnBrk="1" hangingPunct="1">
              <a:spcBef>
                <a:spcPct val="0"/>
              </a:spcBef>
            </a:pPr>
            <a:r>
              <a:rPr lang="en-US" altLang="en-US" sz="2400">
                <a:latin typeface="Arial" panose="020B0604020202020204" pitchFamily="34" charset="0"/>
              </a:rPr>
              <a:t>WHOI 1987 survey off N.E. coast of U.S.: found 46,000 pieces of plastic floating on surface</a:t>
            </a:r>
            <a:endParaRPr lang="en-US" altLang="en-US" sz="2400">
              <a:latin typeface="Arial" panose="020B0604020202020204" pitchFamily="34" charset="0"/>
            </a:endParaRPr>
          </a:p>
          <a:p>
            <a:pPr eaLnBrk="1" hangingPunct="1">
              <a:spcBef>
                <a:spcPct val="0"/>
              </a:spcBef>
            </a:pPr>
            <a:endParaRPr lang="en-US" altLang="en-US" sz="2400">
              <a:latin typeface="Arial" panose="020B0604020202020204" pitchFamily="34" charset="0"/>
            </a:endParaRPr>
          </a:p>
        </p:txBody>
      </p:sp>
      <p:grpSp>
        <p:nvGrpSpPr>
          <p:cNvPr id="17411" name="Group 13"/>
          <p:cNvGrpSpPr/>
          <p:nvPr/>
        </p:nvGrpSpPr>
        <p:grpSpPr bwMode="auto">
          <a:xfrm>
            <a:off x="1676400" y="4508500"/>
            <a:ext cx="457200" cy="304800"/>
            <a:chOff x="3168" y="1632"/>
            <a:chExt cx="1968" cy="1344"/>
          </a:xfrm>
        </p:grpSpPr>
        <p:sp>
          <p:nvSpPr>
            <p:cNvPr id="17420" name="Oval 14"/>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7421" name="Oval 15"/>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7422" name="Oval 16"/>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17412" name="Group 21"/>
          <p:cNvGrpSpPr/>
          <p:nvPr/>
        </p:nvGrpSpPr>
        <p:grpSpPr bwMode="auto">
          <a:xfrm>
            <a:off x="1676400" y="5194300"/>
            <a:ext cx="457200" cy="304800"/>
            <a:chOff x="3168" y="1632"/>
            <a:chExt cx="1968" cy="1344"/>
          </a:xfrm>
        </p:grpSpPr>
        <p:sp>
          <p:nvSpPr>
            <p:cNvPr id="17417" name="Oval 22"/>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7418" name="Oval 23"/>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7419" name="Oval 24"/>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
        <p:nvSpPr>
          <p:cNvPr id="17413" name="Rectangle 33"/>
          <p:cNvSpPr>
            <a:spLocks noChangeArrowheads="1"/>
          </p:cNvSpPr>
          <p:nvPr/>
        </p:nvSpPr>
        <p:spPr bwMode="auto">
          <a:xfrm>
            <a:off x="4724401" y="152401"/>
            <a:ext cx="1928733" cy="646331"/>
          </a:xfrm>
          <a:prstGeom prst="rect">
            <a:avLst/>
          </a:prstGeom>
          <a:solidFill>
            <a:srgbClr val="FFFF00"/>
          </a:solidFill>
          <a:ln w="57150">
            <a:solidFill>
              <a:schemeClr val="tx1"/>
            </a:solidFill>
            <a:miter lim="800000"/>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Arial" panose="020B0604020202020204" pitchFamily="34" charset="0"/>
              </a:rPr>
              <a:t>Plastics</a:t>
            </a:r>
            <a:endParaRPr lang="en-US" altLang="en-US" sz="3600" b="1">
              <a:latin typeface="Arial" panose="020B0604020202020204" pitchFamily="34" charset="0"/>
            </a:endParaRPr>
          </a:p>
        </p:txBody>
      </p:sp>
      <p:pic>
        <p:nvPicPr>
          <p:cNvPr id="17414" name="Picture 41" descr="http://www.newscientist.com/data/images/ns/cms/dn11345/dn11345-1_6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1143001"/>
            <a:ext cx="42672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42"/>
          <p:cNvSpPr>
            <a:spLocks noChangeArrowheads="1"/>
          </p:cNvSpPr>
          <p:nvPr/>
        </p:nvSpPr>
        <p:spPr bwMode="auto">
          <a:xfrm>
            <a:off x="452438" y="1806576"/>
            <a:ext cx="91440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pic>
        <p:nvPicPr>
          <p:cNvPr id="17416" name="Picture 45" descr="Monk seal entangled in 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143000"/>
            <a:ext cx="40005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www.oceanfutures.org/kure/images/gallery/DSCN5000_nm_laysanR.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228600"/>
            <a:ext cx="41148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27" name="Text Box 3"/>
          <p:cNvSpPr txBox="1">
            <a:spLocks noChangeArrowheads="1"/>
          </p:cNvSpPr>
          <p:nvPr/>
        </p:nvSpPr>
        <p:spPr bwMode="auto">
          <a:xfrm>
            <a:off x="1889126" y="5721351"/>
            <a:ext cx="8397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000000"/>
                </a:solidFill>
                <a:latin typeface="Verdana" panose="020B0604030504040204" pitchFamily="34" charset="0"/>
              </a:rPr>
              <a:t>Bits and pieces of plastic are collected at sea and deposited on the Laysan Lake shoreline </a:t>
            </a:r>
            <a:endParaRPr lang="en-US" altLang="en-US" sz="2000">
              <a:solidFill>
                <a:srgbClr val="000000"/>
              </a:solidFill>
              <a:latin typeface="Verdan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1792288" y="838200"/>
            <a:ext cx="8685212"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sz="3600" b="1" kern="10">
                <a:cs typeface="Arial" panose="020B0604020202020204" pitchFamily="34" charset="0"/>
              </a:rPr>
              <a:t>Papahānaumokuākea Marine National Monument</a:t>
            </a:r>
            <a:endParaRPr lang="en-US" sz="3600" b="1" kern="10">
              <a:cs typeface="Arial" panose="020B0604020202020204" pitchFamily="34" charset="0"/>
            </a:endParaRPr>
          </a:p>
        </p:txBody>
      </p:sp>
      <p:sp>
        <p:nvSpPr>
          <p:cNvPr id="21507" name="Rectangle 4"/>
          <p:cNvSpPr>
            <a:spLocks noChangeArrowheads="1"/>
          </p:cNvSpPr>
          <p:nvPr/>
        </p:nvSpPr>
        <p:spPr bwMode="auto">
          <a:xfrm>
            <a:off x="1792288" y="180976"/>
            <a:ext cx="8685212"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0"/>
              </a:spcBef>
              <a:buFontTx/>
              <a:buNone/>
            </a:pPr>
            <a:r>
              <a:rPr lang="en-US" altLang="en-US" b="1">
                <a:solidFill>
                  <a:srgbClr val="003399"/>
                </a:solidFill>
                <a:latin typeface="Arial" panose="020B0604020202020204" pitchFamily="34" charset="0"/>
              </a:rPr>
              <a:t>Marine pollution: nets and plastic debris</a:t>
            </a:r>
            <a:endParaRPr lang="en-US" altLang="en-US" b="1">
              <a:solidFill>
                <a:srgbClr val="003399"/>
              </a:solidFill>
              <a:latin typeface="Arial" panose="020B0604020202020204" pitchFamily="34" charset="0"/>
            </a:endParaRPr>
          </a:p>
        </p:txBody>
      </p:sp>
      <p:pic>
        <p:nvPicPr>
          <p:cNvPr id="21508" name="Picture 1054" descr="http://www.soest.hawaii.edu/pibhmc/NWHI_images/NWHI.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0626" y="1622426"/>
            <a:ext cx="700087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843088" y="1593850"/>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endParaRPr>
          </a:p>
        </p:txBody>
      </p:sp>
      <p:sp>
        <p:nvSpPr>
          <p:cNvPr id="22531" name="Text Box 5"/>
          <p:cNvSpPr txBox="1">
            <a:spLocks noChangeArrowheads="1"/>
          </p:cNvSpPr>
          <p:nvPr/>
        </p:nvSpPr>
        <p:spPr bwMode="auto">
          <a:xfrm>
            <a:off x="1676401" y="4343401"/>
            <a:ext cx="52213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Arial" panose="020B0604020202020204" pitchFamily="34" charset="0"/>
              </a:rPr>
              <a:t>Large bird rookery and guano mining</a:t>
            </a:r>
            <a:endParaRPr lang="en-US" altLang="en-US" sz="2400">
              <a:latin typeface="Arial" panose="020B0604020202020204" pitchFamily="34" charset="0"/>
            </a:endParaRPr>
          </a:p>
          <a:p>
            <a:pPr eaLnBrk="1" hangingPunct="1">
              <a:spcBef>
                <a:spcPct val="0"/>
              </a:spcBef>
              <a:buFontTx/>
              <a:buNone/>
            </a:pPr>
            <a:r>
              <a:rPr lang="en-US" altLang="en-US" sz="2400">
                <a:latin typeface="Arial" panose="020B0604020202020204" pitchFamily="34" charset="0"/>
              </a:rPr>
              <a:t>In 1857, reported 800,000 birds.</a:t>
            </a:r>
            <a:endParaRPr lang="en-US" altLang="en-US" sz="2400">
              <a:latin typeface="Arial" panose="020B0604020202020204" pitchFamily="34" charset="0"/>
            </a:endParaRPr>
          </a:p>
        </p:txBody>
      </p:sp>
      <p:sp>
        <p:nvSpPr>
          <p:cNvPr id="22532" name="Rectangle 6"/>
          <p:cNvSpPr>
            <a:spLocks noChangeArrowheads="1"/>
          </p:cNvSpPr>
          <p:nvPr/>
        </p:nvSpPr>
        <p:spPr bwMode="auto">
          <a:xfrm>
            <a:off x="8942388" y="1182688"/>
            <a:ext cx="153511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Arial" panose="020B0604020202020204" pitchFamily="34" charset="0"/>
              </a:rPr>
              <a:t>hypersaline lake (120-140</a:t>
            </a:r>
            <a:r>
              <a:rPr lang="en-US" altLang="en-US" sz="1600" baseline="30000">
                <a:latin typeface="Arial" panose="020B0604020202020204" pitchFamily="34" charset="0"/>
              </a:rPr>
              <a:t>o</a:t>
            </a:r>
            <a:r>
              <a:rPr lang="en-US" altLang="en-US" sz="1600">
                <a:latin typeface="Arial" panose="020B0604020202020204" pitchFamily="34" charset="0"/>
              </a:rPr>
              <a:t>/</a:t>
            </a:r>
            <a:r>
              <a:rPr lang="en-US" altLang="en-US" sz="1600" baseline="-25000">
                <a:latin typeface="Arial" panose="020B0604020202020204" pitchFamily="34" charset="0"/>
              </a:rPr>
              <a:t>oo</a:t>
            </a:r>
            <a:r>
              <a:rPr lang="en-US" altLang="en-US" sz="1600">
                <a:latin typeface="Arial" panose="020B0604020202020204" pitchFamily="34" charset="0"/>
              </a:rPr>
              <a:t>)</a:t>
            </a:r>
            <a:endParaRPr lang="en-US" altLang="en-US" sz="1600">
              <a:latin typeface="Arial" panose="020B0604020202020204" pitchFamily="34" charset="0"/>
            </a:endParaRPr>
          </a:p>
        </p:txBody>
      </p:sp>
      <p:sp>
        <p:nvSpPr>
          <p:cNvPr id="22533" name="Text Box 8"/>
          <p:cNvSpPr txBox="1">
            <a:spLocks noChangeArrowheads="1"/>
          </p:cNvSpPr>
          <p:nvPr/>
        </p:nvSpPr>
        <p:spPr bwMode="auto">
          <a:xfrm>
            <a:off x="3998914" y="682625"/>
            <a:ext cx="2865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a:solidFill>
                  <a:srgbClr val="FF0000"/>
                </a:solidFill>
                <a:latin typeface="Arial" panose="020B0604020202020204" pitchFamily="34" charset="0"/>
              </a:rPr>
              <a:t>Laysan Island</a:t>
            </a:r>
            <a:endParaRPr lang="en-US" altLang="en-US" b="1">
              <a:solidFill>
                <a:srgbClr val="FF0000"/>
              </a:solidFill>
              <a:latin typeface="Arial" panose="020B0604020202020204" pitchFamily="34" charset="0"/>
            </a:endParaRPr>
          </a:p>
        </p:txBody>
      </p:sp>
      <p:sp>
        <p:nvSpPr>
          <p:cNvPr id="22534" name="Rectangle 11"/>
          <p:cNvSpPr>
            <a:spLocks noChangeArrowheads="1"/>
          </p:cNvSpPr>
          <p:nvPr/>
        </p:nvSpPr>
        <p:spPr bwMode="auto">
          <a:xfrm>
            <a:off x="1792288" y="180976"/>
            <a:ext cx="8685212"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0"/>
              </a:spcBef>
              <a:buFontTx/>
              <a:buNone/>
            </a:pPr>
            <a:r>
              <a:rPr lang="en-US" altLang="en-US" b="1">
                <a:solidFill>
                  <a:srgbClr val="003399"/>
                </a:solidFill>
                <a:latin typeface="Arial" panose="020B0604020202020204" pitchFamily="34" charset="0"/>
              </a:rPr>
              <a:t>Marine pollution: nets and plastic debris</a:t>
            </a:r>
            <a:endParaRPr lang="en-US" altLang="en-US" b="1">
              <a:solidFill>
                <a:srgbClr val="003399"/>
              </a:solidFill>
              <a:latin typeface="Arial" panose="020B0604020202020204" pitchFamily="34" charset="0"/>
            </a:endParaRPr>
          </a:p>
        </p:txBody>
      </p:sp>
      <p:pic>
        <p:nvPicPr>
          <p:cNvPr id="2253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43088" y="1273175"/>
            <a:ext cx="69342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054" descr="http://www.soest.hawaii.edu/pibhmc/NWHI_images/NWHI.jpg"/>
          <p:cNvPicPr>
            <a:picLocks noChangeAspect="1" noChangeArrowheads="1"/>
          </p:cNvPicPr>
          <p:nvPr/>
        </p:nvPicPr>
        <p:blipFill>
          <a:blip r:embed="rId2">
            <a:extLst>
              <a:ext uri="{28A0092B-C50C-407E-A947-70E740481C1C}">
                <a14:useLocalDpi xmlns:a14="http://schemas.microsoft.com/office/drawing/2010/main" val="0"/>
              </a:ext>
            </a:extLst>
          </a:blip>
          <a:srcRect l="2940" t="15480" r="3455" b="17973"/>
          <a:stretch>
            <a:fillRect/>
          </a:stretch>
        </p:blipFill>
        <p:spPr bwMode="auto">
          <a:xfrm>
            <a:off x="6848476" y="4727576"/>
            <a:ext cx="36290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Line 10"/>
          <p:cNvSpPr>
            <a:spLocks noChangeShapeType="1"/>
          </p:cNvSpPr>
          <p:nvPr/>
        </p:nvSpPr>
        <p:spPr bwMode="auto">
          <a:xfrm flipV="1">
            <a:off x="7926388" y="5410200"/>
            <a:ext cx="0" cy="5334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Line 7"/>
          <p:cNvSpPr>
            <a:spLocks noChangeShapeType="1"/>
          </p:cNvSpPr>
          <p:nvPr/>
        </p:nvSpPr>
        <p:spPr bwMode="auto">
          <a:xfrm flipH="1">
            <a:off x="6705601" y="1508126"/>
            <a:ext cx="2238375" cy="777875"/>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117340" y="351790"/>
            <a:ext cx="2540000" cy="768350"/>
          </a:xfrm>
          <a:prstGeom prst="rect">
            <a:avLst/>
          </a:prstGeom>
          <a:noFill/>
        </p:spPr>
        <p:txBody>
          <a:bodyPr wrap="square" rtlCol="0" anchor="t">
            <a:spAutoFit/>
            <a:scene3d>
              <a:camera prst="orthographicFront"/>
              <a:lightRig rig="threePt" dir="t"/>
            </a:scene3d>
          </a:bodyPr>
          <a:lstStyle/>
          <a:p>
            <a:pPr algn="ctr"/>
            <a:r>
              <a:rPr lang="en-US" sz="4400" b="1" u="sng">
                <a:solidFill>
                  <a:schemeClr val="accent1"/>
                </a:solidFill>
                <a:effectLst>
                  <a:outerShdw blurRad="38100" dist="25400" dir="5400000" algn="ctr" rotWithShape="0">
                    <a:srgbClr val="6E747A">
                      <a:alpha val="43000"/>
                    </a:srgbClr>
                  </a:outerShdw>
                </a:effectLst>
              </a:rPr>
              <a:t>Oil spill</a:t>
            </a:r>
            <a:endParaRPr lang="en-US" sz="4400" b="1" u="sng">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353695" y="1428115"/>
            <a:ext cx="11513185" cy="4399915"/>
          </a:xfrm>
          <a:prstGeom prst="rect">
            <a:avLst/>
          </a:prstGeom>
          <a:noFill/>
        </p:spPr>
        <p:txBody>
          <a:bodyPr wrap="square" rtlCol="0">
            <a:spAutoFit/>
          </a:bodyPr>
          <a:lstStyle/>
          <a:p>
            <a:pPr marL="285750" indent="-285750">
              <a:buFont typeface="Wingdings" panose="05000000000000000000" charset="0"/>
              <a:buChar char=""/>
            </a:pPr>
            <a:r>
              <a:rPr lang="en-US"/>
              <a:t> </a:t>
            </a:r>
            <a:r>
              <a:rPr lang="en-US" sz="2000"/>
              <a:t>Oil spill is the release of a liquid petroleum hydrocarbon into the environment, especially the marine ecosystem, due to human activity, and is a form of pollution</a:t>
            </a:r>
            <a:endParaRPr lang="en-US" sz="2000"/>
          </a:p>
          <a:p>
            <a:pPr marL="285750" indent="-285750">
              <a:buFont typeface="Wingdings" panose="05000000000000000000" charset="0"/>
              <a:buChar char=""/>
            </a:pPr>
            <a:endParaRPr lang="en-US" sz="2000"/>
          </a:p>
          <a:p>
            <a:pPr marL="285750" indent="-285750">
              <a:buFont typeface="Wingdings" panose="05000000000000000000" charset="0"/>
              <a:buChar char=""/>
            </a:pPr>
            <a:r>
              <a:rPr lang="en-US" sz="2000"/>
              <a:t>The term is usually given to marine oil spills, where oil is released into the ocean or coastal waters, but spills may also occur on land. </a:t>
            </a:r>
            <a:endParaRPr lang="en-US" sz="2000"/>
          </a:p>
          <a:p>
            <a:pPr marL="285750" indent="-285750">
              <a:buFont typeface="Wingdings" panose="05000000000000000000" charset="0"/>
              <a:buChar char=""/>
            </a:pPr>
            <a:endParaRPr lang="en-US" sz="2000"/>
          </a:p>
          <a:p>
            <a:pPr marL="285750" indent="-285750">
              <a:buFont typeface="Wingdings" panose="05000000000000000000" charset="0"/>
              <a:buChar char=""/>
            </a:pPr>
            <a:r>
              <a:rPr lang="en-US" sz="2000"/>
              <a:t>Oil spills at sea are generally much more damaging than those on land, since they can spread for hundreds of nautical miles in a thin oil slick which can cover beaches with a thin coating of oil.</a:t>
            </a:r>
            <a:endParaRPr lang="en-US" sz="2000"/>
          </a:p>
          <a:p>
            <a:pPr marL="285750" indent="-285750">
              <a:buFont typeface="Wingdings" panose="05000000000000000000" charset="0"/>
              <a:buChar char=""/>
            </a:pPr>
            <a:endParaRPr lang="en-US" sz="2000"/>
          </a:p>
          <a:p>
            <a:pPr marL="285750" indent="-285750">
              <a:buFont typeface="Wingdings" panose="05000000000000000000" charset="0"/>
              <a:buChar char=""/>
            </a:pPr>
            <a:r>
              <a:rPr lang="en-US" sz="2000"/>
              <a:t>Spilled oil can also contaminate drinking water supplies. For example, in 2013 two different oil spills contaminated water supplies .</a:t>
            </a:r>
            <a:endParaRPr lang="en-US" sz="2000"/>
          </a:p>
          <a:p>
            <a:pPr marL="285750" indent="-285750">
              <a:buFont typeface="Wingdings" panose="05000000000000000000" charset="0"/>
              <a:buChar char=""/>
            </a:pPr>
            <a:endParaRPr lang="en-US" sz="2000"/>
          </a:p>
          <a:p>
            <a:pPr marL="285750" indent="-285750">
              <a:buFont typeface="Wingdings" panose="05000000000000000000" charset="0"/>
              <a:buChar char=""/>
            </a:pPr>
            <a:r>
              <a:rPr lang="en-US" sz="2000"/>
              <a:t>Heavily furred marine animals are affected in many ways,they can also blind an animal .The ingestion of  oil causes dehydration and impairs the digestive process.</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4800" y="352425"/>
            <a:ext cx="11601450" cy="3107690"/>
          </a:xfrm>
          <a:prstGeom prst="rect">
            <a:avLst/>
          </a:prstGeom>
          <a:noFill/>
        </p:spPr>
        <p:txBody>
          <a:bodyPr wrap="square" rtlCol="0">
            <a:spAutoFit/>
          </a:bodyPr>
          <a:lstStyle/>
          <a:p>
            <a:pPr marL="285750" indent="-285750">
              <a:buFont typeface="Wingdings" panose="05000000000000000000" charset="0"/>
              <a:buChar char=""/>
            </a:pPr>
            <a:r>
              <a:rPr lang="en-US" sz="2800"/>
              <a:t>Cleanup and recovery from an oil spill is difficult and depends upon many factors, including the type of oil spilled, the temperature of the water (affecting evaporation and biodegradation), and the types of shorelines and beaches involved.[1] Physical cleanups of oil spills are also very expensive. However, microorganisms such as Fusobacteria species demonstrate an innovative potential for future oil spill cleanup because of their ability to colonize and degrade oil slicks on the sea surface</a:t>
            </a:r>
            <a:endParaRPr lang="en-US" sz="2800"/>
          </a:p>
        </p:txBody>
      </p:sp>
      <p:pic>
        <p:nvPicPr>
          <p:cNvPr id="5" name="Picture 4"/>
          <p:cNvPicPr>
            <a:picLocks noChangeAspect="1"/>
          </p:cNvPicPr>
          <p:nvPr/>
        </p:nvPicPr>
        <p:blipFill>
          <a:blip r:embed="rId1"/>
          <a:stretch>
            <a:fillRect/>
          </a:stretch>
        </p:blipFill>
        <p:spPr>
          <a:xfrm>
            <a:off x="1543685" y="4415790"/>
            <a:ext cx="3502025" cy="2324100"/>
          </a:xfrm>
          <a:prstGeom prst="rect">
            <a:avLst/>
          </a:prstGeom>
        </p:spPr>
      </p:pic>
      <p:sp>
        <p:nvSpPr>
          <p:cNvPr id="6" name="Text Box 5"/>
          <p:cNvSpPr txBox="1"/>
          <p:nvPr/>
        </p:nvSpPr>
        <p:spPr>
          <a:xfrm>
            <a:off x="5797550" y="4143375"/>
            <a:ext cx="3473450" cy="1198880"/>
          </a:xfrm>
          <a:prstGeom prst="rect">
            <a:avLst/>
          </a:prstGeom>
          <a:noFill/>
        </p:spPr>
        <p:txBody>
          <a:bodyPr wrap="square" rtlCol="0" anchor="t">
            <a:spAutoFit/>
          </a:bodyPr>
          <a:lstStyle/>
          <a:p>
            <a:r>
              <a:rPr lang="en-US"/>
              <a:t>A U.S. Air Force Reserve plane sprays Corexit dispersant over the Deepwater Horizon oil spill in the Gulf of Mexico.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050"/>
          <p:cNvSpPr txBox="1">
            <a:spLocks noChangeArrowheads="1"/>
          </p:cNvSpPr>
          <p:nvPr/>
        </p:nvSpPr>
        <p:spPr bwMode="auto">
          <a:xfrm>
            <a:off x="2590801" y="1"/>
            <a:ext cx="66452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Arial" panose="020B0604020202020204" pitchFamily="34" charset="0"/>
              </a:rPr>
              <a:t>BP offshore drilling rig (Deepwater Horizon) April 20, 2010; 50 miles off Louisiana </a:t>
            </a:r>
            <a:endParaRPr lang="en-US" altLang="en-US" sz="2400">
              <a:latin typeface="Arial" panose="020B0604020202020204" pitchFamily="34" charset="0"/>
            </a:endParaRPr>
          </a:p>
          <a:p>
            <a:pPr eaLnBrk="1" hangingPunct="1">
              <a:spcBef>
                <a:spcPct val="0"/>
              </a:spcBef>
              <a:buFontTx/>
              <a:buNone/>
            </a:pPr>
            <a:r>
              <a:rPr lang="en-US" altLang="en-US" sz="2400">
                <a:latin typeface="Arial" panose="020B0604020202020204" pitchFamily="34" charset="0"/>
              </a:rPr>
              <a:t>Spilling 5,000 barrels/day = 200,000 gal/day</a:t>
            </a:r>
            <a:endParaRPr lang="en-US" altLang="en-US" sz="2400">
              <a:latin typeface="Arial" panose="020B0604020202020204" pitchFamily="34" charset="0"/>
            </a:endParaRPr>
          </a:p>
        </p:txBody>
      </p:sp>
      <p:sp>
        <p:nvSpPr>
          <p:cNvPr id="14339" name="Rectangle 2051"/>
          <p:cNvSpPr>
            <a:spLocks noChangeArrowheads="1"/>
          </p:cNvSpPr>
          <p:nvPr/>
        </p:nvSpPr>
        <p:spPr bwMode="auto">
          <a:xfrm>
            <a:off x="223838" y="-393700"/>
            <a:ext cx="566896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010" tIns="0" rIns="36501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pic>
        <p:nvPicPr>
          <p:cNvPr id="14340" name="Picture 2055" descr="http://images.huffingtonpost.com/gadgets/slideshows/6431/slide_6431_85349_larg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4032250"/>
            <a:ext cx="3886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057" descr="http://i.telegraph.co.uk/telegraph/multimedia/archive/01622/deepwaterHorizon_1622110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219201"/>
            <a:ext cx="55626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981201" y="0"/>
            <a:ext cx="76358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a:latin typeface="Arial" panose="020B0604020202020204" pitchFamily="34" charset="0"/>
              </a:rPr>
              <a:t>Exxon Valdez</a:t>
            </a:r>
            <a:r>
              <a:rPr lang="en-US" altLang="en-US" sz="2400">
                <a:latin typeface="Arial" panose="020B0604020202020204" pitchFamily="34" charset="0"/>
              </a:rPr>
              <a:t> (1989)- Prince William Sound, Alaska</a:t>
            </a:r>
            <a:endParaRPr lang="en-US" altLang="en-US" sz="2400">
              <a:latin typeface="Arial" panose="020B0604020202020204" pitchFamily="34" charset="0"/>
            </a:endParaRPr>
          </a:p>
          <a:p>
            <a:pPr eaLnBrk="1" hangingPunct="1">
              <a:spcBef>
                <a:spcPct val="0"/>
              </a:spcBef>
            </a:pPr>
            <a:r>
              <a:rPr lang="en-US" altLang="en-US" sz="2400">
                <a:solidFill>
                  <a:schemeClr val="accent2"/>
                </a:solidFill>
                <a:latin typeface="Arial" panose="020B0604020202020204" pitchFamily="34" charset="0"/>
              </a:rPr>
              <a:t>10 million gallons</a:t>
            </a:r>
            <a:r>
              <a:rPr lang="en-US" altLang="en-US" sz="2400">
                <a:latin typeface="Arial" panose="020B0604020202020204" pitchFamily="34" charset="0"/>
              </a:rPr>
              <a:t> of oil spilled</a:t>
            </a:r>
            <a:endParaRPr lang="en-US" altLang="en-US" sz="2400">
              <a:latin typeface="Arial" panose="020B0604020202020204" pitchFamily="34" charset="0"/>
            </a:endParaRPr>
          </a:p>
          <a:p>
            <a:pPr eaLnBrk="1" hangingPunct="1">
              <a:spcBef>
                <a:spcPct val="0"/>
              </a:spcBef>
            </a:pPr>
            <a:r>
              <a:rPr lang="en-US" altLang="en-US" sz="2400">
                <a:latin typeface="Arial" panose="020B0604020202020204" pitchFamily="34" charset="0"/>
              </a:rPr>
              <a:t>400 miles of shore line affected</a:t>
            </a:r>
            <a:endParaRPr lang="en-US" altLang="en-US" sz="2400">
              <a:latin typeface="Arial" panose="020B0604020202020204" pitchFamily="34" charset="0"/>
            </a:endParaRPr>
          </a:p>
          <a:p>
            <a:pPr eaLnBrk="1" hangingPunct="1">
              <a:spcBef>
                <a:spcPct val="0"/>
              </a:spcBef>
            </a:pPr>
            <a:r>
              <a:rPr lang="en-US" altLang="en-US" sz="2400">
                <a:latin typeface="Arial" panose="020B0604020202020204" pitchFamily="34" charset="0"/>
              </a:rPr>
              <a:t>$3 billion and 2 summers cleaning</a:t>
            </a:r>
            <a:endParaRPr lang="en-US" altLang="en-US" sz="2400">
              <a:latin typeface="Arial" panose="020B0604020202020204" pitchFamily="34" charset="0"/>
            </a:endParaRPr>
          </a:p>
          <a:p>
            <a:pPr eaLnBrk="1" hangingPunct="1">
              <a:spcBef>
                <a:spcPct val="0"/>
              </a:spcBef>
              <a:buFontTx/>
              <a:buNone/>
            </a:pPr>
            <a:endParaRPr lang="en-US" altLang="en-US" sz="2400">
              <a:latin typeface="Arial" panose="020B0604020202020204" pitchFamily="34" charset="0"/>
            </a:endParaRPr>
          </a:p>
        </p:txBody>
      </p:sp>
      <p:grpSp>
        <p:nvGrpSpPr>
          <p:cNvPr id="11267" name="Group 6"/>
          <p:cNvGrpSpPr/>
          <p:nvPr/>
        </p:nvGrpSpPr>
        <p:grpSpPr bwMode="auto">
          <a:xfrm>
            <a:off x="1828800" y="457200"/>
            <a:ext cx="457200" cy="304800"/>
            <a:chOff x="3168" y="1632"/>
            <a:chExt cx="1968" cy="1344"/>
          </a:xfrm>
        </p:grpSpPr>
        <p:sp>
          <p:nvSpPr>
            <p:cNvPr id="11279" name="Oval 7"/>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1280" name="Oval 8"/>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1281" name="Oval 9"/>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11268" name="Group 10"/>
          <p:cNvGrpSpPr/>
          <p:nvPr/>
        </p:nvGrpSpPr>
        <p:grpSpPr bwMode="auto">
          <a:xfrm>
            <a:off x="1828800" y="1219200"/>
            <a:ext cx="457200" cy="304800"/>
            <a:chOff x="3168" y="1632"/>
            <a:chExt cx="1968" cy="1344"/>
          </a:xfrm>
        </p:grpSpPr>
        <p:sp>
          <p:nvSpPr>
            <p:cNvPr id="11276" name="Oval 11"/>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1277" name="Oval 12"/>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1278" name="Oval 13"/>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11269" name="Group 30"/>
          <p:cNvGrpSpPr/>
          <p:nvPr/>
        </p:nvGrpSpPr>
        <p:grpSpPr bwMode="auto">
          <a:xfrm>
            <a:off x="1828800" y="838200"/>
            <a:ext cx="457200" cy="304800"/>
            <a:chOff x="3168" y="1632"/>
            <a:chExt cx="1968" cy="1344"/>
          </a:xfrm>
        </p:grpSpPr>
        <p:sp>
          <p:nvSpPr>
            <p:cNvPr id="11273" name="Oval 31"/>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1274" name="Oval 32"/>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1275" name="Oval 33"/>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pic>
        <p:nvPicPr>
          <p:cNvPr id="11270" name="Picture 36" descr="File:OilCleanupAfterValdezSpill.jpe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292600"/>
            <a:ext cx="39624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38" descr="http://portal.unesco.org/education/es/files/29447/10788511223Exxon_Valdez_oil_spill_frame.jpg/Exxon%2BValdez%2Boil%2Bspill%2Bframe.jpg"/>
          <p:cNvPicPr>
            <a:picLocks noChangeAspect="1" noChangeArrowheads="1"/>
          </p:cNvPicPr>
          <p:nvPr/>
        </p:nvPicPr>
        <p:blipFill>
          <a:blip r:embed="rId3">
            <a:extLst>
              <a:ext uri="{28A0092B-C50C-407E-A947-70E740481C1C}">
                <a14:useLocalDpi xmlns:a14="http://schemas.microsoft.com/office/drawing/2010/main" val="0"/>
              </a:ext>
            </a:extLst>
          </a:blip>
          <a:srcRect t="5872"/>
          <a:stretch>
            <a:fillRect/>
          </a:stretch>
        </p:blipFill>
        <p:spPr bwMode="auto">
          <a:xfrm>
            <a:off x="7162800" y="381000"/>
            <a:ext cx="3314700"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40" descr="http://hvatoday.org/education/soundscience/ExxonOilSpi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00201"/>
            <a:ext cx="235585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981200" y="457200"/>
            <a:ext cx="8153400" cy="141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a:latin typeface="Arial" panose="020B0604020202020204" pitchFamily="34" charset="0"/>
              </a:rPr>
              <a:t>Persian Gulf War (1991)</a:t>
            </a:r>
            <a:endParaRPr lang="en-US" altLang="en-US" sz="2800">
              <a:latin typeface="Arial" panose="020B0604020202020204" pitchFamily="34" charset="0"/>
            </a:endParaRPr>
          </a:p>
          <a:p>
            <a:pPr eaLnBrk="1" hangingPunct="1">
              <a:spcBef>
                <a:spcPct val="50000"/>
              </a:spcBef>
            </a:pPr>
            <a:r>
              <a:rPr lang="en-US" altLang="en-US" sz="2800">
                <a:solidFill>
                  <a:schemeClr val="accent2"/>
                </a:solidFill>
                <a:latin typeface="Arial" panose="020B0604020202020204" pitchFamily="34" charset="0"/>
              </a:rPr>
              <a:t>240 million gallons</a:t>
            </a:r>
            <a:r>
              <a:rPr lang="en-US" altLang="en-US" sz="2800">
                <a:latin typeface="Arial" panose="020B0604020202020204" pitchFamily="34" charset="0"/>
              </a:rPr>
              <a:t> of oil spilled</a:t>
            </a:r>
            <a:endParaRPr lang="en-US" altLang="en-US" sz="2800">
              <a:latin typeface="Arial" panose="020B0604020202020204" pitchFamily="34" charset="0"/>
            </a:endParaRPr>
          </a:p>
          <a:p>
            <a:pPr eaLnBrk="1" hangingPunct="1">
              <a:lnSpc>
                <a:spcPct val="10000"/>
              </a:lnSpc>
              <a:spcBef>
                <a:spcPct val="50000"/>
              </a:spcBef>
              <a:buFontTx/>
              <a:buNone/>
            </a:pPr>
            <a:endParaRPr lang="en-US" altLang="en-US" sz="2800">
              <a:latin typeface="Arial" panose="020B0604020202020204" pitchFamily="34" charset="0"/>
            </a:endParaRPr>
          </a:p>
        </p:txBody>
      </p:sp>
      <p:grpSp>
        <p:nvGrpSpPr>
          <p:cNvPr id="13315" name="Group 4"/>
          <p:cNvGrpSpPr/>
          <p:nvPr/>
        </p:nvGrpSpPr>
        <p:grpSpPr bwMode="auto">
          <a:xfrm>
            <a:off x="1828800" y="1219200"/>
            <a:ext cx="457200" cy="304800"/>
            <a:chOff x="3168" y="1632"/>
            <a:chExt cx="1968" cy="1344"/>
          </a:xfrm>
        </p:grpSpPr>
        <p:sp>
          <p:nvSpPr>
            <p:cNvPr id="13318" name="Oval 5"/>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3319" name="Oval 6"/>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3320" name="Oval 7"/>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pic>
        <p:nvPicPr>
          <p:cNvPr id="13316" name="Picture 33" descr="http://oils.gpa.unep.org/bilder/regionfoton/R13-NOAA-GulfW-IMG000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1905000"/>
            <a:ext cx="4114800"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35" descr="http://www.mdafederal.com/geology/oil-gas/hydrocarbon/imgsrc/seepspectr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828800"/>
            <a:ext cx="31559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2667000" y="838201"/>
            <a:ext cx="73152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0"/>
              </a:spcBef>
              <a:buFontTx/>
              <a:buNone/>
            </a:pPr>
            <a:endParaRPr lang="en-US" altLang="en-US" sz="2800">
              <a:latin typeface="Arial" panose="020B0604020202020204" pitchFamily="34" charset="0"/>
            </a:endParaRPr>
          </a:p>
          <a:p>
            <a:pPr eaLnBrk="1" hangingPunct="1">
              <a:lnSpc>
                <a:spcPct val="110000"/>
              </a:lnSpc>
              <a:spcBef>
                <a:spcPct val="0"/>
              </a:spcBef>
              <a:buFontTx/>
              <a:buNone/>
            </a:pPr>
            <a:r>
              <a:rPr lang="en-US" altLang="en-US" sz="2800">
                <a:latin typeface="Arial" panose="020B0604020202020204" pitchFamily="34" charset="0"/>
              </a:rPr>
              <a:t>	Heavy metals resist biodegredation</a:t>
            </a:r>
            <a:endParaRPr lang="en-US" altLang="en-US" sz="2800">
              <a:latin typeface="Arial" panose="020B0604020202020204" pitchFamily="34" charset="0"/>
            </a:endParaRPr>
          </a:p>
          <a:p>
            <a:pPr eaLnBrk="1" hangingPunct="1">
              <a:lnSpc>
                <a:spcPct val="60000"/>
              </a:lnSpc>
              <a:spcBef>
                <a:spcPct val="0"/>
              </a:spcBef>
              <a:buFontTx/>
              <a:buNone/>
            </a:pPr>
            <a:endParaRPr lang="en-US" altLang="en-US" sz="2800" b="1">
              <a:latin typeface="Arial" panose="020B0604020202020204" pitchFamily="34" charset="0"/>
            </a:endParaRPr>
          </a:p>
          <a:p>
            <a:pPr eaLnBrk="1" hangingPunct="1">
              <a:lnSpc>
                <a:spcPct val="110000"/>
              </a:lnSpc>
              <a:spcBef>
                <a:spcPct val="0"/>
              </a:spcBef>
              <a:buFontTx/>
              <a:buNone/>
            </a:pPr>
            <a:r>
              <a:rPr lang="en-US" altLang="en-US" sz="2800" b="1">
                <a:latin typeface="Arial" panose="020B0604020202020204" pitchFamily="34" charset="0"/>
              </a:rPr>
              <a:t>Natural occurrence</a:t>
            </a:r>
            <a:r>
              <a:rPr lang="en-US" altLang="en-US" sz="2800">
                <a:latin typeface="Arial" panose="020B0604020202020204" pitchFamily="34" charset="0"/>
              </a:rPr>
              <a:t>- volcanoes</a:t>
            </a:r>
            <a:endParaRPr lang="en-US" altLang="en-US" sz="2800">
              <a:latin typeface="Arial" panose="020B0604020202020204" pitchFamily="34" charset="0"/>
            </a:endParaRPr>
          </a:p>
        </p:txBody>
      </p:sp>
      <p:sp>
        <p:nvSpPr>
          <p:cNvPr id="36867" name="Text Box 6"/>
          <p:cNvSpPr txBox="1">
            <a:spLocks noChangeArrowheads="1"/>
          </p:cNvSpPr>
          <p:nvPr/>
        </p:nvSpPr>
        <p:spPr bwMode="auto">
          <a:xfrm>
            <a:off x="1827214" y="2989264"/>
            <a:ext cx="771207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4400" b="1">
                <a:solidFill>
                  <a:srgbClr val="006600"/>
                </a:solidFill>
                <a:latin typeface="Arial" panose="020B0604020202020204" pitchFamily="34" charset="0"/>
              </a:rPr>
              <a:t>Mercury</a:t>
            </a:r>
            <a:r>
              <a:rPr lang="en-US" altLang="en-US" sz="4400">
                <a:latin typeface="Arial" panose="020B0604020202020204" pitchFamily="34" charset="0"/>
              </a:rPr>
              <a:t> (Hg)</a:t>
            </a:r>
            <a:endParaRPr lang="en-US" altLang="en-US" sz="4400">
              <a:latin typeface="Arial" panose="020B0604020202020204" pitchFamily="34" charset="0"/>
            </a:endParaRPr>
          </a:p>
          <a:p>
            <a:pPr eaLnBrk="1" hangingPunct="1">
              <a:spcBef>
                <a:spcPct val="0"/>
              </a:spcBef>
            </a:pPr>
            <a:r>
              <a:rPr lang="en-US" altLang="en-US" sz="4400" b="1">
                <a:solidFill>
                  <a:srgbClr val="006600"/>
                </a:solidFill>
                <a:latin typeface="Arial" panose="020B0604020202020204" pitchFamily="34" charset="0"/>
              </a:rPr>
              <a:t>Copper</a:t>
            </a:r>
            <a:r>
              <a:rPr lang="en-US" altLang="en-US" sz="4400">
                <a:latin typeface="Arial" panose="020B0604020202020204" pitchFamily="34" charset="0"/>
              </a:rPr>
              <a:t> (Cu)</a:t>
            </a:r>
            <a:endParaRPr lang="en-US" altLang="en-US" sz="4400">
              <a:latin typeface="Arial" panose="020B0604020202020204" pitchFamily="34" charset="0"/>
            </a:endParaRPr>
          </a:p>
          <a:p>
            <a:pPr eaLnBrk="1" hangingPunct="1">
              <a:spcBef>
                <a:spcPct val="0"/>
              </a:spcBef>
            </a:pPr>
            <a:r>
              <a:rPr lang="en-US" altLang="en-US" sz="4400" b="1">
                <a:solidFill>
                  <a:srgbClr val="006600"/>
                </a:solidFill>
                <a:latin typeface="Arial" panose="020B0604020202020204" pitchFamily="34" charset="0"/>
              </a:rPr>
              <a:t>Lead</a:t>
            </a:r>
            <a:r>
              <a:rPr lang="en-US" altLang="en-US" sz="4400">
                <a:latin typeface="Arial" panose="020B0604020202020204" pitchFamily="34" charset="0"/>
              </a:rPr>
              <a:t> (Pb)</a:t>
            </a:r>
            <a:endParaRPr lang="en-US" altLang="en-US" sz="4400">
              <a:latin typeface="Arial" panose="020B0604020202020204" pitchFamily="34" charset="0"/>
            </a:endParaRPr>
          </a:p>
          <a:p>
            <a:pPr eaLnBrk="1" hangingPunct="1">
              <a:spcBef>
                <a:spcPct val="0"/>
              </a:spcBef>
            </a:pPr>
            <a:r>
              <a:rPr lang="en-US" altLang="en-US" sz="4400" b="1">
                <a:solidFill>
                  <a:srgbClr val="006600"/>
                </a:solidFill>
                <a:latin typeface="Arial" panose="020B0604020202020204" pitchFamily="34" charset="0"/>
              </a:rPr>
              <a:t>Cadmium</a:t>
            </a:r>
            <a:r>
              <a:rPr lang="en-US" altLang="en-US" sz="4400">
                <a:latin typeface="Arial" panose="020B0604020202020204" pitchFamily="34" charset="0"/>
              </a:rPr>
              <a:t> (Cd)</a:t>
            </a:r>
            <a:endParaRPr lang="en-US" altLang="en-US" sz="4400">
              <a:latin typeface="Arial" panose="020B0604020202020204" pitchFamily="34" charset="0"/>
            </a:endParaRPr>
          </a:p>
        </p:txBody>
      </p:sp>
      <p:grpSp>
        <p:nvGrpSpPr>
          <p:cNvPr id="36868" name="Group 11"/>
          <p:cNvGrpSpPr/>
          <p:nvPr/>
        </p:nvGrpSpPr>
        <p:grpSpPr bwMode="auto">
          <a:xfrm>
            <a:off x="1733550" y="3248025"/>
            <a:ext cx="457200" cy="304800"/>
            <a:chOff x="3168" y="1632"/>
            <a:chExt cx="1968" cy="1344"/>
          </a:xfrm>
        </p:grpSpPr>
        <p:sp>
          <p:nvSpPr>
            <p:cNvPr id="36883" name="Oval 12"/>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6884" name="Oval 13"/>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6885" name="Oval 14"/>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36869" name="Group 19"/>
          <p:cNvGrpSpPr/>
          <p:nvPr/>
        </p:nvGrpSpPr>
        <p:grpSpPr bwMode="auto">
          <a:xfrm>
            <a:off x="1709738" y="4552950"/>
            <a:ext cx="457200" cy="304800"/>
            <a:chOff x="3168" y="1632"/>
            <a:chExt cx="1968" cy="1344"/>
          </a:xfrm>
        </p:grpSpPr>
        <p:sp>
          <p:nvSpPr>
            <p:cNvPr id="36880" name="Oval 20"/>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6881" name="Oval 21"/>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6882" name="Oval 22"/>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36870" name="Group 27"/>
          <p:cNvGrpSpPr/>
          <p:nvPr/>
        </p:nvGrpSpPr>
        <p:grpSpPr bwMode="auto">
          <a:xfrm>
            <a:off x="1674813" y="5275263"/>
            <a:ext cx="457200" cy="304800"/>
            <a:chOff x="3168" y="1632"/>
            <a:chExt cx="1968" cy="1344"/>
          </a:xfrm>
        </p:grpSpPr>
        <p:sp>
          <p:nvSpPr>
            <p:cNvPr id="36877" name="Oval 28"/>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6878" name="Oval 29"/>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6879" name="Oval 30"/>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
        <p:nvSpPr>
          <p:cNvPr id="36871" name="Rectangle 35"/>
          <p:cNvSpPr>
            <a:spLocks noChangeArrowheads="1"/>
          </p:cNvSpPr>
          <p:nvPr/>
        </p:nvSpPr>
        <p:spPr bwMode="auto">
          <a:xfrm>
            <a:off x="4191001" y="152401"/>
            <a:ext cx="2920415" cy="646331"/>
          </a:xfrm>
          <a:prstGeom prst="rect">
            <a:avLst/>
          </a:prstGeom>
          <a:solidFill>
            <a:srgbClr val="FFFF00"/>
          </a:solidFill>
          <a:ln w="57150">
            <a:solidFill>
              <a:schemeClr val="tx1"/>
            </a:solidFill>
            <a:miter lim="800000"/>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Arial" panose="020B0604020202020204" pitchFamily="34" charset="0"/>
              </a:rPr>
              <a:t>Toxic Metals</a:t>
            </a:r>
            <a:endParaRPr lang="en-US" altLang="en-US" sz="3600" b="1">
              <a:latin typeface="Arial" panose="020B0604020202020204" pitchFamily="34" charset="0"/>
            </a:endParaRPr>
          </a:p>
        </p:txBody>
      </p:sp>
      <p:grpSp>
        <p:nvGrpSpPr>
          <p:cNvPr id="36872" name="Group 11"/>
          <p:cNvGrpSpPr/>
          <p:nvPr/>
        </p:nvGrpSpPr>
        <p:grpSpPr bwMode="auto">
          <a:xfrm>
            <a:off x="1743075" y="3887788"/>
            <a:ext cx="457200" cy="304800"/>
            <a:chOff x="3168" y="1632"/>
            <a:chExt cx="1968" cy="1344"/>
          </a:xfrm>
        </p:grpSpPr>
        <p:sp>
          <p:nvSpPr>
            <p:cNvPr id="36874" name="Oval 12"/>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6875" name="Oval 13"/>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6876" name="Oval 14"/>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pic>
        <p:nvPicPr>
          <p:cNvPr id="3687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305551" y="2976564"/>
            <a:ext cx="4278313"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590800" y="1371600"/>
            <a:ext cx="561975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3600">
                <a:latin typeface="Arial" panose="020B0604020202020204" pitchFamily="34" charset="0"/>
              </a:rPr>
              <a:t>Petroleum hydrocarbons</a:t>
            </a:r>
            <a:endParaRPr lang="en-US" altLang="en-US" sz="3600">
              <a:latin typeface="Arial" panose="020B0604020202020204" pitchFamily="34" charset="0"/>
            </a:endParaRPr>
          </a:p>
          <a:p>
            <a:pPr eaLnBrk="1" hangingPunct="1">
              <a:spcBef>
                <a:spcPct val="0"/>
              </a:spcBef>
            </a:pPr>
            <a:r>
              <a:rPr lang="en-US" altLang="en-US" sz="3600">
                <a:latin typeface="Arial" panose="020B0604020202020204" pitchFamily="34" charset="0"/>
              </a:rPr>
              <a:t>Plastics</a:t>
            </a:r>
            <a:endParaRPr lang="en-US" altLang="en-US" sz="3600">
              <a:latin typeface="Arial" panose="020B0604020202020204" pitchFamily="34" charset="0"/>
            </a:endParaRPr>
          </a:p>
          <a:p>
            <a:pPr eaLnBrk="1" hangingPunct="1">
              <a:spcBef>
                <a:spcPct val="0"/>
              </a:spcBef>
            </a:pPr>
            <a:r>
              <a:rPr lang="en-US" altLang="en-US" sz="3600">
                <a:latin typeface="Arial" panose="020B0604020202020204" pitchFamily="34" charset="0"/>
              </a:rPr>
              <a:t>Pesticides</a:t>
            </a:r>
            <a:endParaRPr lang="en-US" altLang="en-US" sz="3600">
              <a:latin typeface="Arial" panose="020B0604020202020204" pitchFamily="34" charset="0"/>
            </a:endParaRPr>
          </a:p>
          <a:p>
            <a:pPr eaLnBrk="1" hangingPunct="1">
              <a:spcBef>
                <a:spcPct val="0"/>
              </a:spcBef>
            </a:pPr>
            <a:r>
              <a:rPr lang="en-US" altLang="en-US" sz="3600">
                <a:latin typeface="Arial" panose="020B0604020202020204" pitchFamily="34" charset="0"/>
              </a:rPr>
              <a:t>Heavy metals</a:t>
            </a:r>
            <a:endParaRPr lang="en-US" altLang="en-US" sz="3600">
              <a:latin typeface="Arial" panose="020B0604020202020204" pitchFamily="34" charset="0"/>
            </a:endParaRPr>
          </a:p>
          <a:p>
            <a:pPr eaLnBrk="1" hangingPunct="1">
              <a:spcBef>
                <a:spcPct val="0"/>
              </a:spcBef>
            </a:pPr>
            <a:r>
              <a:rPr lang="en-US" altLang="en-US" sz="3600">
                <a:latin typeface="Arial" panose="020B0604020202020204" pitchFamily="34" charset="0"/>
              </a:rPr>
              <a:t>Sewage</a:t>
            </a:r>
            <a:endParaRPr lang="en-US" altLang="en-US" sz="3600">
              <a:latin typeface="Arial" panose="020B0604020202020204" pitchFamily="34" charset="0"/>
            </a:endParaRPr>
          </a:p>
          <a:p>
            <a:pPr eaLnBrk="1" hangingPunct="1">
              <a:spcBef>
                <a:spcPct val="0"/>
              </a:spcBef>
            </a:pPr>
            <a:r>
              <a:rPr lang="en-US" altLang="en-US" sz="3600">
                <a:latin typeface="Arial" panose="020B0604020202020204" pitchFamily="34" charset="0"/>
              </a:rPr>
              <a:t>Radioactive waste</a:t>
            </a:r>
            <a:endParaRPr lang="en-US" altLang="en-US" sz="3600">
              <a:latin typeface="Arial" panose="020B0604020202020204" pitchFamily="34" charset="0"/>
            </a:endParaRPr>
          </a:p>
          <a:p>
            <a:pPr eaLnBrk="1" hangingPunct="1">
              <a:spcBef>
                <a:spcPct val="0"/>
              </a:spcBef>
            </a:pPr>
            <a:r>
              <a:rPr lang="en-US" altLang="en-US" sz="3600">
                <a:latin typeface="Arial" panose="020B0604020202020204" pitchFamily="34" charset="0"/>
              </a:rPr>
              <a:t>Thermal effluents</a:t>
            </a:r>
            <a:endParaRPr lang="en-US" altLang="en-US" sz="3600">
              <a:latin typeface="Arial" panose="020B0604020202020204" pitchFamily="34" charset="0"/>
            </a:endParaRPr>
          </a:p>
        </p:txBody>
      </p:sp>
      <p:grpSp>
        <p:nvGrpSpPr>
          <p:cNvPr id="6147" name="Group 6"/>
          <p:cNvGrpSpPr/>
          <p:nvPr/>
        </p:nvGrpSpPr>
        <p:grpSpPr bwMode="auto">
          <a:xfrm>
            <a:off x="2438400" y="1524000"/>
            <a:ext cx="457200" cy="304800"/>
            <a:chOff x="3168" y="1632"/>
            <a:chExt cx="1968" cy="1344"/>
          </a:xfrm>
        </p:grpSpPr>
        <p:sp>
          <p:nvSpPr>
            <p:cNvPr id="6173" name="Oval 5"/>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74" name="Oval 3"/>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75" name="Oval 4"/>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6148" name="Group 7"/>
          <p:cNvGrpSpPr/>
          <p:nvPr/>
        </p:nvGrpSpPr>
        <p:grpSpPr bwMode="auto">
          <a:xfrm>
            <a:off x="2438400" y="2667000"/>
            <a:ext cx="457200" cy="304800"/>
            <a:chOff x="3168" y="1632"/>
            <a:chExt cx="1968" cy="1344"/>
          </a:xfrm>
        </p:grpSpPr>
        <p:sp>
          <p:nvSpPr>
            <p:cNvPr id="6170" name="Oval 8"/>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71" name="Oval 9"/>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72" name="Oval 10"/>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6149" name="Group 11"/>
          <p:cNvGrpSpPr/>
          <p:nvPr/>
        </p:nvGrpSpPr>
        <p:grpSpPr bwMode="auto">
          <a:xfrm>
            <a:off x="2438400" y="3200400"/>
            <a:ext cx="457200" cy="304800"/>
            <a:chOff x="3168" y="1632"/>
            <a:chExt cx="1968" cy="1344"/>
          </a:xfrm>
        </p:grpSpPr>
        <p:sp>
          <p:nvSpPr>
            <p:cNvPr id="6167" name="Oval 12"/>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68" name="Oval 13"/>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69" name="Oval 14"/>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6150" name="Group 15"/>
          <p:cNvGrpSpPr/>
          <p:nvPr/>
        </p:nvGrpSpPr>
        <p:grpSpPr bwMode="auto">
          <a:xfrm>
            <a:off x="2438400" y="3733800"/>
            <a:ext cx="457200" cy="304800"/>
            <a:chOff x="3168" y="1632"/>
            <a:chExt cx="1968" cy="1344"/>
          </a:xfrm>
        </p:grpSpPr>
        <p:sp>
          <p:nvSpPr>
            <p:cNvPr id="6164" name="Oval 16"/>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65" name="Oval 17"/>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66" name="Oval 18"/>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6151" name="Group 19"/>
          <p:cNvGrpSpPr/>
          <p:nvPr/>
        </p:nvGrpSpPr>
        <p:grpSpPr bwMode="auto">
          <a:xfrm>
            <a:off x="2438400" y="4267200"/>
            <a:ext cx="457200" cy="304800"/>
            <a:chOff x="3168" y="1632"/>
            <a:chExt cx="1968" cy="1344"/>
          </a:xfrm>
        </p:grpSpPr>
        <p:sp>
          <p:nvSpPr>
            <p:cNvPr id="6161" name="Oval 20"/>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62" name="Oval 21"/>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63" name="Oval 22"/>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6152" name="Group 23"/>
          <p:cNvGrpSpPr/>
          <p:nvPr/>
        </p:nvGrpSpPr>
        <p:grpSpPr bwMode="auto">
          <a:xfrm>
            <a:off x="2438400" y="4876800"/>
            <a:ext cx="457200" cy="304800"/>
            <a:chOff x="3168" y="1632"/>
            <a:chExt cx="1968" cy="1344"/>
          </a:xfrm>
        </p:grpSpPr>
        <p:sp>
          <p:nvSpPr>
            <p:cNvPr id="6158" name="Oval 24"/>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9" name="Oval 25"/>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60" name="Oval 26"/>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6153" name="Group 27"/>
          <p:cNvGrpSpPr/>
          <p:nvPr/>
        </p:nvGrpSpPr>
        <p:grpSpPr bwMode="auto">
          <a:xfrm>
            <a:off x="2438400" y="2057400"/>
            <a:ext cx="457200" cy="304800"/>
            <a:chOff x="3168" y="1632"/>
            <a:chExt cx="1968" cy="1344"/>
          </a:xfrm>
        </p:grpSpPr>
        <p:sp>
          <p:nvSpPr>
            <p:cNvPr id="6155" name="Oval 28"/>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6" name="Oval 29"/>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7" name="Oval 30"/>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
        <p:nvSpPr>
          <p:cNvPr id="6154" name="Rectangle 31"/>
          <p:cNvSpPr>
            <a:spLocks noChangeArrowheads="1"/>
          </p:cNvSpPr>
          <p:nvPr/>
        </p:nvSpPr>
        <p:spPr bwMode="auto">
          <a:xfrm>
            <a:off x="4191001" y="228601"/>
            <a:ext cx="4031873" cy="646331"/>
          </a:xfrm>
          <a:prstGeom prst="rect">
            <a:avLst/>
          </a:prstGeom>
          <a:solidFill>
            <a:srgbClr val="FFFF00"/>
          </a:solidFill>
          <a:ln w="57150">
            <a:solidFill>
              <a:schemeClr val="tx1"/>
            </a:solidFill>
            <a:miter lim="800000"/>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Arial" panose="020B0604020202020204" pitchFamily="34" charset="0"/>
              </a:rPr>
              <a:t>Marine Pollutants</a:t>
            </a:r>
            <a:endParaRPr lang="en-US" altLang="en-US" sz="3600" b="1">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2057400" y="990601"/>
            <a:ext cx="84582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0"/>
              </a:spcBef>
              <a:buFontTx/>
              <a:buNone/>
            </a:pPr>
            <a:r>
              <a:rPr lang="en-US" altLang="en-US" sz="2800" b="1">
                <a:latin typeface="Arial" panose="020B0604020202020204" pitchFamily="34" charset="0"/>
              </a:rPr>
              <a:t>Minamata Disease</a:t>
            </a:r>
            <a:r>
              <a:rPr lang="en-US" altLang="en-US" sz="2800">
                <a:latin typeface="Arial" panose="020B0604020202020204" pitchFamily="34" charset="0"/>
              </a:rPr>
              <a:t> (1953-1960)– Japan</a:t>
            </a:r>
            <a:endParaRPr lang="en-US" altLang="en-US" sz="2800">
              <a:latin typeface="Arial" panose="020B0604020202020204" pitchFamily="34" charset="0"/>
            </a:endParaRPr>
          </a:p>
        </p:txBody>
      </p:sp>
      <p:sp>
        <p:nvSpPr>
          <p:cNvPr id="37891" name="Rectangle 32"/>
          <p:cNvSpPr>
            <a:spLocks noChangeArrowheads="1"/>
          </p:cNvSpPr>
          <p:nvPr/>
        </p:nvSpPr>
        <p:spPr bwMode="auto">
          <a:xfrm>
            <a:off x="4419601" y="152401"/>
            <a:ext cx="2005013" cy="646113"/>
          </a:xfrm>
          <a:prstGeom prst="rect">
            <a:avLst/>
          </a:prstGeom>
          <a:solidFill>
            <a:srgbClr val="FFFF00"/>
          </a:solidFill>
          <a:ln w="57150">
            <a:solidFill>
              <a:schemeClr val="tx1"/>
            </a:solidFill>
            <a:miter lim="800000"/>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Arial" panose="020B0604020202020204" pitchFamily="34" charset="0"/>
              </a:rPr>
              <a:t>Mercury</a:t>
            </a:r>
            <a:endParaRPr lang="en-US" altLang="en-US" sz="3600" b="1">
              <a:latin typeface="Arial" panose="020B0604020202020204" pitchFamily="34" charset="0"/>
            </a:endParaRPr>
          </a:p>
        </p:txBody>
      </p:sp>
      <p:pic>
        <p:nvPicPr>
          <p:cNvPr id="37892" name="Picture 2" descr="http://ww3.hdnux.com/photos/25/21/16/5575558/3/628x47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46826" y="4284664"/>
            <a:ext cx="338137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4" descr="http://upload.wikimedia.org/wikipedia/commons/6/6a/Minamata_map_illustrating_Chisso_factory_effluent_rout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509713"/>
            <a:ext cx="3108325"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6" descr="http://www.healthandsafetyatwork.com/hsw/files/Minimat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850" y="1693864"/>
            <a:ext cx="3435350"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8" descr="http://www.japanfocus.org/data/fishing_in_minamata_ba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2988" y="4344988"/>
            <a:ext cx="2851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003425" y="973138"/>
            <a:ext cx="83058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0"/>
              </a:spcBef>
            </a:pPr>
            <a:r>
              <a:rPr lang="en-US" altLang="en-US" sz="2800">
                <a:latin typeface="Arial" panose="020B0604020202020204" pitchFamily="34" charset="0"/>
              </a:rPr>
              <a:t>Tributyl tin (antifouling paint for boats)</a:t>
            </a:r>
            <a:endParaRPr lang="en-US" altLang="en-US" sz="2800">
              <a:latin typeface="Arial" panose="020B0604020202020204" pitchFamily="34" charset="0"/>
            </a:endParaRPr>
          </a:p>
          <a:p>
            <a:pPr eaLnBrk="1" hangingPunct="1">
              <a:lnSpc>
                <a:spcPct val="110000"/>
              </a:lnSpc>
              <a:spcBef>
                <a:spcPct val="0"/>
              </a:spcBef>
            </a:pPr>
            <a:r>
              <a:rPr lang="en-US" altLang="en-US" sz="2800">
                <a:latin typeface="Arial" panose="020B0604020202020204" pitchFamily="34" charset="0"/>
              </a:rPr>
              <a:t>Banned in U.S. 1980s</a:t>
            </a:r>
            <a:endParaRPr lang="en-US" altLang="en-US" sz="2800">
              <a:latin typeface="Arial" panose="020B0604020202020204" pitchFamily="34" charset="0"/>
            </a:endParaRPr>
          </a:p>
          <a:p>
            <a:pPr eaLnBrk="1" hangingPunct="1">
              <a:lnSpc>
                <a:spcPct val="110000"/>
              </a:lnSpc>
              <a:spcBef>
                <a:spcPct val="0"/>
              </a:spcBef>
            </a:pPr>
            <a:r>
              <a:rPr lang="en-US" altLang="en-US" sz="2800">
                <a:latin typeface="Arial" panose="020B0604020202020204" pitchFamily="34" charset="0"/>
              </a:rPr>
              <a:t>Acts as an immunosuppressor</a:t>
            </a:r>
            <a:endParaRPr lang="en-US" altLang="en-US" sz="2800">
              <a:latin typeface="Arial" panose="020B0604020202020204" pitchFamily="34" charset="0"/>
            </a:endParaRPr>
          </a:p>
          <a:p>
            <a:pPr eaLnBrk="1" hangingPunct="1">
              <a:lnSpc>
                <a:spcPct val="110000"/>
              </a:lnSpc>
              <a:spcBef>
                <a:spcPct val="0"/>
              </a:spcBef>
            </a:pPr>
            <a:r>
              <a:rPr lang="en-US" altLang="en-US" sz="2800">
                <a:latin typeface="Arial" panose="020B0604020202020204" pitchFamily="34" charset="0"/>
              </a:rPr>
              <a:t>Accumulations unusually high in small whales</a:t>
            </a:r>
            <a:endParaRPr lang="en-US" altLang="en-US" sz="2800">
              <a:latin typeface="Arial" panose="020B0604020202020204" pitchFamily="34" charset="0"/>
            </a:endParaRPr>
          </a:p>
          <a:p>
            <a:pPr eaLnBrk="1" hangingPunct="1">
              <a:lnSpc>
                <a:spcPct val="110000"/>
              </a:lnSpc>
              <a:spcBef>
                <a:spcPct val="0"/>
              </a:spcBef>
            </a:pPr>
            <a:r>
              <a:rPr lang="en-US" altLang="en-US" sz="2800">
                <a:latin typeface="Arial" panose="020B0604020202020204" pitchFamily="34" charset="0"/>
              </a:rPr>
              <a:t>May be associated with strandings</a:t>
            </a:r>
            <a:endParaRPr lang="en-US" altLang="en-US" sz="2800">
              <a:latin typeface="Arial" panose="020B0604020202020204" pitchFamily="34" charset="0"/>
            </a:endParaRPr>
          </a:p>
          <a:p>
            <a:pPr eaLnBrk="1" hangingPunct="1">
              <a:lnSpc>
                <a:spcPct val="40000"/>
              </a:lnSpc>
              <a:spcBef>
                <a:spcPct val="0"/>
              </a:spcBef>
              <a:buFontTx/>
              <a:buNone/>
            </a:pPr>
            <a:endParaRPr lang="en-US" altLang="en-US" sz="2800" i="1">
              <a:latin typeface="Arial" panose="020B0604020202020204" pitchFamily="34" charset="0"/>
            </a:endParaRPr>
          </a:p>
        </p:txBody>
      </p:sp>
      <p:grpSp>
        <p:nvGrpSpPr>
          <p:cNvPr id="40963" name="Group 3"/>
          <p:cNvGrpSpPr/>
          <p:nvPr/>
        </p:nvGrpSpPr>
        <p:grpSpPr bwMode="auto">
          <a:xfrm>
            <a:off x="1828800" y="1066800"/>
            <a:ext cx="457200" cy="304800"/>
            <a:chOff x="3168" y="1632"/>
            <a:chExt cx="1968" cy="1344"/>
          </a:xfrm>
        </p:grpSpPr>
        <p:sp>
          <p:nvSpPr>
            <p:cNvPr id="40983" name="Oval 4"/>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84" name="Oval 5"/>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85" name="Oval 6"/>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40964" name="Group 7"/>
          <p:cNvGrpSpPr/>
          <p:nvPr/>
        </p:nvGrpSpPr>
        <p:grpSpPr bwMode="auto">
          <a:xfrm>
            <a:off x="1828800" y="2057400"/>
            <a:ext cx="457200" cy="304800"/>
            <a:chOff x="3168" y="1632"/>
            <a:chExt cx="1968" cy="1344"/>
          </a:xfrm>
        </p:grpSpPr>
        <p:sp>
          <p:nvSpPr>
            <p:cNvPr id="40980" name="Oval 8"/>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81" name="Oval 9"/>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82" name="Oval 10"/>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40965" name="Group 11"/>
          <p:cNvGrpSpPr/>
          <p:nvPr/>
        </p:nvGrpSpPr>
        <p:grpSpPr bwMode="auto">
          <a:xfrm>
            <a:off x="1828800" y="2514600"/>
            <a:ext cx="457200" cy="304800"/>
            <a:chOff x="3168" y="1632"/>
            <a:chExt cx="1968" cy="1344"/>
          </a:xfrm>
        </p:grpSpPr>
        <p:sp>
          <p:nvSpPr>
            <p:cNvPr id="40977" name="Oval 12"/>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78" name="Oval 13"/>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79" name="Oval 14"/>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40966" name="Group 15"/>
          <p:cNvGrpSpPr/>
          <p:nvPr/>
        </p:nvGrpSpPr>
        <p:grpSpPr bwMode="auto">
          <a:xfrm>
            <a:off x="1828800" y="3048000"/>
            <a:ext cx="457200" cy="304800"/>
            <a:chOff x="3168" y="1632"/>
            <a:chExt cx="1968" cy="1344"/>
          </a:xfrm>
        </p:grpSpPr>
        <p:sp>
          <p:nvSpPr>
            <p:cNvPr id="40974" name="Oval 16"/>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75" name="Oval 17"/>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76" name="Oval 18"/>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40967" name="Group 27"/>
          <p:cNvGrpSpPr/>
          <p:nvPr/>
        </p:nvGrpSpPr>
        <p:grpSpPr bwMode="auto">
          <a:xfrm>
            <a:off x="1828800" y="1600200"/>
            <a:ext cx="457200" cy="304800"/>
            <a:chOff x="3168" y="1632"/>
            <a:chExt cx="1968" cy="1344"/>
          </a:xfrm>
        </p:grpSpPr>
        <p:sp>
          <p:nvSpPr>
            <p:cNvPr id="40971" name="Oval 28"/>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72" name="Oval 29"/>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73" name="Oval 30"/>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pic>
        <p:nvPicPr>
          <p:cNvPr id="40968" name="Picture 5" descr="https://encrypted-tbn3.gstatic.com/images?q=tbn:ANd9GcRaMADD9XZd5IMVoqNOcOETAdLWF_miYZhjAEy4aI0tOkDRki2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1201" y="3970338"/>
            <a:ext cx="39211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7" descr="http://www.speciation.net/Public/Data/sp/Image/Antifouling_pai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039" y="3949700"/>
            <a:ext cx="3513137"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Rectangle 32"/>
          <p:cNvSpPr>
            <a:spLocks noChangeArrowheads="1"/>
          </p:cNvSpPr>
          <p:nvPr/>
        </p:nvSpPr>
        <p:spPr bwMode="auto">
          <a:xfrm>
            <a:off x="4419601" y="152401"/>
            <a:ext cx="1800225" cy="646113"/>
          </a:xfrm>
          <a:prstGeom prst="rect">
            <a:avLst/>
          </a:prstGeom>
          <a:solidFill>
            <a:srgbClr val="FFFF00"/>
          </a:solidFill>
          <a:ln w="57150">
            <a:solidFill>
              <a:schemeClr val="tx1"/>
            </a:solidFill>
            <a:miter lim="800000"/>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Arial" panose="020B0604020202020204" pitchFamily="34" charset="0"/>
              </a:rPr>
              <a:t>Copper</a:t>
            </a:r>
            <a:endParaRPr lang="en-US" altLang="en-US" sz="3600" b="1">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981200" y="973139"/>
            <a:ext cx="5105400" cy="479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0"/>
              </a:spcBef>
            </a:pPr>
            <a:r>
              <a:rPr lang="en-US" altLang="en-US" sz="2800">
                <a:latin typeface="Arial" panose="020B0604020202020204" pitchFamily="34" charset="0"/>
              </a:rPr>
              <a:t>Leaded gasoline invented 1920’s</a:t>
            </a:r>
            <a:endParaRPr lang="en-US" altLang="en-US" sz="2800">
              <a:latin typeface="Arial" panose="020B0604020202020204" pitchFamily="34" charset="0"/>
            </a:endParaRPr>
          </a:p>
          <a:p>
            <a:pPr eaLnBrk="1" hangingPunct="1">
              <a:lnSpc>
                <a:spcPct val="110000"/>
              </a:lnSpc>
              <a:spcBef>
                <a:spcPct val="0"/>
              </a:spcBef>
            </a:pPr>
            <a:r>
              <a:rPr lang="en-US" altLang="en-US" sz="2800">
                <a:latin typeface="Arial" panose="020B0604020202020204" pitchFamily="34" charset="0"/>
              </a:rPr>
              <a:t>Enters water from automobile exhaust, runoff and atmospheric fallout of industrial waste and landfills, mines, dumps</a:t>
            </a:r>
            <a:endParaRPr lang="en-US" altLang="en-US" sz="2800">
              <a:latin typeface="Arial" panose="020B0604020202020204" pitchFamily="34" charset="0"/>
            </a:endParaRPr>
          </a:p>
          <a:p>
            <a:pPr eaLnBrk="1" hangingPunct="1">
              <a:lnSpc>
                <a:spcPct val="110000"/>
              </a:lnSpc>
              <a:spcBef>
                <a:spcPct val="0"/>
              </a:spcBef>
            </a:pPr>
            <a:r>
              <a:rPr lang="en-US" altLang="en-US" sz="2800">
                <a:latin typeface="Arial" panose="020B0604020202020204" pitchFamily="34" charset="0"/>
              </a:rPr>
              <a:t>Leaded gas banned in US in 1980’s has reduced pollution in ocean</a:t>
            </a:r>
            <a:endParaRPr lang="en-US" altLang="en-US" sz="2800">
              <a:latin typeface="Arial" panose="020B0604020202020204" pitchFamily="34" charset="0"/>
            </a:endParaRPr>
          </a:p>
        </p:txBody>
      </p:sp>
      <p:sp>
        <p:nvSpPr>
          <p:cNvPr id="43011" name="Rectangle 3"/>
          <p:cNvSpPr>
            <a:spLocks noChangeArrowheads="1"/>
          </p:cNvSpPr>
          <p:nvPr/>
        </p:nvSpPr>
        <p:spPr bwMode="auto">
          <a:xfrm>
            <a:off x="1981201" y="5943601"/>
            <a:ext cx="8308685" cy="646331"/>
          </a:xfrm>
          <a:prstGeom prst="rect">
            <a:avLst/>
          </a:prstGeom>
          <a:solidFill>
            <a:schemeClr val="hlink"/>
          </a:solidFill>
          <a:ln w="57150">
            <a:solidFill>
              <a:schemeClr val="tx1"/>
            </a:solidFill>
            <a:miter lim="800000"/>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Arial" panose="020B0604020202020204" pitchFamily="34" charset="0"/>
              </a:rPr>
              <a:t>Bioaccumulation </a:t>
            </a:r>
            <a:r>
              <a:rPr lang="en-US" altLang="en-US" sz="3600" b="1">
                <a:latin typeface="Arial" panose="020B0604020202020204" pitchFamily="34" charset="0"/>
                <a:sym typeface="Symbol" panose="05050102010706020507" pitchFamily="18" charset="2"/>
              </a:rPr>
              <a:t></a:t>
            </a:r>
            <a:r>
              <a:rPr lang="en-US" altLang="en-US" sz="3600" b="1">
                <a:latin typeface="Arial" panose="020B0604020202020204" pitchFamily="34" charset="0"/>
              </a:rPr>
              <a:t> biomagnification</a:t>
            </a:r>
            <a:endParaRPr lang="en-US" altLang="en-US" sz="3600" b="1">
              <a:latin typeface="Arial" panose="020B0604020202020204" pitchFamily="34" charset="0"/>
            </a:endParaRPr>
          </a:p>
        </p:txBody>
      </p:sp>
      <p:grpSp>
        <p:nvGrpSpPr>
          <p:cNvPr id="43012" name="Group 4"/>
          <p:cNvGrpSpPr/>
          <p:nvPr/>
        </p:nvGrpSpPr>
        <p:grpSpPr bwMode="auto">
          <a:xfrm>
            <a:off x="1828800" y="1143000"/>
            <a:ext cx="457200" cy="304800"/>
            <a:chOff x="3168" y="1632"/>
            <a:chExt cx="1968" cy="1344"/>
          </a:xfrm>
        </p:grpSpPr>
        <p:sp>
          <p:nvSpPr>
            <p:cNvPr id="43023" name="Oval 5"/>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3024" name="Oval 6"/>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3025" name="Oval 7"/>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43013" name="Group 12"/>
          <p:cNvGrpSpPr/>
          <p:nvPr/>
        </p:nvGrpSpPr>
        <p:grpSpPr bwMode="auto">
          <a:xfrm>
            <a:off x="1798638" y="4416425"/>
            <a:ext cx="457200" cy="304800"/>
            <a:chOff x="3168" y="1632"/>
            <a:chExt cx="1968" cy="1344"/>
          </a:xfrm>
        </p:grpSpPr>
        <p:sp>
          <p:nvSpPr>
            <p:cNvPr id="43020" name="Oval 13"/>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3021" name="Oval 14"/>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3022" name="Oval 15"/>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43014" name="Group 16"/>
          <p:cNvGrpSpPr/>
          <p:nvPr/>
        </p:nvGrpSpPr>
        <p:grpSpPr bwMode="auto">
          <a:xfrm>
            <a:off x="1801813" y="2041525"/>
            <a:ext cx="457200" cy="304800"/>
            <a:chOff x="3168" y="1632"/>
            <a:chExt cx="1968" cy="1344"/>
          </a:xfrm>
        </p:grpSpPr>
        <p:sp>
          <p:nvSpPr>
            <p:cNvPr id="43017" name="Oval 17"/>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3018" name="Oval 18"/>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3019" name="Oval 19"/>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pic>
        <p:nvPicPr>
          <p:cNvPr id="43015" name="Picture 17" descr="http://media.treehugger.com/assets/images/2011/10/leaded-gasoline-pump-photo.jpg"/>
          <p:cNvPicPr>
            <a:picLocks noChangeAspect="1" noChangeArrowheads="1"/>
          </p:cNvPicPr>
          <p:nvPr/>
        </p:nvPicPr>
        <p:blipFill>
          <a:blip r:embed="rId1">
            <a:extLst>
              <a:ext uri="{28A0092B-C50C-407E-A947-70E740481C1C}">
                <a14:useLocalDpi xmlns:a14="http://schemas.microsoft.com/office/drawing/2010/main" val="0"/>
              </a:ext>
            </a:extLst>
          </a:blip>
          <a:srcRect l="10571" r="23428"/>
          <a:stretch>
            <a:fillRect/>
          </a:stretch>
        </p:blipFill>
        <p:spPr bwMode="auto">
          <a:xfrm>
            <a:off x="7239000" y="595314"/>
            <a:ext cx="3403600"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Rectangle 32"/>
          <p:cNvSpPr>
            <a:spLocks noChangeArrowheads="1"/>
          </p:cNvSpPr>
          <p:nvPr/>
        </p:nvSpPr>
        <p:spPr bwMode="auto">
          <a:xfrm>
            <a:off x="4419601" y="152401"/>
            <a:ext cx="1262063" cy="646113"/>
          </a:xfrm>
          <a:prstGeom prst="rect">
            <a:avLst/>
          </a:prstGeom>
          <a:solidFill>
            <a:srgbClr val="FFFF00"/>
          </a:solidFill>
          <a:ln w="57150">
            <a:solidFill>
              <a:schemeClr val="tx1"/>
            </a:solidFill>
            <a:miter lim="800000"/>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Arial" panose="020B0604020202020204" pitchFamily="34" charset="0"/>
              </a:rPr>
              <a:t>Lead</a:t>
            </a:r>
            <a:endParaRPr lang="en-US" altLang="en-US" sz="3600" b="1">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3" descr="http://www.cleanoceanaction.org/uploads/pics/fish6pack_01.gif"/>
          <p:cNvPicPr>
            <a:picLocks noChangeAspect="1" noChangeArrowheads="1"/>
          </p:cNvPicPr>
          <p:nvPr/>
        </p:nvPicPr>
        <p:blipFill>
          <a:blip r:embed="rId1">
            <a:extLst>
              <a:ext uri="{28A0092B-C50C-407E-A947-70E740481C1C}">
                <a14:useLocalDpi xmlns:a14="http://schemas.microsoft.com/office/drawing/2010/main" val="0"/>
              </a:ext>
            </a:extLst>
          </a:blip>
          <a:srcRect b="6038"/>
          <a:stretch>
            <a:fillRect/>
          </a:stretch>
        </p:blipFill>
        <p:spPr bwMode="auto">
          <a:xfrm>
            <a:off x="3124201" y="228600"/>
            <a:ext cx="528637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3003550" y="71438"/>
            <a:ext cx="6313488" cy="64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600"/>
              <a:t>Pollutants Entering the Ocean</a:t>
            </a:r>
            <a:endParaRPr lang="en-US" altLang="en-US" sz="3600"/>
          </a:p>
        </p:txBody>
      </p:sp>
      <p:graphicFrame>
        <p:nvGraphicFramePr>
          <p:cNvPr id="7171" name="Chart 5"/>
          <p:cNvGraphicFramePr/>
          <p:nvPr/>
        </p:nvGraphicFramePr>
        <p:xfrm>
          <a:off x="2159001" y="1176338"/>
          <a:ext cx="7407275" cy="5740400"/>
        </p:xfrm>
        <a:graphic>
          <a:graphicData uri="http://schemas.openxmlformats.org/presentationml/2006/ole">
            <mc:AlternateContent xmlns:mc="http://schemas.openxmlformats.org/markup-compatibility/2006">
              <mc:Choice xmlns:v="urn:schemas-microsoft-com:vml" Requires="v">
                <p:oleObj spid="_x0000_s1027" name="Chart" r:id="rId1" imgW="7412990" imgH="5742305" progId="Excel.Chart.8">
                  <p:embed/>
                </p:oleObj>
              </mc:Choice>
              <mc:Fallback>
                <p:oleObj name="Chart" r:id="rId1" imgW="7412990" imgH="5742305" progId="Excel.Chart.8">
                  <p:embed/>
                  <p:pic>
                    <p:nvPicPr>
                      <p:cNvPr id="0" name="Char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1" y="1176338"/>
                        <a:ext cx="7407275" cy="574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TextBox 1"/>
          <p:cNvSpPr txBox="1">
            <a:spLocks noChangeArrowheads="1"/>
          </p:cNvSpPr>
          <p:nvPr/>
        </p:nvSpPr>
        <p:spPr bwMode="auto">
          <a:xfrm>
            <a:off x="5943600" y="4595813"/>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en-US" sz="2000">
                <a:cs typeface="Arial" panose="020B0604020202020204" pitchFamily="34" charset="0"/>
              </a:rPr>
              <a:t>Farm runoff 20%</a:t>
            </a:r>
            <a:endParaRPr lang="en-US" altLang="en-US" sz="2000">
              <a:cs typeface="Arial" panose="020B0604020202020204" pitchFamily="34" charset="0"/>
            </a:endParaRPr>
          </a:p>
        </p:txBody>
      </p:sp>
      <p:sp>
        <p:nvSpPr>
          <p:cNvPr id="7173" name="TextBox 1"/>
          <p:cNvSpPr txBox="1">
            <a:spLocks noChangeArrowheads="1"/>
          </p:cNvSpPr>
          <p:nvPr/>
        </p:nvSpPr>
        <p:spPr bwMode="auto">
          <a:xfrm>
            <a:off x="4038600" y="4595813"/>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en-US" sz="2000">
                <a:cs typeface="Arial" panose="020B0604020202020204" pitchFamily="34" charset="0"/>
              </a:rPr>
              <a:t>Air pollutants </a:t>
            </a:r>
            <a:endParaRPr lang="en-US" altLang="en-US" sz="2000">
              <a:cs typeface="Arial" panose="020B0604020202020204" pitchFamily="34" charset="0"/>
            </a:endParaRPr>
          </a:p>
          <a:p>
            <a:r>
              <a:rPr lang="en-US" altLang="en-US" sz="2000">
                <a:cs typeface="Arial" panose="020B0604020202020204" pitchFamily="34" charset="0"/>
              </a:rPr>
              <a:t>20%</a:t>
            </a:r>
            <a:endParaRPr lang="en-US" altLang="en-US" sz="2000">
              <a:cs typeface="Arial" panose="020B0604020202020204" pitchFamily="34" charset="0"/>
            </a:endParaRPr>
          </a:p>
        </p:txBody>
      </p:sp>
      <p:sp>
        <p:nvSpPr>
          <p:cNvPr id="7174" name="TextBox 1"/>
          <p:cNvSpPr txBox="1">
            <a:spLocks noChangeArrowheads="1"/>
          </p:cNvSpPr>
          <p:nvPr/>
        </p:nvSpPr>
        <p:spPr bwMode="auto">
          <a:xfrm>
            <a:off x="3505200" y="3324225"/>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en-US" sz="2000">
                <a:cs typeface="Arial" panose="020B0604020202020204" pitchFamily="34" charset="0"/>
              </a:rPr>
              <a:t>Marine </a:t>
            </a:r>
            <a:endParaRPr lang="en-US" altLang="en-US" sz="2000">
              <a:cs typeface="Arial" panose="020B0604020202020204" pitchFamily="34" charset="0"/>
            </a:endParaRPr>
          </a:p>
          <a:p>
            <a:r>
              <a:rPr lang="en-US" altLang="en-US" sz="2000">
                <a:cs typeface="Arial" panose="020B0604020202020204" pitchFamily="34" charset="0"/>
              </a:rPr>
              <a:t>transportation</a:t>
            </a:r>
            <a:endParaRPr lang="en-US" altLang="en-US" sz="2000">
              <a:cs typeface="Arial" panose="020B0604020202020204" pitchFamily="34" charset="0"/>
            </a:endParaRPr>
          </a:p>
          <a:p>
            <a:r>
              <a:rPr lang="en-US" altLang="en-US" sz="2000">
                <a:cs typeface="Arial" panose="020B0604020202020204" pitchFamily="34" charset="0"/>
              </a:rPr>
              <a:t>10%</a:t>
            </a:r>
            <a:endParaRPr lang="en-US" altLang="en-US" sz="2000">
              <a:cs typeface="Arial" panose="020B0604020202020204" pitchFamily="34" charset="0"/>
            </a:endParaRPr>
          </a:p>
        </p:txBody>
      </p:sp>
      <p:sp>
        <p:nvSpPr>
          <p:cNvPr id="7175" name="TextBox 1"/>
          <p:cNvSpPr txBox="1">
            <a:spLocks noChangeArrowheads="1"/>
          </p:cNvSpPr>
          <p:nvPr/>
        </p:nvSpPr>
        <p:spPr bwMode="auto">
          <a:xfrm>
            <a:off x="2133600" y="1751013"/>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en-US" sz="2000">
                <a:cs typeface="Arial" panose="020B0604020202020204" pitchFamily="34" charset="0"/>
              </a:rPr>
              <a:t>Offshore oil</a:t>
            </a:r>
            <a:endParaRPr lang="en-US" altLang="en-US" sz="2000">
              <a:cs typeface="Arial" panose="020B0604020202020204" pitchFamily="34" charset="0"/>
            </a:endParaRPr>
          </a:p>
          <a:p>
            <a:r>
              <a:rPr lang="en-US" altLang="en-US" sz="2000">
                <a:cs typeface="Arial" panose="020B0604020202020204" pitchFamily="34" charset="0"/>
              </a:rPr>
              <a:t>10%</a:t>
            </a:r>
            <a:endParaRPr lang="en-US" altLang="en-US" sz="2000">
              <a:cs typeface="Arial" panose="020B0604020202020204" pitchFamily="34" charset="0"/>
            </a:endParaRPr>
          </a:p>
        </p:txBody>
      </p:sp>
      <p:cxnSp>
        <p:nvCxnSpPr>
          <p:cNvPr id="8" name="Straight Connector 7"/>
          <p:cNvCxnSpPr/>
          <p:nvPr/>
        </p:nvCxnSpPr>
        <p:spPr>
          <a:xfrm>
            <a:off x="3581400" y="2433639"/>
            <a:ext cx="609600" cy="2873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77" name="TextBox 1"/>
          <p:cNvSpPr txBox="1">
            <a:spLocks noChangeArrowheads="1"/>
          </p:cNvSpPr>
          <p:nvPr/>
        </p:nvSpPr>
        <p:spPr bwMode="auto">
          <a:xfrm>
            <a:off x="3771900" y="803275"/>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en-US" sz="2000">
                <a:cs typeface="Arial" panose="020B0604020202020204" pitchFamily="34" charset="0"/>
              </a:rPr>
              <a:t>Industrial </a:t>
            </a:r>
            <a:endParaRPr lang="en-US" altLang="en-US" sz="2000">
              <a:cs typeface="Arial" panose="020B0604020202020204" pitchFamily="34" charset="0"/>
            </a:endParaRPr>
          </a:p>
          <a:p>
            <a:r>
              <a:rPr lang="en-US" altLang="en-US" sz="2000">
                <a:cs typeface="Arial" panose="020B0604020202020204" pitchFamily="34" charset="0"/>
              </a:rPr>
              <a:t>wastewater</a:t>
            </a:r>
            <a:endParaRPr lang="en-US" altLang="en-US" sz="2000">
              <a:cs typeface="Arial" panose="020B0604020202020204" pitchFamily="34" charset="0"/>
            </a:endParaRPr>
          </a:p>
          <a:p>
            <a:r>
              <a:rPr lang="en-US" altLang="en-US" sz="2000">
                <a:cs typeface="Arial" panose="020B0604020202020204" pitchFamily="34" charset="0"/>
              </a:rPr>
              <a:t>5%</a:t>
            </a:r>
            <a:endParaRPr lang="en-US" altLang="en-US" sz="2000">
              <a:cs typeface="Arial" panose="020B0604020202020204" pitchFamily="34" charset="0"/>
            </a:endParaRPr>
          </a:p>
        </p:txBody>
      </p:sp>
      <p:cxnSp>
        <p:nvCxnSpPr>
          <p:cNvPr id="17" name="Straight Connector 16"/>
          <p:cNvCxnSpPr/>
          <p:nvPr/>
        </p:nvCxnSpPr>
        <p:spPr>
          <a:xfrm>
            <a:off x="4648200" y="1571625"/>
            <a:ext cx="266700" cy="369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79" name="TextBox 1"/>
          <p:cNvSpPr txBox="1">
            <a:spLocks noChangeArrowheads="1"/>
          </p:cNvSpPr>
          <p:nvPr/>
        </p:nvSpPr>
        <p:spPr bwMode="auto">
          <a:xfrm>
            <a:off x="5230813" y="746125"/>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en-US" sz="2000">
                <a:cs typeface="Arial" panose="020B0604020202020204" pitchFamily="34" charset="0"/>
              </a:rPr>
              <a:t>Litter 5%</a:t>
            </a:r>
            <a:endParaRPr lang="en-US" altLang="en-US" sz="2000">
              <a:cs typeface="Arial" panose="020B0604020202020204" pitchFamily="34" charset="0"/>
            </a:endParaRPr>
          </a:p>
        </p:txBody>
      </p:sp>
      <p:cxnSp>
        <p:nvCxnSpPr>
          <p:cNvPr id="21" name="Straight Connector 20"/>
          <p:cNvCxnSpPr/>
          <p:nvPr/>
        </p:nvCxnSpPr>
        <p:spPr>
          <a:xfrm>
            <a:off x="5638800" y="1127125"/>
            <a:ext cx="0" cy="444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105400" y="91440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latin typeface="Arial" panose="020B0604020202020204" pitchFamily="34" charset="0"/>
              </a:rPr>
              <a:t>Sewage</a:t>
            </a:r>
            <a:endParaRPr lang="en-US" altLang="en-US" sz="3600">
              <a:latin typeface="Arial" panose="020B0604020202020204" pitchFamily="34" charset="0"/>
            </a:endParaRPr>
          </a:p>
        </p:txBody>
      </p:sp>
      <p:pic>
        <p:nvPicPr>
          <p:cNvPr id="44035" name="Picture 3" descr="C:\WINDOWS\Desktop\sewag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0" y="1524001"/>
            <a:ext cx="5867400"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p:cNvSpPr txBox="1">
            <a:spLocks noChangeArrowheads="1"/>
          </p:cNvSpPr>
          <p:nvPr/>
        </p:nvSpPr>
        <p:spPr bwMode="auto">
          <a:xfrm>
            <a:off x="2819400" y="5257800"/>
            <a:ext cx="6324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2800">
                <a:latin typeface="Arial" panose="020B0604020202020204" pitchFamily="34" charset="0"/>
              </a:rPr>
              <a:t>Causes disease outbreaks</a:t>
            </a:r>
            <a:endParaRPr lang="en-US" altLang="en-US" sz="2800">
              <a:latin typeface="Arial" panose="020B0604020202020204" pitchFamily="34" charset="0"/>
            </a:endParaRPr>
          </a:p>
          <a:p>
            <a:pPr eaLnBrk="1" hangingPunct="1">
              <a:spcBef>
                <a:spcPct val="0"/>
              </a:spcBef>
            </a:pPr>
            <a:r>
              <a:rPr lang="en-US" altLang="en-US" sz="2800">
                <a:latin typeface="Arial" panose="020B0604020202020204" pitchFamily="34" charset="0"/>
              </a:rPr>
              <a:t>Contributes to eutrophication</a:t>
            </a:r>
            <a:endParaRPr lang="en-US" altLang="en-US" sz="2800">
              <a:latin typeface="Arial" panose="020B0604020202020204" pitchFamily="34" charset="0"/>
            </a:endParaRPr>
          </a:p>
          <a:p>
            <a:pPr eaLnBrk="1" hangingPunct="1">
              <a:spcBef>
                <a:spcPct val="0"/>
              </a:spcBef>
            </a:pPr>
            <a:endParaRPr lang="en-US" altLang="en-US" sz="2800">
              <a:latin typeface="Arial" panose="020B0604020202020204" pitchFamily="34" charset="0"/>
            </a:endParaRPr>
          </a:p>
        </p:txBody>
      </p:sp>
      <p:sp>
        <p:nvSpPr>
          <p:cNvPr id="44037" name="Rectangle 5"/>
          <p:cNvSpPr>
            <a:spLocks noChangeArrowheads="1"/>
          </p:cNvSpPr>
          <p:nvPr/>
        </p:nvSpPr>
        <p:spPr bwMode="auto">
          <a:xfrm>
            <a:off x="4114801" y="152401"/>
            <a:ext cx="5134739" cy="646331"/>
          </a:xfrm>
          <a:prstGeom prst="rect">
            <a:avLst/>
          </a:prstGeom>
          <a:solidFill>
            <a:srgbClr val="FFFF00"/>
          </a:solidFill>
          <a:ln w="57150">
            <a:solidFill>
              <a:schemeClr val="tx1"/>
            </a:solidFill>
            <a:miter lim="800000"/>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Arial" panose="020B0604020202020204" pitchFamily="34" charset="0"/>
              </a:rPr>
              <a:t>Point Source Pollution</a:t>
            </a:r>
            <a:endParaRPr lang="en-US" altLang="en-US" sz="3600" b="1">
              <a:latin typeface="Arial" panose="020B0604020202020204" pitchFamily="34" charset="0"/>
            </a:endParaRPr>
          </a:p>
        </p:txBody>
      </p:sp>
      <p:grpSp>
        <p:nvGrpSpPr>
          <p:cNvPr id="44038" name="Group 10"/>
          <p:cNvGrpSpPr/>
          <p:nvPr/>
        </p:nvGrpSpPr>
        <p:grpSpPr bwMode="auto">
          <a:xfrm>
            <a:off x="2667000" y="5334000"/>
            <a:ext cx="457200" cy="304800"/>
            <a:chOff x="3168" y="1632"/>
            <a:chExt cx="1968" cy="1344"/>
          </a:xfrm>
        </p:grpSpPr>
        <p:sp>
          <p:nvSpPr>
            <p:cNvPr id="44043" name="Oval 11"/>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4044" name="Oval 12"/>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4045" name="Oval 13"/>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44039" name="Group 14"/>
          <p:cNvGrpSpPr/>
          <p:nvPr/>
        </p:nvGrpSpPr>
        <p:grpSpPr bwMode="auto">
          <a:xfrm>
            <a:off x="2667000" y="5791200"/>
            <a:ext cx="457200" cy="304800"/>
            <a:chOff x="3168" y="1632"/>
            <a:chExt cx="1968" cy="1344"/>
          </a:xfrm>
        </p:grpSpPr>
        <p:sp>
          <p:nvSpPr>
            <p:cNvPr id="44040" name="Oval 15"/>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4041" name="Oval 16"/>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4042" name="Oval 17"/>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3124201" y="457201"/>
            <a:ext cx="6186309" cy="646331"/>
          </a:xfrm>
          <a:prstGeom prst="rect">
            <a:avLst/>
          </a:prstGeom>
          <a:solidFill>
            <a:srgbClr val="FFFF00"/>
          </a:solidFill>
          <a:ln w="57150">
            <a:solidFill>
              <a:schemeClr val="tx1"/>
            </a:solidFill>
            <a:miter lim="800000"/>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Arial" panose="020B0604020202020204" pitchFamily="34" charset="0"/>
              </a:rPr>
              <a:t>Non-Point Source Pollution</a:t>
            </a:r>
            <a:endParaRPr lang="en-US" altLang="en-US" sz="3600" b="1">
              <a:latin typeface="Arial" panose="020B0604020202020204" pitchFamily="34" charset="0"/>
            </a:endParaRPr>
          </a:p>
        </p:txBody>
      </p:sp>
      <p:sp>
        <p:nvSpPr>
          <p:cNvPr id="58371" name="Rectangle 6"/>
          <p:cNvSpPr>
            <a:spLocks noChangeArrowheads="1"/>
          </p:cNvSpPr>
          <p:nvPr/>
        </p:nvSpPr>
        <p:spPr bwMode="auto">
          <a:xfrm>
            <a:off x="2959100" y="-1189038"/>
            <a:ext cx="9144000" cy="461665"/>
          </a:xfrm>
          <a:prstGeom prst="rect">
            <a:avLst/>
          </a:prstGeom>
          <a:solidFill>
            <a:srgbClr val="103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58372" name="Rectangle 7"/>
          <p:cNvSpPr>
            <a:spLocks noChangeArrowheads="1"/>
          </p:cNvSpPr>
          <p:nvPr/>
        </p:nvSpPr>
        <p:spPr bwMode="auto">
          <a:xfrm>
            <a:off x="2959100" y="-1189038"/>
            <a:ext cx="9144000" cy="461665"/>
          </a:xfrm>
          <a:prstGeom prst="rect">
            <a:avLst/>
          </a:prstGeom>
          <a:solidFill>
            <a:srgbClr val="103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58373" name="Rectangle 8"/>
          <p:cNvSpPr>
            <a:spLocks noChangeArrowheads="1"/>
          </p:cNvSpPr>
          <p:nvPr/>
        </p:nvSpPr>
        <p:spPr bwMode="auto">
          <a:xfrm>
            <a:off x="2959100" y="-1189038"/>
            <a:ext cx="9144000" cy="461665"/>
          </a:xfrm>
          <a:prstGeom prst="rect">
            <a:avLst/>
          </a:prstGeom>
          <a:solidFill>
            <a:srgbClr val="103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pic>
        <p:nvPicPr>
          <p:cNvPr id="58374" name="Picture 10" descr="04-Ala Wai">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447800"/>
            <a:ext cx="325596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Text Box 11"/>
          <p:cNvSpPr txBox="1">
            <a:spLocks noChangeArrowheads="1"/>
          </p:cNvSpPr>
          <p:nvPr/>
        </p:nvSpPr>
        <p:spPr bwMode="auto">
          <a:xfrm>
            <a:off x="4267200" y="5943601"/>
            <a:ext cx="1100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solidFill>
                  <a:schemeClr val="hlink"/>
                </a:solidFill>
                <a:latin typeface="Arial" panose="020B0604020202020204" pitchFamily="34" charset="0"/>
              </a:rPr>
              <a:t>Ala Wai</a:t>
            </a:r>
            <a:endParaRPr lang="en-US" altLang="en-US" sz="2000" b="1">
              <a:solidFill>
                <a:schemeClr val="hlink"/>
              </a:solidFill>
              <a:latin typeface="Arial" panose="020B0604020202020204" pitchFamily="34" charset="0"/>
            </a:endParaRPr>
          </a:p>
        </p:txBody>
      </p:sp>
      <p:pic>
        <p:nvPicPr>
          <p:cNvPr id="58376" name="Picture 13" descr="http://www.downwindproductions.com/ala_wai_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514600"/>
            <a:ext cx="342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7" name="Text Box 14"/>
          <p:cNvSpPr txBox="1">
            <a:spLocks noChangeArrowheads="1"/>
          </p:cNvSpPr>
          <p:nvPr/>
        </p:nvSpPr>
        <p:spPr bwMode="auto">
          <a:xfrm>
            <a:off x="5791201" y="5410201"/>
            <a:ext cx="4359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Arial" panose="020B0604020202020204" pitchFamily="34" charset="0"/>
              </a:rPr>
              <a:t>Constructed 1920-28 to reduce mosquitoes, but failed.</a:t>
            </a:r>
            <a:endParaRPr lang="en-US" altLang="en-US" sz="24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4514" name="Picture 2" descr="Challenge your best at Poipu Bay Golf Course in Poipu Beach on Kauai, Hawai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2075" y="614364"/>
            <a:ext cx="4046538"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Rectangle 3"/>
          <p:cNvSpPr>
            <a:spLocks noGrp="1" noChangeArrowheads="1"/>
          </p:cNvSpPr>
          <p:nvPr>
            <p:ph type="title"/>
          </p:nvPr>
        </p:nvSpPr>
        <p:spPr>
          <a:xfrm>
            <a:off x="2667000" y="214313"/>
            <a:ext cx="6629400" cy="1371600"/>
          </a:xfrm>
          <a:effectLst>
            <a:outerShdw dist="17961" dir="2700000" algn="ctr" rotWithShape="0">
              <a:schemeClr val="tx2"/>
            </a:outerShdw>
          </a:effectLst>
        </p:spPr>
        <p:txBody>
          <a:bodyPr/>
          <a:lstStyle/>
          <a:p>
            <a:pPr eaLnBrk="1" hangingPunct="1"/>
            <a:r>
              <a:rPr lang="en-US" altLang="en-US" smtClean="0">
                <a:solidFill>
                  <a:schemeClr val="tx1"/>
                </a:solidFill>
                <a:latin typeface="Arial" panose="020B0604020202020204" pitchFamily="34" charset="0"/>
              </a:rPr>
              <a:t>Types of Non-Point Source Pollution</a:t>
            </a:r>
            <a:endParaRPr lang="en-US" altLang="en-US" smtClean="0">
              <a:solidFill>
                <a:schemeClr val="tx1"/>
              </a:solidFill>
              <a:latin typeface="Arial" panose="020B0604020202020204" pitchFamily="34" charset="0"/>
            </a:endParaRPr>
          </a:p>
        </p:txBody>
      </p:sp>
      <p:sp>
        <p:nvSpPr>
          <p:cNvPr id="22532" name="Rectangle 4"/>
          <p:cNvSpPr>
            <a:spLocks noGrp="1" noChangeArrowheads="1"/>
          </p:cNvSpPr>
          <p:nvPr>
            <p:ph idx="1"/>
          </p:nvPr>
        </p:nvSpPr>
        <p:spPr>
          <a:xfrm>
            <a:off x="2105026" y="3224214"/>
            <a:ext cx="8239125" cy="3405187"/>
          </a:xfrm>
        </p:spPr>
        <p:txBody>
          <a:bodyPr/>
          <a:lstStyle/>
          <a:p>
            <a:pPr eaLnBrk="1" hangingPunct="1"/>
            <a:r>
              <a:rPr lang="en-US" altLang="en-US" smtClean="0">
                <a:latin typeface="Arial" panose="020B0604020202020204" pitchFamily="34" charset="0"/>
              </a:rPr>
              <a:t>sediments from coastal urban and agricultural development</a:t>
            </a:r>
            <a:endParaRPr lang="en-US" altLang="en-US" smtClean="0">
              <a:latin typeface="Arial" panose="020B0604020202020204" pitchFamily="34" charset="0"/>
            </a:endParaRPr>
          </a:p>
          <a:p>
            <a:pPr eaLnBrk="1" hangingPunct="1"/>
            <a:r>
              <a:rPr lang="en-US" altLang="en-US" smtClean="0">
                <a:latin typeface="Arial" panose="020B0604020202020204" pitchFamily="34" charset="0"/>
              </a:rPr>
              <a:t>nutrients from detergents, fertilizers, leaky septic tanks, and domesticated animals</a:t>
            </a:r>
            <a:endParaRPr lang="en-US" altLang="en-US" smtClean="0">
              <a:latin typeface="Arial" panose="020B0604020202020204" pitchFamily="34" charset="0"/>
            </a:endParaRPr>
          </a:p>
          <a:p>
            <a:pPr eaLnBrk="1" hangingPunct="1"/>
            <a:r>
              <a:rPr lang="en-US" altLang="en-US" smtClean="0">
                <a:latin typeface="Arial" panose="020B0604020202020204" pitchFamily="34" charset="0"/>
              </a:rPr>
              <a:t>pesticides (home use, agricultural, &amp; golf courses)</a:t>
            </a:r>
            <a:endParaRPr lang="en-US" altLang="en-US" smtClean="0">
              <a:latin typeface="Arial" panose="020B0604020202020204" pitchFamily="34" charset="0"/>
            </a:endParaRPr>
          </a:p>
        </p:txBody>
      </p:sp>
      <p:sp>
        <p:nvSpPr>
          <p:cNvPr id="64517" name="Rectangle 5"/>
          <p:cNvSpPr>
            <a:spLocks noChangeArrowheads="1"/>
          </p:cNvSpPr>
          <p:nvPr/>
        </p:nvSpPr>
        <p:spPr bwMode="auto">
          <a:xfrm>
            <a:off x="989013" y="1663701"/>
            <a:ext cx="91440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nvGrpSpPr>
          <p:cNvPr id="64518" name="Group 10"/>
          <p:cNvGrpSpPr/>
          <p:nvPr/>
        </p:nvGrpSpPr>
        <p:grpSpPr bwMode="auto">
          <a:xfrm>
            <a:off x="1981200" y="3387725"/>
            <a:ext cx="457200" cy="304800"/>
            <a:chOff x="3168" y="1632"/>
            <a:chExt cx="1968" cy="1344"/>
          </a:xfrm>
        </p:grpSpPr>
        <p:sp>
          <p:nvSpPr>
            <p:cNvPr id="64527" name="Oval 11"/>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4528" name="Oval 12"/>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4529" name="Oval 13"/>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64519" name="Group 14"/>
          <p:cNvGrpSpPr/>
          <p:nvPr/>
        </p:nvGrpSpPr>
        <p:grpSpPr bwMode="auto">
          <a:xfrm>
            <a:off x="1981200" y="4494213"/>
            <a:ext cx="457200" cy="304800"/>
            <a:chOff x="3168" y="1632"/>
            <a:chExt cx="1968" cy="1344"/>
          </a:xfrm>
        </p:grpSpPr>
        <p:sp>
          <p:nvSpPr>
            <p:cNvPr id="64524" name="Oval 15"/>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4525" name="Oval 16"/>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4526" name="Oval 17"/>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64520" name="Group 14"/>
          <p:cNvGrpSpPr/>
          <p:nvPr/>
        </p:nvGrpSpPr>
        <p:grpSpPr bwMode="auto">
          <a:xfrm>
            <a:off x="1943100" y="5614988"/>
            <a:ext cx="457200" cy="304800"/>
            <a:chOff x="3168" y="1632"/>
            <a:chExt cx="1968" cy="1344"/>
          </a:xfrm>
        </p:grpSpPr>
        <p:sp>
          <p:nvSpPr>
            <p:cNvPr id="64521" name="Oval 15"/>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4522" name="Oval 16"/>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4523" name="Oval 17"/>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532">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532">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532">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538" name="Picture 2" descr="http://www.boxpcnet.com/swimming%20pool.JPG">
            <a:hlinkClick r:id="rId1"/>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2626" y="1457326"/>
            <a:ext cx="2949575"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3"/>
          <p:cNvSpPr>
            <a:spLocks noGrp="1" noChangeArrowheads="1"/>
          </p:cNvSpPr>
          <p:nvPr>
            <p:ph type="title"/>
          </p:nvPr>
        </p:nvSpPr>
        <p:spPr>
          <a:xfrm>
            <a:off x="2738438" y="171450"/>
            <a:ext cx="6629400" cy="1371600"/>
          </a:xfrm>
          <a:effectLst>
            <a:outerShdw dist="17961" dir="2700000" algn="ctr" rotWithShape="0">
              <a:schemeClr val="tx2"/>
            </a:outerShdw>
          </a:effectLst>
        </p:spPr>
        <p:txBody>
          <a:bodyPr/>
          <a:lstStyle/>
          <a:p>
            <a:pPr eaLnBrk="1" hangingPunct="1"/>
            <a:r>
              <a:rPr lang="en-US" altLang="en-US" smtClean="0">
                <a:latin typeface="Arial" panose="020B0604020202020204" pitchFamily="34" charset="0"/>
              </a:rPr>
              <a:t>Types of Non-Point Source Pollution</a:t>
            </a:r>
            <a:endParaRPr lang="en-US" altLang="en-US" smtClean="0">
              <a:latin typeface="Arial" panose="020B0604020202020204" pitchFamily="34" charset="0"/>
            </a:endParaRPr>
          </a:p>
        </p:txBody>
      </p:sp>
      <p:sp>
        <p:nvSpPr>
          <p:cNvPr id="23556" name="Rectangle 4"/>
          <p:cNvSpPr>
            <a:spLocks noGrp="1" noChangeArrowheads="1"/>
          </p:cNvSpPr>
          <p:nvPr>
            <p:ph idx="1"/>
          </p:nvPr>
        </p:nvSpPr>
        <p:spPr>
          <a:xfrm>
            <a:off x="2419351" y="3652838"/>
            <a:ext cx="8024813" cy="2671762"/>
          </a:xfrm>
        </p:spPr>
        <p:txBody>
          <a:bodyPr>
            <a:normAutofit lnSpcReduction="10000"/>
          </a:bodyPr>
          <a:lstStyle/>
          <a:p>
            <a:pPr eaLnBrk="1" hangingPunct="1">
              <a:lnSpc>
                <a:spcPct val="90000"/>
              </a:lnSpc>
            </a:pPr>
            <a:r>
              <a:rPr lang="en-US" altLang="en-US" sz="3600">
                <a:latin typeface="Arial" panose="020B0604020202020204" pitchFamily="34" charset="0"/>
              </a:rPr>
              <a:t>automobile wastes such as combusted motor oil, tire rubber, brake pad dust, coolant, etc.</a:t>
            </a:r>
            <a:endParaRPr lang="en-US" altLang="en-US" sz="3600">
              <a:latin typeface="Arial" panose="020B0604020202020204" pitchFamily="34" charset="0"/>
            </a:endParaRPr>
          </a:p>
          <a:p>
            <a:pPr eaLnBrk="1" hangingPunct="1">
              <a:lnSpc>
                <a:spcPct val="90000"/>
              </a:lnSpc>
            </a:pPr>
            <a:r>
              <a:rPr lang="en-US" altLang="en-US" sz="3600">
                <a:latin typeface="Arial" panose="020B0604020202020204" pitchFamily="34" charset="0"/>
              </a:rPr>
              <a:t>waste water from swimming pools and aquaculture ponds</a:t>
            </a:r>
            <a:endParaRPr lang="en-US" altLang="en-US" sz="3600">
              <a:latin typeface="Arial" panose="020B0604020202020204" pitchFamily="34" charset="0"/>
            </a:endParaRPr>
          </a:p>
        </p:txBody>
      </p:sp>
      <p:grpSp>
        <p:nvGrpSpPr>
          <p:cNvPr id="65541" name="Group 14"/>
          <p:cNvGrpSpPr/>
          <p:nvPr/>
        </p:nvGrpSpPr>
        <p:grpSpPr bwMode="auto">
          <a:xfrm>
            <a:off x="2254250" y="5410200"/>
            <a:ext cx="457200" cy="304800"/>
            <a:chOff x="3168" y="1632"/>
            <a:chExt cx="1968" cy="1344"/>
          </a:xfrm>
        </p:grpSpPr>
        <p:sp>
          <p:nvSpPr>
            <p:cNvPr id="65546" name="Oval 15"/>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5547" name="Oval 16"/>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5548" name="Oval 17"/>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grpSp>
        <p:nvGrpSpPr>
          <p:cNvPr id="65542" name="Group 14"/>
          <p:cNvGrpSpPr/>
          <p:nvPr/>
        </p:nvGrpSpPr>
        <p:grpSpPr bwMode="auto">
          <a:xfrm>
            <a:off x="2254250" y="3768725"/>
            <a:ext cx="457200" cy="304800"/>
            <a:chOff x="3168" y="1632"/>
            <a:chExt cx="1968" cy="1344"/>
          </a:xfrm>
        </p:grpSpPr>
        <p:sp>
          <p:nvSpPr>
            <p:cNvPr id="65543" name="Oval 15"/>
            <p:cNvSpPr>
              <a:spLocks noChangeArrowheads="1"/>
            </p:cNvSpPr>
            <p:nvPr/>
          </p:nvSpPr>
          <p:spPr bwMode="auto">
            <a:xfrm>
              <a:off x="3168" y="2784"/>
              <a:ext cx="1584" cy="192"/>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5544" name="Oval 16"/>
            <p:cNvSpPr>
              <a:spLocks noChangeArrowheads="1"/>
            </p:cNvSpPr>
            <p:nvPr/>
          </p:nvSpPr>
          <p:spPr bwMode="auto">
            <a:xfrm>
              <a:off x="3792" y="1632"/>
              <a:ext cx="1344" cy="129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5545" name="Oval 17"/>
            <p:cNvSpPr>
              <a:spLocks noChangeArrowheads="1"/>
            </p:cNvSpPr>
            <p:nvPr/>
          </p:nvSpPr>
          <p:spPr bwMode="auto">
            <a:xfrm rot="1685786">
              <a:off x="4320" y="1968"/>
              <a:ext cx="672"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3556">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3556">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
          <p:cNvGrpSpPr/>
          <p:nvPr/>
        </p:nvGrpSpPr>
        <p:grpSpPr bwMode="auto">
          <a:xfrm>
            <a:off x="3435351" y="1273175"/>
            <a:ext cx="4500563" cy="4311650"/>
            <a:chOff x="0" y="0"/>
            <a:chExt cx="2835" cy="2716"/>
          </a:xfrm>
        </p:grpSpPr>
        <p:sp>
          <p:nvSpPr>
            <p:cNvPr id="68612" name="Rectangle 3"/>
            <p:cNvSpPr>
              <a:spLocks noChangeArrowheads="1"/>
            </p:cNvSpPr>
            <p:nvPr/>
          </p:nvSpPr>
          <p:spPr bwMode="auto">
            <a:xfrm>
              <a:off x="0" y="0"/>
              <a:ext cx="28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8613" name="Rectangle 4"/>
            <p:cNvSpPr>
              <a:spLocks noChangeArrowheads="1"/>
            </p:cNvSpPr>
            <p:nvPr/>
          </p:nvSpPr>
          <p:spPr bwMode="auto">
            <a:xfrm>
              <a:off x="0" y="0"/>
              <a:ext cx="2700" cy="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  </a:t>
              </a:r>
              <a:r>
                <a:rPr lang="en-US" altLang="en-US" sz="22900"/>
                <a:t> </a:t>
              </a:r>
              <a:r>
                <a:rPr lang="en-US" altLang="en-US" sz="2400"/>
                <a:t>                                                                  </a:t>
              </a:r>
              <a:endParaRPr lang="en-US" altLang="en-US" sz="2400"/>
            </a:p>
            <a:p>
              <a:pPr algn="ctr">
                <a:spcBef>
                  <a:spcPct val="0"/>
                </a:spcBef>
                <a:buFontTx/>
                <a:buNone/>
              </a:pPr>
              <a:endParaRPr lang="en-US" altLang="en-US" sz="2400"/>
            </a:p>
          </p:txBody>
        </p:sp>
      </p:grpSp>
      <p:pic>
        <p:nvPicPr>
          <p:cNvPr id="68611" name="Picture 5" descr="http://www.dolphinswims.com/images/education/faq/timeline.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0075" y="257176"/>
            <a:ext cx="8559800" cy="606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0"/>
            <a:ext cx="9144000" cy="1143000"/>
          </a:xfrm>
        </p:spPr>
        <p:txBody>
          <a:bodyPr/>
          <a:lstStyle/>
          <a:p>
            <a:pPr eaLnBrk="1" hangingPunct="1"/>
            <a:r>
              <a:rPr lang="en-US" altLang="en-US" smtClean="0">
                <a:solidFill>
                  <a:srgbClr val="0000FF"/>
                </a:solidFill>
                <a:latin typeface="Arial" panose="020B0604020202020204" pitchFamily="34" charset="0"/>
                <a:cs typeface="Arial" panose="020B0604020202020204" pitchFamily="34" charset="0"/>
              </a:rPr>
              <a:t>Albatross Chick</a:t>
            </a:r>
            <a:endParaRPr lang="en-US" altLang="en-US" smtClean="0">
              <a:solidFill>
                <a:srgbClr val="0000FF"/>
              </a:solidFill>
              <a:latin typeface="Arial" panose="020B0604020202020204" pitchFamily="34" charset="0"/>
              <a:cs typeface="Arial" panose="020B0604020202020204" pitchFamily="34" charset="0"/>
            </a:endParaRPr>
          </a:p>
        </p:txBody>
      </p:sp>
      <p:pic>
        <p:nvPicPr>
          <p:cNvPr id="27651" name="Picture 5" descr="C:\Documents and Settings\Owner\My Documents\My Pictures\dead baby albatros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927100"/>
            <a:ext cx="6324600" cy="593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3777</Words>
  <Application>WPS Presentation</Application>
  <PresentationFormat>Widescreen</PresentationFormat>
  <Paragraphs>144</Paragraphs>
  <Slides>23</Slides>
  <Notes>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42" baseType="lpstr">
      <vt:lpstr>Arial</vt:lpstr>
      <vt:lpstr>SimSun</vt:lpstr>
      <vt:lpstr>Wingdings</vt:lpstr>
      <vt:lpstr>Wingdings 3</vt:lpstr>
      <vt:lpstr>Arial</vt:lpstr>
      <vt:lpstr>Arial Black</vt:lpstr>
      <vt:lpstr>Times New Roman</vt:lpstr>
      <vt:lpstr>Verdana</vt:lpstr>
      <vt:lpstr>Microsoft YaHei</vt:lpstr>
      <vt:lpstr/>
      <vt:lpstr>Arial Unicode MS</vt:lpstr>
      <vt:lpstr>Century Gothic</vt:lpstr>
      <vt:lpstr>Segoe Print</vt:lpstr>
      <vt:lpstr>Symbol</vt:lpstr>
      <vt:lpstr>Calibri</vt:lpstr>
      <vt:lpstr>Wingdings</vt:lpstr>
      <vt:lpstr>Symbol</vt:lpstr>
      <vt:lpstr>Wisp</vt:lpstr>
      <vt:lpstr>Excel.Chart.8</vt:lpstr>
      <vt:lpstr>PowerPoint 演示文稿</vt:lpstr>
      <vt:lpstr>PowerPoint 演示文稿</vt:lpstr>
      <vt:lpstr>PowerPoint 演示文稿</vt:lpstr>
      <vt:lpstr>PowerPoint 演示文稿</vt:lpstr>
      <vt:lpstr>PowerPoint 演示文稿</vt:lpstr>
      <vt:lpstr>Types of Non-Point Source Pollution</vt:lpstr>
      <vt:lpstr>Types of Non-Point Source Pollution</vt:lpstr>
      <vt:lpstr>PowerPoint 演示文稿</vt:lpstr>
      <vt:lpstr>Albatross Chick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AKHIL</cp:lastModifiedBy>
  <cp:revision>3</cp:revision>
  <dcterms:created xsi:type="dcterms:W3CDTF">2018-10-26T03:47:00Z</dcterms:created>
  <dcterms:modified xsi:type="dcterms:W3CDTF">2018-10-26T08:35:59Z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