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Titillium Web SemiBold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Titillium Web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TitilliumWeb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TitilliumWeb-italic.fntdata"/><Relationship Id="rId23" Type="http://schemas.openxmlformats.org/officeDocument/2006/relationships/font" Target="fonts/TitilliumWe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TitilliumWeb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TitilliumWebSemiBold-bold.fntdata"/><Relationship Id="rId14" Type="http://schemas.openxmlformats.org/officeDocument/2006/relationships/font" Target="fonts/TitilliumWebSemiBold-regular.fntdata"/><Relationship Id="rId17" Type="http://schemas.openxmlformats.org/officeDocument/2006/relationships/font" Target="fonts/TitilliumWebSemiBold-boldItalic.fntdata"/><Relationship Id="rId16" Type="http://schemas.openxmlformats.org/officeDocument/2006/relationships/font" Target="fonts/TitilliumWebSemiBold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cac3faac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fcac3faac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cc3727759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0cc372775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 1">
  <p:cSld name="SECTION_HEADER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/>
          <p:nvPr>
            <p:ph idx="2" type="pic"/>
          </p:nvPr>
        </p:nvSpPr>
        <p:spPr>
          <a:xfrm>
            <a:off x="1860038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9" name="Google Shape;59;p15"/>
          <p:cNvSpPr txBox="1"/>
          <p:nvPr/>
        </p:nvSpPr>
        <p:spPr>
          <a:xfrm>
            <a:off x="167226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b="1" i="0" sz="1700" u="none" cap="none" strike="noStrike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5"/>
          <p:cNvSpPr/>
          <p:nvPr>
            <p:ph idx="3" type="pic"/>
          </p:nvPr>
        </p:nvSpPr>
        <p:spPr>
          <a:xfrm>
            <a:off x="4004525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1" name="Google Shape;61;p15"/>
          <p:cNvSpPr txBox="1"/>
          <p:nvPr/>
        </p:nvSpPr>
        <p:spPr>
          <a:xfrm>
            <a:off x="3841938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b="1" i="0" sz="1700" u="none" cap="none" strike="noStrike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5"/>
          <p:cNvSpPr/>
          <p:nvPr>
            <p:ph idx="4" type="pic"/>
          </p:nvPr>
        </p:nvSpPr>
        <p:spPr>
          <a:xfrm>
            <a:off x="6149013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3" name="Google Shape;63;p15"/>
          <p:cNvSpPr txBox="1"/>
          <p:nvPr/>
        </p:nvSpPr>
        <p:spPr>
          <a:xfrm>
            <a:off x="598641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b="1" i="0" sz="1700" u="none" cap="none" strike="noStrike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1036875" y="759250"/>
            <a:ext cx="7070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14"/>
              </a:buClr>
              <a:buSzPts val="3400"/>
              <a:buFont typeface="Roboto"/>
              <a:buNone/>
              <a:defRPr b="1" sz="3400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_3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9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 1">
  <p:cSld name="TITLE_1_1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379"/>
            <a:ext cx="9144000" cy="51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p.roboflow.com/flipkart-grid-gqtdk/belt-nublw/2" TargetMode="External"/><Relationship Id="rId4" Type="http://schemas.openxmlformats.org/officeDocument/2006/relationships/hyperlink" Target="https://www.kaggle.com/datasets/swoyam2609/fresh-and-stale-classification" TargetMode="External"/><Relationship Id="rId5" Type="http://schemas.openxmlformats.org/officeDocument/2006/relationships/hyperlink" Target="https://github.com/Hrithik2212/Team-Sentinel" TargetMode="External"/><Relationship Id="rId6" Type="http://schemas.openxmlformats.org/officeDocument/2006/relationships/hyperlink" Target="https://www.youtube.com/watch?v=Z_sjBRmlVX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Z_sjBRmlVX8" TargetMode="External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342225"/>
            <a:ext cx="8520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Titillium Web"/>
                <a:ea typeface="Titillium Web"/>
                <a:cs typeface="Titillium Web"/>
                <a:sym typeface="Titillium Web"/>
              </a:rPr>
              <a:t>About Team</a:t>
            </a:r>
            <a:endParaRPr b="1" sz="4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024350"/>
            <a:ext cx="8520600" cy="309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000000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Title: Smart Vision System + Team Sentinels (Robotics Challenge)</a:t>
            </a:r>
            <a:endParaRPr sz="1300">
              <a:solidFill>
                <a:srgbClr val="000000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000000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Team Name:</a:t>
            </a:r>
            <a:r>
              <a:rPr lang="en" sz="13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Sentinels </a:t>
            </a:r>
            <a:endParaRPr sz="13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Team Members: </a:t>
            </a:r>
            <a:endParaRPr sz="1300">
              <a:solidFill>
                <a:srgbClr val="000000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tillium Web"/>
              <a:buChar char="●"/>
            </a:pPr>
            <a:r>
              <a:rPr lang="en" sz="13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Hrithik Reddy</a:t>
            </a:r>
            <a:endParaRPr sz="13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tillium Web"/>
              <a:buChar char="●"/>
            </a:pPr>
            <a:r>
              <a:rPr lang="en" sz="13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Rishabh Sharma </a:t>
            </a:r>
            <a:endParaRPr sz="13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tillium Web"/>
              <a:buChar char="●"/>
            </a:pPr>
            <a:r>
              <a:rPr lang="en" sz="13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Aditya Dargan </a:t>
            </a:r>
            <a:endParaRPr sz="13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tillium Web"/>
              <a:buChar char="●"/>
            </a:pPr>
            <a:r>
              <a:rPr lang="en" sz="13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Ayush Kumar Singh Rathor</a:t>
            </a:r>
            <a:endParaRPr sz="13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tillium Web"/>
              <a:buChar char="●"/>
            </a:pPr>
            <a:r>
              <a:rPr lang="en" sz="13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T M Adi Venu Gopala Reddy Padala</a:t>
            </a:r>
            <a:endParaRPr sz="13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000000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College/University: </a:t>
            </a:r>
            <a:endParaRPr sz="1300">
              <a:solidFill>
                <a:srgbClr val="000000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tillium Web"/>
              <a:buChar char="●"/>
            </a:pPr>
            <a:r>
              <a:rPr lang="en" sz="1300">
                <a:solidFill>
                  <a:srgbClr val="000000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Netaji Subhas University of Technology, Delhi:</a:t>
            </a:r>
            <a:r>
              <a:rPr lang="en" sz="13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Rishabh Sharma, Ayush Kumar Singh Rathor</a:t>
            </a:r>
            <a:endParaRPr sz="13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tillium Web"/>
              <a:buChar char="●"/>
            </a:pPr>
            <a:r>
              <a:rPr lang="en" sz="1300">
                <a:solidFill>
                  <a:srgbClr val="000000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Delhi Technological University, Delhi: </a:t>
            </a:r>
            <a:r>
              <a:rPr lang="en" sz="13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Aditya Dargan</a:t>
            </a:r>
            <a:endParaRPr sz="13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tillium Web"/>
              <a:buChar char="●"/>
            </a:pPr>
            <a:r>
              <a:rPr lang="en" sz="1300">
                <a:solidFill>
                  <a:srgbClr val="000000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SRM Institute of Science and Technology:</a:t>
            </a:r>
            <a:r>
              <a:rPr lang="en" sz="13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Hrithik Reddy, </a:t>
            </a: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 M Adi Venu Gopala Reddy Padala</a:t>
            </a:r>
            <a:endParaRPr sz="13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tillium Web"/>
              <a:buChar char="●"/>
            </a:pPr>
            <a:r>
              <a:rPr lang="en" sz="1300">
                <a:solidFill>
                  <a:srgbClr val="000000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Date:</a:t>
            </a:r>
            <a:r>
              <a:rPr lang="en" sz="13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20th October 2024</a:t>
            </a:r>
            <a:endParaRPr sz="13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393450"/>
            <a:ext cx="8520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latin typeface="Titillium Web"/>
                <a:ea typeface="Titillium Web"/>
                <a:cs typeface="Titillium Web"/>
                <a:sym typeface="Titillium Web"/>
              </a:rPr>
              <a:t>Executive Summary</a:t>
            </a:r>
            <a:endParaRPr b="1" sz="4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1039050"/>
            <a:ext cx="8520600" cy="376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000000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The Smart Vision System leverages AWS cloud infrastructure and machine learning models to provide real-time video processing,image classification,object detection, object tracking ,OCR and Entity Extraction. The system is designed to securely stream video from a </a:t>
            </a:r>
            <a:r>
              <a:rPr lang="en" sz="1300">
                <a:solidFill>
                  <a:schemeClr val="dk1"/>
                </a:solidFill>
                <a:highlight>
                  <a:srgbClr val="FFFF00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conveyor belt</a:t>
            </a:r>
            <a:r>
              <a:rPr lang="en" sz="1300">
                <a:solidFill>
                  <a:srgbClr val="000000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, analyze the footage for key insights, and display the results to operators through an intuitive dashboard</a:t>
            </a:r>
            <a:endParaRPr sz="1300">
              <a:solidFill>
                <a:srgbClr val="000000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Input:</a:t>
            </a: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Video streams from an on-premises camera monitoring a conveyor belt are securely transmitted to the cloud via a VPN gateway.</a:t>
            </a:r>
            <a:endParaRPr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tillium Web SemiBold"/>
              <a:buAutoNum type="arabicPeriod"/>
            </a:pPr>
            <a:r>
              <a:rPr lang="en" sz="13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Processing:</a:t>
            </a:r>
            <a:endParaRPr sz="1300">
              <a:solidFill>
                <a:schemeClr val="dk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tillium Web"/>
              <a:buChar char="○"/>
            </a:pP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Backend services running on EC2 instances (FastAPI) handle video processing.</a:t>
            </a:r>
            <a:endParaRPr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tillium Web"/>
              <a:buChar char="○"/>
            </a:pP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Machine learning algorithms such as YOLOv11, MobileNetV2, Llama3.2-11B-vision  and DeepSort  are used for object detection, classification , OCR , object tracking and entity extraction .</a:t>
            </a:r>
            <a:endParaRPr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Storage:</a:t>
            </a: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Processed images are stored in S3 buckets, while structured data such as object tracking logs </a:t>
            </a: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entities</a:t>
            </a: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are stored in DynamoDB.</a:t>
            </a:r>
            <a:endParaRPr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Monitoring:</a:t>
            </a: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AWS CloudWatch is used to log system metrics and ensure smooth operation.</a:t>
            </a:r>
            <a:endParaRPr sz="13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Output:</a:t>
            </a:r>
            <a:r>
              <a:rPr lang="en" sz="13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Operators interact with the processed data and video streams through a ReactJS frontend hosted on AWS Amplify.</a:t>
            </a:r>
            <a:endParaRPr sz="13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68250" y="162500"/>
            <a:ext cx="370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latin typeface="Titillium Web"/>
                <a:ea typeface="Titillium Web"/>
                <a:cs typeface="Titillium Web"/>
                <a:sym typeface="Titillium Web"/>
              </a:rPr>
              <a:t>Technical Approach</a:t>
            </a:r>
            <a:endParaRPr b="1" sz="3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268250" y="735200"/>
            <a:ext cx="8520600" cy="41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Teams to submit a solution proposal ppt that includes details on the technology used, hardware specifications, items used to train the model, and code, accompanied by a video simulation</a:t>
            </a:r>
            <a:endParaRPr sz="1200">
              <a:solidFill>
                <a:schemeClr val="dk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tillium Web SemiBold"/>
              <a:buAutoNum type="arabicPeriod"/>
            </a:pPr>
            <a:r>
              <a:rPr lang="en" sz="12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Technology Stack: </a:t>
            </a:r>
            <a:endParaRPr sz="1200">
              <a:solidFill>
                <a:schemeClr val="dk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tillium Web"/>
              <a:buAutoNum type="alphaLcPeriod"/>
            </a:pPr>
            <a:r>
              <a:rPr lang="en" sz="12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Cloud Platform:</a:t>
            </a: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AWS VPC, EC2 instances, S3 buckets, DynamoDB, AWS Bedrock ,AWS Sagemaker, AWS Amplify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tillium Web"/>
              <a:buAutoNum type="alphaLcPeriod"/>
            </a:pPr>
            <a:r>
              <a:rPr lang="en" sz="12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Backend Framework:</a:t>
            </a: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FastAPI for processing video and managing backend services(Server Sent Events for real time 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</a:t>
            </a: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rocessing )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tillium Web"/>
              <a:buAutoNum type="alphaLcPeriod"/>
            </a:pPr>
            <a:r>
              <a:rPr lang="en" sz="12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Frontend Framework:</a:t>
            </a: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ReactJS for the operator dashboard, hosted using AWS Amplify.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tillium Web SemiBold"/>
              <a:buAutoNum type="arabicPeriod"/>
            </a:pPr>
            <a:r>
              <a:rPr lang="en" sz="12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Hardware Specifications:</a:t>
            </a:r>
            <a:endParaRPr sz="1200">
              <a:solidFill>
                <a:schemeClr val="dk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tillium Web"/>
              <a:buAutoNum type="alphaLcPeriod"/>
            </a:pPr>
            <a:r>
              <a:rPr lang="en" sz="12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Camera: </a:t>
            </a: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High-definition camera mounted on the conveyor belt to capture real-time footage.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tillium Web"/>
              <a:buAutoNum type="alphaLcPeriod"/>
            </a:pPr>
            <a:r>
              <a:rPr lang="en" sz="12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Compute Power: </a:t>
            </a: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EC2 instance and AWS Sagemaker  GPU support (e.g., p3.2xlarge) for real-time video processing.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tillium Web SemiBold"/>
              <a:buAutoNum type="alphaLcPeriod"/>
            </a:pPr>
            <a:r>
              <a:rPr lang="en" sz="12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Storage:</a:t>
            </a:r>
            <a:endParaRPr sz="1200">
              <a:solidFill>
                <a:schemeClr val="dk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tillium Web"/>
              <a:buAutoNum type="romanLcPeriod"/>
            </a:pP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S3 Buckets for image storage and long-term archival.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tillium Web"/>
              <a:buAutoNum type="romanLcPeriod"/>
            </a:pP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DynamoDB for storing logs and processed data entries.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tillium Web SemiBold"/>
              <a:buAutoNum type="arabicPeriod"/>
            </a:pPr>
            <a:r>
              <a:rPr lang="en" sz="12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Machine Learning Models:</a:t>
            </a:r>
            <a:endParaRPr sz="1200">
              <a:solidFill>
                <a:schemeClr val="dk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tillium Web"/>
              <a:buAutoNum type="alphaLcPeriod"/>
            </a:pPr>
            <a:r>
              <a:rPr lang="en" sz="12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YOLOv11: </a:t>
            </a: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Used for object detection to identify items on the conveyor belt.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tillium Web"/>
              <a:buAutoNum type="alphaLcPeriod"/>
            </a:pPr>
            <a:r>
              <a:rPr lang="en" sz="12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MobileNetV2:</a:t>
            </a: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Used for classification tasks, such </a:t>
            </a: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as determining object freshness or quality.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tillium Web"/>
              <a:buAutoNum type="alphaLcPeriod"/>
            </a:pPr>
            <a:r>
              <a:rPr lang="en" sz="12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DeepSort: </a:t>
            </a: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Used for object tracking to precisely track the objects on conveyor belt without duplicate entries 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tillium Web"/>
              <a:buAutoNum type="alphaLcPeriod"/>
            </a:pPr>
            <a:r>
              <a:rPr lang="en" sz="12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Llama3.2-11b-vision</a:t>
            </a:r>
            <a:r>
              <a:rPr b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r>
              <a:rPr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Used for OCR and entity extraction from the detected objects 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73175" y="304400"/>
            <a:ext cx="280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300">
                <a:latin typeface="Titillium Web"/>
                <a:ea typeface="Titillium Web"/>
                <a:cs typeface="Titillium Web"/>
                <a:sym typeface="Titillium Web"/>
              </a:rPr>
              <a:t>Technical Approach:</a:t>
            </a:r>
            <a:endParaRPr b="1" sz="41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73175" y="877100"/>
            <a:ext cx="8520600" cy="395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 sz="1202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Teams to submit a solution proposal ppt that includes details on the technology used, hardware specifications, items used to train the model, and code, accompanied by a video simulation</a:t>
            </a:r>
            <a:endParaRPr sz="1202">
              <a:solidFill>
                <a:schemeClr val="dk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202">
              <a:solidFill>
                <a:schemeClr val="dk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2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4) </a:t>
            </a:r>
            <a:r>
              <a:rPr lang="en" sz="1202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Training Data</a:t>
            </a:r>
            <a:r>
              <a:rPr lang="en" sz="1202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: </a:t>
            </a:r>
            <a:endParaRPr sz="1202">
              <a:solidFill>
                <a:schemeClr val="dk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-30495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3"/>
              <a:buAutoNum type="alphaLcPeriod"/>
            </a:pPr>
            <a:r>
              <a:rPr lang="en" sz="1202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Dataset: </a:t>
            </a:r>
            <a:r>
              <a:rPr lang="en" sz="1202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Imitated Conveyor belt and collected data manually for object detection, used the kaggle Fresh Fruits and Vegetable dataset for classification </a:t>
            </a:r>
            <a:endParaRPr sz="1202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958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3"/>
              <a:buFont typeface="Titillium Web"/>
              <a:buAutoNum type="romanLcPeriod"/>
            </a:pPr>
            <a:r>
              <a:rPr lang="en" sz="1202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https://app.roboflow.com/flipkart-grid-gqtdk/belt-nublw/2</a:t>
            </a:r>
            <a:endParaRPr sz="1202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958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3"/>
              <a:buFont typeface="Titillium Web"/>
              <a:buAutoNum type="romanLcPeriod"/>
            </a:pPr>
            <a:r>
              <a:rPr lang="en" sz="1202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https://www.kaggle.com/datasets/swoyam2609/fresh-and-stale-classification</a:t>
            </a:r>
            <a:r>
              <a:rPr lang="en" sz="1202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202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2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95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3"/>
              <a:buAutoNum type="alphaLcPeriod"/>
            </a:pPr>
            <a:r>
              <a:rPr lang="en" sz="1202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Annotations:</a:t>
            </a:r>
            <a:r>
              <a:rPr lang="en" sz="1202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Manually annotated data for object detection in Roboflow annotator.</a:t>
            </a:r>
            <a:endParaRPr sz="1202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95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3"/>
              <a:buFont typeface="Titillium Web SemiBold"/>
              <a:buAutoNum type="alphaLcPeriod"/>
            </a:pPr>
            <a:r>
              <a:rPr lang="en" sz="1202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Training Tools:</a:t>
            </a:r>
            <a:endParaRPr sz="1202">
              <a:solidFill>
                <a:schemeClr val="dk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-304958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3"/>
              <a:buFont typeface="Titillium Web"/>
              <a:buAutoNum type="romanLcPeriod"/>
            </a:pPr>
            <a:r>
              <a:rPr lang="en" sz="1202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Kaggle P100 GPU was used for training/fine-</a:t>
            </a:r>
            <a:r>
              <a:rPr lang="en" sz="1202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tuning</a:t>
            </a:r>
            <a:r>
              <a:rPr lang="en" sz="1202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 the models used in the system.</a:t>
            </a:r>
            <a:endParaRPr sz="1202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958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3"/>
              <a:buFont typeface="Titillium Web"/>
              <a:buAutoNum type="romanLcPeriod"/>
            </a:pPr>
            <a:r>
              <a:rPr lang="en" sz="1202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Transfer Learning: Pre-trained models (e.g., MobileNetV2 and YOLOv11) fine-tuned with the custom dataset.</a:t>
            </a:r>
            <a:endParaRPr sz="1202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202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5) Simulation Video:</a:t>
            </a:r>
            <a:endParaRPr sz="1202">
              <a:solidFill>
                <a:schemeClr val="dk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202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 simulation of the system demonstrates how the camera captures real-time footage, how the backend processes the video, and how the operator dashboard displays the results</a:t>
            </a:r>
            <a:endParaRPr sz="1202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202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6</a:t>
            </a:r>
            <a:r>
              <a:rPr lang="en" sz="1202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) Source  Code: </a:t>
            </a:r>
            <a:endParaRPr sz="1202">
              <a:solidFill>
                <a:schemeClr val="dk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202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5"/>
              </a:rPr>
              <a:t>https://github.com/Hrithik2212/Team-Sentinel</a:t>
            </a:r>
            <a:r>
              <a:rPr lang="en" sz="1202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202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b="1" lang="en" sz="1202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Video Link</a:t>
            </a:r>
            <a:r>
              <a:rPr lang="en" sz="1202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: </a:t>
            </a:r>
            <a:r>
              <a:rPr lang="en" sz="1202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6"/>
              </a:rPr>
              <a:t>https://www.youtube.com/watch?v=Z_sjBRmlVX8</a:t>
            </a:r>
            <a:r>
              <a:rPr lang="en" sz="1202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202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/>
        </p:nvSpPr>
        <p:spPr>
          <a:xfrm>
            <a:off x="8810650" y="2122850"/>
            <a:ext cx="3115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4" name="Google Shape;104;p22"/>
          <p:cNvSpPr txBox="1"/>
          <p:nvPr/>
        </p:nvSpPr>
        <p:spPr>
          <a:xfrm>
            <a:off x="0" y="114175"/>
            <a:ext cx="27972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ARCHITECTURE</a:t>
            </a:r>
            <a:endParaRPr b="1" sz="3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NOTE : Set </a:t>
            </a:r>
            <a:r>
              <a:rPr b="1" lang="en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Quality</a:t>
            </a:r>
            <a:r>
              <a:rPr b="1" lang="en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1080 for the video in the next slide ,</a:t>
            </a:r>
            <a:br>
              <a:rPr b="1" lang="en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en" sz="2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If the video is not available click the link in the previous tab</a:t>
            </a:r>
            <a:endParaRPr b="1" sz="2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200" y="60100"/>
            <a:ext cx="5973426" cy="47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/>
        </p:nvSpPr>
        <p:spPr>
          <a:xfrm>
            <a:off x="8810650" y="2122850"/>
            <a:ext cx="3115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111550" y="2248500"/>
            <a:ext cx="116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Video</a:t>
            </a:r>
            <a:endParaRPr b="1" sz="3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descr="Team Name: Sentinels &#10;Team Members: &#10;            Hrithik Reddy,&#10;            Rishabh Sharma &#10;            Aditya Dargan &#10;            Ayush Kumar Singh Rathor&#10;            T M Adi Venu Gopala Reddy Padala&#10;College/University: &#10;             Netaji Subhas University of Technology, Delhi: Rishabh Sharma, Ayush   Kumar Singh Rathor&#10;             Delhi Technological University, Delhi: Aditya Dargan&#10;             SRM Institute of Science and Technology: Hrithik Reddy, T M Adi Venu        Gopala Reddy Padala" id="112" name="Google Shape;112;p23" title="Final Grid 6.0 (Smart Vision System + Team Sentinels (Robotics Challenge)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/>
        </p:nvSpPr>
        <p:spPr>
          <a:xfrm>
            <a:off x="2368875" y="2448775"/>
            <a:ext cx="4743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Thank You</a:t>
            </a:r>
            <a:endParaRPr b="1" sz="8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