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8808" y="1435608"/>
            <a:ext cx="3055620" cy="78105"/>
          </a:xfrm>
          <a:custGeom>
            <a:avLst/>
            <a:gdLst/>
            <a:ahLst/>
            <a:cxnLst/>
            <a:rect l="l" t="t" r="r" b="b"/>
            <a:pathLst>
              <a:path w="3055620" h="78105">
                <a:moveTo>
                  <a:pt x="3055619" y="77724"/>
                </a:moveTo>
                <a:lnTo>
                  <a:pt x="0" y="77724"/>
                </a:lnTo>
                <a:lnTo>
                  <a:pt x="0" y="0"/>
                </a:lnTo>
                <a:lnTo>
                  <a:pt x="3055619" y="0"/>
                </a:lnTo>
                <a:lnTo>
                  <a:pt x="3055619" y="77724"/>
                </a:lnTo>
                <a:close/>
              </a:path>
            </a:pathLst>
          </a:custGeom>
          <a:solidFill>
            <a:srgbClr val="4652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635496" y="1432559"/>
            <a:ext cx="3055620" cy="81280"/>
          </a:xfrm>
          <a:custGeom>
            <a:avLst/>
            <a:gdLst/>
            <a:ahLst/>
            <a:cxnLst/>
            <a:rect l="l" t="t" r="r" b="b"/>
            <a:pathLst>
              <a:path w="3055620" h="81280">
                <a:moveTo>
                  <a:pt x="3055619" y="80772"/>
                </a:moveTo>
                <a:lnTo>
                  <a:pt x="0" y="80772"/>
                </a:lnTo>
                <a:lnTo>
                  <a:pt x="0" y="0"/>
                </a:lnTo>
                <a:lnTo>
                  <a:pt x="3055619" y="0"/>
                </a:lnTo>
                <a:lnTo>
                  <a:pt x="3055619" y="80772"/>
                </a:lnTo>
                <a:close/>
              </a:path>
            </a:pathLst>
          </a:custGeom>
          <a:solidFill>
            <a:srgbClr val="959E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500627" y="1435608"/>
            <a:ext cx="3054350" cy="74930"/>
          </a:xfrm>
          <a:custGeom>
            <a:avLst/>
            <a:gdLst/>
            <a:ahLst/>
            <a:cxnLst/>
            <a:rect l="l" t="t" r="r" b="b"/>
            <a:pathLst>
              <a:path w="3054350" h="74930">
                <a:moveTo>
                  <a:pt x="3054095" y="74675"/>
                </a:moveTo>
                <a:lnTo>
                  <a:pt x="0" y="74675"/>
                </a:lnTo>
                <a:lnTo>
                  <a:pt x="0" y="0"/>
                </a:lnTo>
                <a:lnTo>
                  <a:pt x="3054095" y="0"/>
                </a:lnTo>
                <a:lnTo>
                  <a:pt x="3054095" y="74675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5652" y="6365748"/>
            <a:ext cx="936147" cy="2995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3590" y="1662228"/>
            <a:ext cx="2633345" cy="427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402" y="2148982"/>
            <a:ext cx="7853680" cy="4533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400" y="1753513"/>
            <a:ext cx="6428740" cy="1580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14475">
              <a:lnSpc>
                <a:spcPct val="142600"/>
              </a:lnSpc>
              <a:spcBef>
                <a:spcPts val="100"/>
              </a:spcBef>
            </a:pPr>
            <a:r>
              <a:rPr dirty="0" sz="2650" b="1">
                <a:solidFill>
                  <a:srgbClr val="1382AC"/>
                </a:solidFill>
                <a:latin typeface="Arial"/>
                <a:cs typeface="Arial"/>
              </a:rPr>
              <a:t>CAPSTONE</a:t>
            </a:r>
            <a:r>
              <a:rPr dirty="0" sz="2650" spc="-1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650" spc="-10" b="1">
                <a:solidFill>
                  <a:srgbClr val="1382AC"/>
                </a:solidFill>
                <a:latin typeface="Arial"/>
                <a:cs typeface="Arial"/>
              </a:rPr>
              <a:t>PROJECT </a:t>
            </a:r>
            <a:r>
              <a:rPr dirty="0" sz="2650" b="1">
                <a:latin typeface="Arial"/>
                <a:cs typeface="Arial"/>
              </a:rPr>
              <a:t>SECURE</a:t>
            </a:r>
            <a:r>
              <a:rPr dirty="0" sz="2650" spc="-130" b="1">
                <a:latin typeface="Arial"/>
                <a:cs typeface="Arial"/>
              </a:rPr>
              <a:t> </a:t>
            </a:r>
            <a:r>
              <a:rPr dirty="0" sz="2650" spc="-120" b="1">
                <a:latin typeface="Arial"/>
                <a:cs typeface="Arial"/>
              </a:rPr>
              <a:t>DATA</a:t>
            </a:r>
            <a:r>
              <a:rPr dirty="0" sz="2650" spc="-11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HIDING</a:t>
            </a:r>
            <a:r>
              <a:rPr dirty="0" sz="2650" spc="-7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IN</a:t>
            </a:r>
            <a:r>
              <a:rPr dirty="0" sz="2650" spc="-80" b="1">
                <a:latin typeface="Arial"/>
                <a:cs typeface="Arial"/>
              </a:rPr>
              <a:t> </a:t>
            </a:r>
            <a:r>
              <a:rPr dirty="0" sz="2650" b="1">
                <a:latin typeface="Arial"/>
                <a:cs typeface="Arial"/>
              </a:rPr>
              <a:t>IMAGE</a:t>
            </a:r>
            <a:r>
              <a:rPr dirty="0" sz="2650" spc="-65" b="1">
                <a:latin typeface="Arial"/>
                <a:cs typeface="Arial"/>
              </a:rPr>
              <a:t> </a:t>
            </a:r>
            <a:r>
              <a:rPr dirty="0" sz="2650" spc="-10" b="1">
                <a:latin typeface="Arial"/>
                <a:cs typeface="Arial"/>
              </a:rPr>
              <a:t>USING</a:t>
            </a:r>
            <a:endParaRPr sz="2650">
              <a:latin typeface="Arial"/>
              <a:cs typeface="Arial"/>
            </a:endParaRPr>
          </a:p>
          <a:p>
            <a:pPr marL="1667510">
              <a:lnSpc>
                <a:spcPts val="3170"/>
              </a:lnSpc>
            </a:pPr>
            <a:r>
              <a:rPr dirty="0" sz="2650" spc="-10" b="1">
                <a:latin typeface="Arial"/>
                <a:cs typeface="Arial"/>
              </a:rPr>
              <a:t>STEGANOGRAPHY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68808" y="3604259"/>
            <a:ext cx="9322435" cy="2753995"/>
          </a:xfrm>
          <a:prstGeom prst="rect">
            <a:avLst/>
          </a:prstGeom>
          <a:solidFill>
            <a:srgbClr val="46525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650">
              <a:latin typeface="Times New Roman"/>
              <a:cs typeface="Times New Roman"/>
            </a:endParaRPr>
          </a:p>
          <a:p>
            <a:pPr marL="2279650" marR="4019550">
              <a:lnSpc>
                <a:spcPct val="100000"/>
              </a:lnSpc>
            </a:pP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dirty="0" sz="1650" spc="-7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By:</a:t>
            </a:r>
            <a:r>
              <a:rPr dirty="0" sz="1650" spc="-1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Hrithik</a:t>
            </a:r>
            <a:r>
              <a:rPr dirty="0" sz="1650" spc="-6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1382AC"/>
                </a:solidFill>
                <a:latin typeface="Arial"/>
                <a:cs typeface="Arial"/>
              </a:rPr>
              <a:t>Shinde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dirty="0" sz="1650" spc="-2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dirty="0" sz="1650" spc="-4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dirty="0" sz="1650" spc="-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Hrithik</a:t>
            </a:r>
            <a:r>
              <a:rPr dirty="0" sz="1650" spc="-4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1382AC"/>
                </a:solidFill>
                <a:latin typeface="Arial"/>
                <a:cs typeface="Arial"/>
              </a:rPr>
              <a:t>Shinde</a:t>
            </a:r>
            <a:endParaRPr sz="1650">
              <a:latin typeface="Arial"/>
              <a:cs typeface="Arial"/>
            </a:endParaRPr>
          </a:p>
          <a:p>
            <a:pPr marL="2279650" marR="945515">
              <a:lnSpc>
                <a:spcPct val="100000"/>
              </a:lnSpc>
            </a:pP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dirty="0" sz="1650" spc="-3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dirty="0" sz="1650" spc="-6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&amp;</a:t>
            </a:r>
            <a:r>
              <a:rPr dirty="0" sz="1650" spc="-3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r>
              <a:rPr dirty="0" sz="1650" spc="-7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dirty="0" sz="1650" spc="-3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Nanasaheb</a:t>
            </a:r>
            <a:r>
              <a:rPr dirty="0" sz="1650" spc="-7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Mahadik</a:t>
            </a:r>
            <a:r>
              <a:rPr dirty="0" sz="1650" spc="-5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dirty="0" sz="1650" spc="-3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spc="-25" b="1">
                <a:solidFill>
                  <a:srgbClr val="1382AC"/>
                </a:solidFill>
                <a:latin typeface="Arial"/>
                <a:cs typeface="Arial"/>
              </a:rPr>
              <a:t>of </a:t>
            </a:r>
            <a:r>
              <a:rPr dirty="0" sz="1650" spc="-10" b="1">
                <a:solidFill>
                  <a:srgbClr val="1382AC"/>
                </a:solidFill>
                <a:latin typeface="Arial"/>
                <a:cs typeface="Arial"/>
              </a:rPr>
              <a:t>Enginerring,</a:t>
            </a:r>
            <a:r>
              <a:rPr dirty="0" sz="1650" spc="-4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Computer</a:t>
            </a:r>
            <a:r>
              <a:rPr dirty="0" sz="1650" spc="-5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Science</a:t>
            </a:r>
            <a:r>
              <a:rPr dirty="0" sz="1650" spc="-4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382AC"/>
                </a:solidFill>
                <a:latin typeface="Arial"/>
                <a:cs typeface="Arial"/>
              </a:rPr>
              <a:t>and</a:t>
            </a:r>
            <a:r>
              <a:rPr dirty="0" sz="1650" spc="-3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1382AC"/>
                </a:solidFill>
                <a:latin typeface="Arial"/>
                <a:cs typeface="Arial"/>
              </a:rPr>
              <a:t>Enginering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378" y="1718562"/>
            <a:ext cx="4752340" cy="4406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b="1">
                <a:latin typeface="Arial"/>
                <a:cs typeface="Arial"/>
              </a:rPr>
              <a:t>FUTURE</a:t>
            </a:r>
            <a:r>
              <a:rPr dirty="0" sz="2700" spc="-30" b="1">
                <a:latin typeface="Arial"/>
                <a:cs typeface="Arial"/>
              </a:rPr>
              <a:t> </a:t>
            </a:r>
            <a:r>
              <a:rPr dirty="0" sz="2700" spc="-10" b="1">
                <a:latin typeface="Arial"/>
                <a:cs typeface="Arial"/>
              </a:rPr>
              <a:t>SCOPE(OPTIONAL)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3525" y="2684827"/>
            <a:ext cx="8582025" cy="2742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 marR="5080" indent="-59055">
              <a:lnSpc>
                <a:spcPct val="102699"/>
              </a:lnSpc>
              <a:spcBef>
                <a:spcPts val="90"/>
              </a:spcBef>
              <a:buSzPct val="93103"/>
              <a:buFont typeface="Arial MT"/>
              <a:buChar char="•"/>
              <a:tabLst>
                <a:tab pos="63500" algn="l"/>
                <a:tab pos="77470" algn="l"/>
              </a:tabLst>
            </a:pPr>
            <a:r>
              <a:rPr dirty="0" sz="1450" spc="-20" b="1">
                <a:latin typeface="Arial"/>
                <a:cs typeface="Arial"/>
              </a:rPr>
              <a:t>	</a:t>
            </a:r>
            <a:r>
              <a:rPr dirty="0" sz="1450" spc="-20" b="1">
                <a:latin typeface="Arial"/>
                <a:cs typeface="Arial"/>
              </a:rPr>
              <a:t>AI-</a:t>
            </a:r>
            <a:r>
              <a:rPr dirty="0" sz="1450" b="1">
                <a:latin typeface="Arial"/>
                <a:cs typeface="Arial"/>
              </a:rPr>
              <a:t>Powered</a:t>
            </a:r>
            <a:r>
              <a:rPr dirty="0" sz="1450" spc="7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Steganography</a:t>
            </a:r>
            <a:r>
              <a:rPr dirty="0" sz="1450" spc="20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–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Using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machine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learning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to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create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even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more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secure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and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undetectable </a:t>
            </a:r>
            <a:r>
              <a:rPr dirty="0" sz="1450">
                <a:latin typeface="Arial MT"/>
                <a:cs typeface="Arial MT"/>
              </a:rPr>
              <a:t>hidden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messages.</a:t>
            </a:r>
            <a:endParaRPr sz="1450">
              <a:latin typeface="Arial MT"/>
              <a:cs typeface="Arial MT"/>
            </a:endParaRPr>
          </a:p>
          <a:p>
            <a:pPr marL="63500" marR="291465" indent="-59055">
              <a:lnSpc>
                <a:spcPts val="1789"/>
              </a:lnSpc>
              <a:spcBef>
                <a:spcPts val="55"/>
              </a:spcBef>
              <a:buSzPct val="93103"/>
              <a:buFont typeface="Arial MT"/>
              <a:buChar char="•"/>
              <a:tabLst>
                <a:tab pos="63500" algn="l"/>
                <a:tab pos="77470" algn="l"/>
              </a:tabLst>
            </a:pPr>
            <a:r>
              <a:rPr dirty="0" sz="1450" b="1">
                <a:latin typeface="Arial"/>
                <a:cs typeface="Arial"/>
              </a:rPr>
              <a:t>	</a:t>
            </a:r>
            <a:r>
              <a:rPr dirty="0" sz="1450" b="1">
                <a:latin typeface="Arial"/>
                <a:cs typeface="Arial"/>
              </a:rPr>
              <a:t>Quantum</a:t>
            </a:r>
            <a:r>
              <a:rPr dirty="0" sz="1450" spc="6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Steganography</a:t>
            </a:r>
            <a:r>
              <a:rPr dirty="0" sz="1450" spc="40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–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Future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quantum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computing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could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enhance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data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hiding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techniques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 spc="-25">
                <a:latin typeface="Arial MT"/>
                <a:cs typeface="Arial MT"/>
              </a:rPr>
              <a:t>for </a:t>
            </a:r>
            <a:r>
              <a:rPr dirty="0" sz="1450">
                <a:latin typeface="Arial MT"/>
                <a:cs typeface="Arial MT"/>
              </a:rPr>
              <a:t>ultra-secure</a:t>
            </a:r>
            <a:r>
              <a:rPr dirty="0" sz="1450" spc="8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communication.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ts val="1705"/>
              </a:lnSpc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dirty="0" sz="1450" b="1">
                <a:latin typeface="Arial"/>
                <a:cs typeface="Arial"/>
              </a:rPr>
              <a:t>Enhanced</a:t>
            </a:r>
            <a:r>
              <a:rPr dirty="0" sz="1450" spc="5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Security</a:t>
            </a:r>
            <a:r>
              <a:rPr dirty="0" sz="1450" spc="3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with</a:t>
            </a:r>
            <a:r>
              <a:rPr dirty="0" sz="1450" spc="7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Blockchain</a:t>
            </a:r>
            <a:r>
              <a:rPr dirty="0" sz="1450" spc="55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–</a:t>
            </a:r>
            <a:r>
              <a:rPr dirty="0" sz="1450" spc="9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Combining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steganography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with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blockchain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for</a:t>
            </a:r>
            <a:r>
              <a:rPr dirty="0" sz="1450" spc="8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secure,</a:t>
            </a:r>
            <a:endParaRPr sz="145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45"/>
              </a:spcBef>
            </a:pPr>
            <a:r>
              <a:rPr dirty="0" sz="1450">
                <a:latin typeface="Arial MT"/>
                <a:cs typeface="Arial MT"/>
              </a:rPr>
              <a:t>tamper-proof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data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storage.</a:t>
            </a:r>
            <a:endParaRPr sz="1450">
              <a:latin typeface="Arial MT"/>
              <a:cs typeface="Arial MT"/>
            </a:endParaRPr>
          </a:p>
          <a:p>
            <a:pPr marL="63500" marR="311150" indent="-59055">
              <a:lnSpc>
                <a:spcPts val="1789"/>
              </a:lnSpc>
              <a:spcBef>
                <a:spcPts val="55"/>
              </a:spcBef>
              <a:buSzPct val="93103"/>
              <a:buFont typeface="Arial MT"/>
              <a:buChar char="•"/>
              <a:tabLst>
                <a:tab pos="63500" algn="l"/>
                <a:tab pos="77470" algn="l"/>
              </a:tabLst>
            </a:pPr>
            <a:r>
              <a:rPr dirty="0" sz="1450" b="1">
                <a:latin typeface="Arial"/>
                <a:cs typeface="Arial"/>
              </a:rPr>
              <a:t>	</a:t>
            </a:r>
            <a:r>
              <a:rPr dirty="0" sz="1450" b="1">
                <a:latin typeface="Arial"/>
                <a:cs typeface="Arial"/>
              </a:rPr>
              <a:t>Steganography</a:t>
            </a:r>
            <a:r>
              <a:rPr dirty="0" sz="1450" spc="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in</a:t>
            </a:r>
            <a:r>
              <a:rPr dirty="0" sz="1450" spc="5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Video</a:t>
            </a:r>
            <a:r>
              <a:rPr dirty="0" sz="1450" spc="5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&amp;</a:t>
            </a:r>
            <a:r>
              <a:rPr dirty="0" sz="1450" spc="4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Audio</a:t>
            </a:r>
            <a:r>
              <a:rPr dirty="0" sz="1450" spc="100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–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Expanding</a:t>
            </a:r>
            <a:r>
              <a:rPr dirty="0" sz="1450" spc="2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beyond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images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to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hide</a:t>
            </a:r>
            <a:r>
              <a:rPr dirty="0" sz="1450" spc="2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data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in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videos,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audio,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 spc="-25">
                <a:latin typeface="Arial MT"/>
                <a:cs typeface="Arial MT"/>
              </a:rPr>
              <a:t>and </a:t>
            </a:r>
            <a:r>
              <a:rPr dirty="0" sz="1450">
                <a:latin typeface="Arial MT"/>
                <a:cs typeface="Arial MT"/>
              </a:rPr>
              <a:t>even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live</a:t>
            </a:r>
            <a:r>
              <a:rPr dirty="0" sz="1450" spc="2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streams.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ts val="1705"/>
              </a:lnSpc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dirty="0" sz="1450" b="1">
                <a:latin typeface="Arial"/>
                <a:cs typeface="Arial"/>
              </a:rPr>
              <a:t>Improved</a:t>
            </a:r>
            <a:r>
              <a:rPr dirty="0" sz="1450" spc="8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Detection</a:t>
            </a:r>
            <a:r>
              <a:rPr dirty="0" sz="1450" spc="5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Resistance</a:t>
            </a:r>
            <a:r>
              <a:rPr dirty="0" sz="1450" spc="70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–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Developing</a:t>
            </a:r>
            <a:r>
              <a:rPr dirty="0" sz="1450" spc="2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advanced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algorithms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to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make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steganography</a:t>
            </a:r>
            <a:endParaRPr sz="145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dirty="0" sz="1450">
                <a:latin typeface="Arial MT"/>
                <a:cs typeface="Arial MT"/>
              </a:rPr>
              <a:t>more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resistant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to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detection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and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attacks.</a:t>
            </a:r>
            <a:endParaRPr sz="1450">
              <a:latin typeface="Arial MT"/>
              <a:cs typeface="Arial MT"/>
            </a:endParaRPr>
          </a:p>
          <a:p>
            <a:pPr marL="12700" marR="888365" indent="-7620">
              <a:lnSpc>
                <a:spcPts val="1789"/>
              </a:lnSpc>
              <a:spcBef>
                <a:spcPts val="55"/>
              </a:spcBef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dirty="0" sz="1450" b="1">
                <a:latin typeface="Arial"/>
                <a:cs typeface="Arial"/>
              </a:rPr>
              <a:t>	</a:t>
            </a:r>
            <a:r>
              <a:rPr dirty="0" sz="1450" b="1">
                <a:latin typeface="Arial"/>
                <a:cs typeface="Arial"/>
              </a:rPr>
              <a:t>Applications</a:t>
            </a:r>
            <a:r>
              <a:rPr dirty="0" sz="1450" spc="11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in</a:t>
            </a:r>
            <a:r>
              <a:rPr dirty="0" sz="1450" spc="5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IoT</a:t>
            </a:r>
            <a:r>
              <a:rPr dirty="0" sz="1450" spc="5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&amp;</a:t>
            </a:r>
            <a:r>
              <a:rPr dirty="0" sz="1450" spc="6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Cloud</a:t>
            </a:r>
            <a:r>
              <a:rPr dirty="0" sz="1450" spc="4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Security</a:t>
            </a:r>
            <a:r>
              <a:rPr dirty="0" sz="1450" spc="60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–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Protecting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sensitive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IoT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data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and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ensuring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secure </a:t>
            </a:r>
            <a:r>
              <a:rPr dirty="0" sz="1450">
                <a:latin typeface="Arial MT"/>
                <a:cs typeface="Arial MT"/>
              </a:rPr>
              <a:t>cloud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communications.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77" y="4022842"/>
            <a:ext cx="1767839" cy="3784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="1">
                <a:solidFill>
                  <a:srgbClr val="001F60"/>
                </a:solidFill>
                <a:latin typeface="Arial"/>
                <a:cs typeface="Arial"/>
              </a:rPr>
              <a:t>THANK</a:t>
            </a:r>
            <a:r>
              <a:rPr dirty="0" spc="-55" b="1">
                <a:solidFill>
                  <a:srgbClr val="001F60"/>
                </a:solidFill>
                <a:latin typeface="Arial"/>
                <a:cs typeface="Arial"/>
              </a:rPr>
              <a:t> </a:t>
            </a:r>
            <a:r>
              <a:rPr dirty="0" spc="-25" b="1">
                <a:solidFill>
                  <a:srgbClr val="001F60"/>
                </a:solidFill>
                <a:latin typeface="Arial"/>
                <a:cs typeface="Arial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64" y="2201613"/>
            <a:ext cx="1316355" cy="3784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0" b="1">
                <a:solidFill>
                  <a:srgbClr val="001F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5390" y="2668923"/>
            <a:ext cx="2189480" cy="314388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190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dirty="0" sz="1650" b="1">
                <a:solidFill>
                  <a:srgbClr val="3F3F3F"/>
                </a:solidFill>
                <a:latin typeface="Arial"/>
                <a:cs typeface="Arial"/>
              </a:rPr>
              <a:t>Problem</a:t>
            </a:r>
            <a:r>
              <a:rPr dirty="0" sz="1650" spc="-65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3F3F3F"/>
                </a:solidFill>
                <a:latin typeface="Arial"/>
                <a:cs typeface="Arial"/>
              </a:rPr>
              <a:t>Statement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90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dirty="0" sz="1650" spc="-20" b="1">
                <a:solidFill>
                  <a:srgbClr val="3F3F3F"/>
                </a:solidFill>
                <a:latin typeface="Arial"/>
                <a:cs typeface="Arial"/>
              </a:rPr>
              <a:t>Technology</a:t>
            </a:r>
            <a:r>
              <a:rPr dirty="0" sz="1650" spc="-45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650" spc="-20" b="1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80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dirty="0" sz="1650" b="1">
                <a:solidFill>
                  <a:srgbClr val="3F3F3F"/>
                </a:solidFill>
                <a:latin typeface="Arial"/>
                <a:cs typeface="Arial"/>
              </a:rPr>
              <a:t>Wow</a:t>
            </a:r>
            <a:r>
              <a:rPr dirty="0" sz="1650" spc="-70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3F3F3F"/>
                </a:solidFill>
                <a:latin typeface="Arial"/>
                <a:cs typeface="Arial"/>
              </a:rPr>
              <a:t>factor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95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dirty="0" sz="1650" b="1">
                <a:solidFill>
                  <a:srgbClr val="3F3F3F"/>
                </a:solidFill>
                <a:latin typeface="Arial"/>
                <a:cs typeface="Arial"/>
              </a:rPr>
              <a:t>End</a:t>
            </a:r>
            <a:r>
              <a:rPr dirty="0" sz="1650" spc="-40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3F3F3F"/>
                </a:solidFill>
                <a:latin typeface="Arial"/>
                <a:cs typeface="Arial"/>
              </a:rPr>
              <a:t>users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90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dirty="0" sz="1650" spc="-10" b="1">
                <a:solidFill>
                  <a:srgbClr val="3F3F3F"/>
                </a:solidFill>
                <a:latin typeface="Arial"/>
                <a:cs typeface="Arial"/>
              </a:rPr>
              <a:t>Result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90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dirty="0" sz="1650" spc="-10" b="1">
                <a:solidFill>
                  <a:srgbClr val="3F3F3F"/>
                </a:solidFill>
                <a:latin typeface="Arial"/>
                <a:cs typeface="Arial"/>
              </a:rPr>
              <a:t>Conclusion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85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dirty="0" sz="1650" spc="-10" b="1">
                <a:solidFill>
                  <a:srgbClr val="3F3F3F"/>
                </a:solidFill>
                <a:latin typeface="Arial"/>
                <a:cs typeface="Arial"/>
              </a:rPr>
              <a:t>Git-</a:t>
            </a:r>
            <a:r>
              <a:rPr dirty="0" sz="1650" b="1">
                <a:solidFill>
                  <a:srgbClr val="3F3F3F"/>
                </a:solidFill>
                <a:latin typeface="Arial"/>
                <a:cs typeface="Arial"/>
              </a:rPr>
              <a:t>hub</a:t>
            </a:r>
            <a:r>
              <a:rPr dirty="0" sz="1650" spc="-45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650" spc="-20" b="1">
                <a:solidFill>
                  <a:srgbClr val="3F3F3F"/>
                </a:solidFill>
                <a:latin typeface="Arial"/>
                <a:cs typeface="Arial"/>
              </a:rPr>
              <a:t>Link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90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dirty="0" sz="1650" b="1">
                <a:solidFill>
                  <a:srgbClr val="3F3F3F"/>
                </a:solidFill>
                <a:latin typeface="Arial"/>
                <a:cs typeface="Arial"/>
              </a:rPr>
              <a:t>Future</a:t>
            </a:r>
            <a:r>
              <a:rPr dirty="0" sz="1650" spc="-50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3F3F3F"/>
                </a:solidFill>
                <a:latin typeface="Arial"/>
                <a:cs typeface="Arial"/>
              </a:rPr>
              <a:t>scope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06" y="1509807"/>
            <a:ext cx="473646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b="1">
                <a:latin typeface="Arial"/>
                <a:cs typeface="Arial"/>
              </a:rPr>
              <a:t>PROBLEM</a:t>
            </a:r>
            <a:r>
              <a:rPr dirty="0" sz="3300" spc="-95" b="1">
                <a:latin typeface="Arial"/>
                <a:cs typeface="Arial"/>
              </a:rPr>
              <a:t> </a:t>
            </a:r>
            <a:r>
              <a:rPr dirty="0" sz="3300" spc="-45" b="1">
                <a:latin typeface="Arial"/>
                <a:cs typeface="Arial"/>
              </a:rPr>
              <a:t>STATEMENT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36857" y="3367559"/>
            <a:ext cx="6483350" cy="12719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8105" indent="-73025">
              <a:lnSpc>
                <a:spcPct val="100000"/>
              </a:lnSpc>
              <a:spcBef>
                <a:spcPts val="135"/>
              </a:spcBef>
              <a:buSzPct val="93103"/>
              <a:buChar char="•"/>
              <a:tabLst>
                <a:tab pos="78105" algn="l"/>
              </a:tabLst>
            </a:pPr>
            <a:r>
              <a:rPr dirty="0" sz="1450">
                <a:latin typeface="Arial MT"/>
                <a:cs typeface="Arial MT"/>
              </a:rPr>
              <a:t>Sensitive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information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needs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 b="1">
                <a:latin typeface="Arial"/>
                <a:cs typeface="Arial"/>
              </a:rPr>
              <a:t>secure</a:t>
            </a:r>
            <a:r>
              <a:rPr dirty="0" sz="1450" spc="65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transmission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without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attracting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attention.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ct val="100000"/>
              </a:lnSpc>
              <a:spcBef>
                <a:spcPts val="35"/>
              </a:spcBef>
              <a:buSzPct val="93103"/>
              <a:buChar char="•"/>
              <a:tabLst>
                <a:tab pos="78105" algn="l"/>
              </a:tabLst>
            </a:pPr>
            <a:r>
              <a:rPr dirty="0" sz="1450">
                <a:latin typeface="Arial MT"/>
                <a:cs typeface="Arial MT"/>
              </a:rPr>
              <a:t>Encryption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can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raise</a:t>
            </a:r>
            <a:r>
              <a:rPr dirty="0" sz="1450" spc="2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suspicion,</a:t>
            </a:r>
            <a:r>
              <a:rPr dirty="0" sz="1450" spc="1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making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it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target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for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attacks.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ct val="100000"/>
              </a:lnSpc>
              <a:spcBef>
                <a:spcPts val="50"/>
              </a:spcBef>
              <a:buSzPct val="93103"/>
              <a:buChar char="•"/>
              <a:tabLst>
                <a:tab pos="78105" algn="l"/>
              </a:tabLst>
            </a:pPr>
            <a:r>
              <a:rPr dirty="0" sz="1450">
                <a:latin typeface="Arial MT"/>
                <a:cs typeface="Arial MT"/>
              </a:rPr>
              <a:t>There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is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</a:t>
            </a:r>
            <a:r>
              <a:rPr dirty="0" sz="1450" spc="2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need</a:t>
            </a:r>
            <a:r>
              <a:rPr dirty="0" sz="1450" spc="2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for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</a:t>
            </a:r>
            <a:r>
              <a:rPr dirty="0" sz="1450" spc="2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method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 spc="-20">
                <a:latin typeface="Arial MT"/>
                <a:cs typeface="Arial MT"/>
              </a:rPr>
              <a:t>that:</a:t>
            </a:r>
            <a:endParaRPr sz="1450">
              <a:latin typeface="Arial MT"/>
              <a:cs typeface="Arial MT"/>
            </a:endParaRPr>
          </a:p>
          <a:p>
            <a:pPr lvl="1" marL="333375" indent="-61594">
              <a:lnSpc>
                <a:spcPct val="100000"/>
              </a:lnSpc>
              <a:spcBef>
                <a:spcPts val="45"/>
              </a:spcBef>
              <a:buSzPct val="91666"/>
              <a:buFont typeface="Arial MT"/>
              <a:buChar char="•"/>
              <a:tabLst>
                <a:tab pos="333375" algn="l"/>
              </a:tabLst>
            </a:pPr>
            <a:r>
              <a:rPr dirty="0" sz="1200" b="1">
                <a:latin typeface="Arial"/>
                <a:cs typeface="Arial"/>
              </a:rPr>
              <a:t>Hides</a:t>
            </a:r>
            <a:r>
              <a:rPr dirty="0" sz="1200" spc="7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data</a:t>
            </a:r>
            <a:r>
              <a:rPr dirty="0" sz="1200" spc="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without</a:t>
            </a:r>
            <a:r>
              <a:rPr dirty="0" sz="1200" spc="5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altering</a:t>
            </a:r>
            <a:r>
              <a:rPr dirty="0" sz="1200" spc="6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the</a:t>
            </a:r>
            <a:r>
              <a:rPr dirty="0" sz="1200" spc="9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image</a:t>
            </a:r>
            <a:r>
              <a:rPr dirty="0" sz="1200" spc="8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noticeably</a:t>
            </a:r>
            <a:endParaRPr sz="1200">
              <a:latin typeface="Arial"/>
              <a:cs typeface="Arial"/>
            </a:endParaRPr>
          </a:p>
          <a:p>
            <a:pPr lvl="1" marL="333375" indent="-61594">
              <a:lnSpc>
                <a:spcPct val="100000"/>
              </a:lnSpc>
              <a:spcBef>
                <a:spcPts val="50"/>
              </a:spcBef>
              <a:buSzPct val="91666"/>
              <a:buFont typeface="Arial MT"/>
              <a:buChar char="•"/>
              <a:tabLst>
                <a:tab pos="333375" algn="l"/>
              </a:tabLst>
            </a:pPr>
            <a:r>
              <a:rPr dirty="0" sz="1200" b="1">
                <a:latin typeface="Arial"/>
                <a:cs typeface="Arial"/>
              </a:rPr>
              <a:t>Ensures</a:t>
            </a:r>
            <a:r>
              <a:rPr dirty="0" sz="1200" spc="9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security</a:t>
            </a:r>
            <a:r>
              <a:rPr dirty="0" sz="1200" spc="1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</a:t>
            </a:r>
            <a:r>
              <a:rPr dirty="0" sz="1200" spc="10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confidentiality</a:t>
            </a:r>
            <a:endParaRPr sz="1200">
              <a:latin typeface="Arial"/>
              <a:cs typeface="Arial"/>
            </a:endParaRPr>
          </a:p>
          <a:p>
            <a:pPr lvl="1" marL="333375" indent="-61594">
              <a:lnSpc>
                <a:spcPct val="100000"/>
              </a:lnSpc>
              <a:spcBef>
                <a:spcPts val="45"/>
              </a:spcBef>
              <a:buSzPct val="91666"/>
              <a:buFont typeface="Arial MT"/>
              <a:buChar char="•"/>
              <a:tabLst>
                <a:tab pos="333375" algn="l"/>
              </a:tabLst>
            </a:pPr>
            <a:r>
              <a:rPr dirty="0" sz="1200" b="1">
                <a:latin typeface="Arial"/>
                <a:cs typeface="Arial"/>
              </a:rPr>
              <a:t>Maintains</a:t>
            </a:r>
            <a:r>
              <a:rPr dirty="0" sz="1200" spc="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data</a:t>
            </a:r>
            <a:r>
              <a:rPr dirty="0" sz="1200" spc="6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integrity</a:t>
            </a:r>
            <a:r>
              <a:rPr dirty="0" sz="1200" spc="7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even</a:t>
            </a:r>
            <a:r>
              <a:rPr dirty="0" sz="1200" spc="10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if</a:t>
            </a:r>
            <a:r>
              <a:rPr dirty="0" sz="1200" spc="5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the</a:t>
            </a:r>
            <a:r>
              <a:rPr dirty="0" sz="1200" spc="7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image</a:t>
            </a:r>
            <a:r>
              <a:rPr dirty="0" sz="1200" spc="6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is</a:t>
            </a:r>
            <a:r>
              <a:rPr dirty="0" sz="1200" spc="4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modified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06" y="1509807"/>
            <a:ext cx="436880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3415" algn="l"/>
              </a:tabLst>
            </a:pPr>
            <a:r>
              <a:rPr dirty="0" sz="3300" spc="-10" b="1">
                <a:latin typeface="Arial"/>
                <a:cs typeface="Arial"/>
              </a:rPr>
              <a:t>TECHNOLOGY</a:t>
            </a:r>
            <a:r>
              <a:rPr dirty="0" sz="3300" b="1">
                <a:latin typeface="Arial"/>
                <a:cs typeface="Arial"/>
              </a:rPr>
              <a:t>	</a:t>
            </a:r>
            <a:r>
              <a:rPr dirty="0" sz="3300" spc="-20" b="1">
                <a:latin typeface="Arial"/>
                <a:cs typeface="Arial"/>
              </a:rPr>
              <a:t>USED</a:t>
            </a:r>
            <a:endParaRPr sz="3300">
              <a:latin typeface="Arial"/>
              <a:cs typeface="Aria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24502" y="2148982"/>
          <a:ext cx="7853680" cy="4533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"/>
                <a:gridCol w="7581265"/>
              </a:tblGrid>
              <a:tr h="227965">
                <a:tc>
                  <a:txBody>
                    <a:bodyPr/>
                    <a:lstStyle/>
                    <a:p>
                      <a:pPr algn="ctr" marR="49530">
                        <a:lnSpc>
                          <a:spcPts val="1255"/>
                        </a:lnSpc>
                      </a:pPr>
                      <a:r>
                        <a:rPr dirty="0" sz="1050" spc="160">
                          <a:solidFill>
                            <a:srgbClr val="1CACE4"/>
                          </a:solidFill>
                          <a:latin typeface="Times New Roman"/>
                          <a:cs typeface="Times New Roman"/>
                        </a:rPr>
                        <a:t>▪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5"/>
                        </a:lnSpc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150" spc="-3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Programming</a:t>
                      </a:r>
                      <a:r>
                        <a:rPr dirty="0" sz="1150" spc="-2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Languages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91465">
                <a:tc>
                  <a:txBody>
                    <a:bodyPr/>
                    <a:lstStyle/>
                    <a:p>
                      <a:pPr algn="ctr" marR="768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50" spc="-50">
                          <a:solidFill>
                            <a:srgbClr val="1CACE4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Python</a:t>
                      </a:r>
                      <a:r>
                        <a:rPr dirty="0" sz="1150" spc="-2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50" spc="-4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50" spc="-4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main</a:t>
                      </a:r>
                      <a:r>
                        <a:rPr dirty="0" sz="1150" spc="-4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language</a:t>
                      </a:r>
                      <a:r>
                        <a:rPr dirty="0" sz="1150" spc="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150" spc="-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writing</a:t>
                      </a:r>
                      <a:r>
                        <a:rPr dirty="0" sz="1150" spc="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50" spc="-3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steganography</a:t>
                      </a:r>
                      <a:r>
                        <a:rPr dirty="0" sz="1150" spc="-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program.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50800"/>
                </a:tc>
              </a:tr>
              <a:tr h="290830"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50" spc="160">
                          <a:solidFill>
                            <a:srgbClr val="1CACE4"/>
                          </a:solidFill>
                          <a:latin typeface="Times New Roman"/>
                          <a:cs typeface="Times New Roman"/>
                        </a:rPr>
                        <a:t>▪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150" spc="-1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Steganography</a:t>
                      </a:r>
                      <a:r>
                        <a:rPr dirty="0" sz="1150" spc="-3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r>
                        <a:rPr dirty="0" sz="1150" spc="-3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(How</a:t>
                      </a:r>
                      <a:r>
                        <a:rPr dirty="0" sz="1150" spc="-1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we</a:t>
                      </a:r>
                      <a:r>
                        <a:rPr dirty="0" sz="1150" spc="-35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hide</a:t>
                      </a:r>
                      <a:r>
                        <a:rPr dirty="0" sz="1150" spc="-25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50" spc="-2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data!)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50165"/>
                </a:tc>
              </a:tr>
              <a:tr h="291465">
                <a:tc>
                  <a:txBody>
                    <a:bodyPr/>
                    <a:lstStyle/>
                    <a:p>
                      <a:pPr algn="ctr" marR="768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50" spc="-50">
                          <a:solidFill>
                            <a:srgbClr val="1CACE4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Least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Significant</a:t>
                      </a:r>
                      <a:r>
                        <a:rPr dirty="0" sz="1150" spc="-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Bit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(LSB)</a:t>
                      </a:r>
                      <a:r>
                        <a:rPr dirty="0" sz="1150" spc="-2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Steganography</a:t>
                      </a:r>
                      <a:r>
                        <a:rPr dirty="0" sz="1150" spc="-4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50" spc="-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Hides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150" spc="-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50" spc="-2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tiniest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details</a:t>
                      </a:r>
                      <a:r>
                        <a:rPr dirty="0" sz="1150" spc="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50" spc="-2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image</a:t>
                      </a:r>
                      <a:r>
                        <a:rPr dirty="0" sz="1150" spc="-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so</a:t>
                      </a:r>
                      <a:r>
                        <a:rPr dirty="0" sz="1150" spc="-2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1150" spc="-2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dirty="0" sz="1150" spc="-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notices.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50165"/>
                </a:tc>
              </a:tr>
              <a:tr h="291465">
                <a:tc>
                  <a:txBody>
                    <a:bodyPr/>
                    <a:lstStyle/>
                    <a:p>
                      <a:pPr algn="ctr" marR="768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50" spc="-50">
                          <a:solidFill>
                            <a:srgbClr val="1CACE4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Discrete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Cosine</a:t>
                      </a:r>
                      <a:r>
                        <a:rPr dirty="0" sz="1150" spc="-4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Transform</a:t>
                      </a:r>
                      <a:r>
                        <a:rPr dirty="0" sz="1150" spc="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(DCT)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Steganography</a:t>
                      </a:r>
                      <a:r>
                        <a:rPr dirty="0" sz="1150" spc="-3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50" spc="-2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Hides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inside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compressed</a:t>
                      </a:r>
                      <a:r>
                        <a:rPr dirty="0" sz="1150" spc="-4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image</a:t>
                      </a:r>
                      <a:r>
                        <a:rPr dirty="0" sz="1150" spc="-4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formats</a:t>
                      </a:r>
                      <a:r>
                        <a:rPr dirty="0" sz="1150" spc="-6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like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JPEG.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50800"/>
                </a:tc>
              </a:tr>
              <a:tr h="291465">
                <a:tc>
                  <a:txBody>
                    <a:bodyPr/>
                    <a:lstStyle/>
                    <a:p>
                      <a:pPr algn="ctr" marR="768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50" spc="-50">
                          <a:solidFill>
                            <a:srgbClr val="1CACE4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Discrete</a:t>
                      </a:r>
                      <a:r>
                        <a:rPr dirty="0" sz="1150" spc="-2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Wavelet</a:t>
                      </a:r>
                      <a:r>
                        <a:rPr dirty="0" sz="1150" spc="-1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Transform</a:t>
                      </a:r>
                      <a:r>
                        <a:rPr dirty="0" sz="1150" spc="-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(DWT)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Steganography</a:t>
                      </a:r>
                      <a:r>
                        <a:rPr dirty="0" sz="1150" spc="-4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50" spc="-3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More</a:t>
                      </a:r>
                      <a:r>
                        <a:rPr dirty="0" sz="1150" spc="-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advanced,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hiding</a:t>
                      </a:r>
                      <a:r>
                        <a:rPr dirty="0" sz="1150" spc="-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150" spc="-3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150" spc="-3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different</a:t>
                      </a:r>
                      <a:r>
                        <a:rPr dirty="0" sz="1150" spc="-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layers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150" spc="-4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image.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50165"/>
                </a:tc>
              </a:tr>
              <a:tr h="291465"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50" spc="160">
                          <a:solidFill>
                            <a:srgbClr val="1CACE4"/>
                          </a:solidFill>
                          <a:latin typeface="Times New Roman"/>
                          <a:cs typeface="Times New Roman"/>
                        </a:rPr>
                        <a:t>▪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150" spc="-2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Extra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r>
                        <a:rPr dirty="0" sz="1150" spc="-2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150" spc="-3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Encryption</a:t>
                      </a:r>
                      <a:r>
                        <a:rPr dirty="0" sz="1150" spc="-1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(For</a:t>
                      </a:r>
                      <a:r>
                        <a:rPr dirty="0" sz="1150" spc="-25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making</a:t>
                      </a:r>
                      <a:r>
                        <a:rPr dirty="0" sz="1150" spc="-25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50" spc="-4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hidden</a:t>
                      </a:r>
                      <a:r>
                        <a:rPr dirty="0" sz="1150" spc="-45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150" spc="-25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even</a:t>
                      </a:r>
                      <a:r>
                        <a:rPr dirty="0" sz="1150" spc="-15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safer!)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50800"/>
                </a:tc>
              </a:tr>
              <a:tr h="290830">
                <a:tc>
                  <a:txBody>
                    <a:bodyPr/>
                    <a:lstStyle/>
                    <a:p>
                      <a:pPr algn="ctr" marR="768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50" spc="-50">
                          <a:solidFill>
                            <a:srgbClr val="1CACE4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AES</a:t>
                      </a:r>
                      <a:r>
                        <a:rPr dirty="0" sz="1150" spc="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(Advanced</a:t>
                      </a:r>
                      <a:r>
                        <a:rPr dirty="0" sz="1150" spc="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Encryption</a:t>
                      </a:r>
                      <a:r>
                        <a:rPr dirty="0" sz="1150" spc="-2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Standard)</a:t>
                      </a:r>
                      <a:r>
                        <a:rPr dirty="0" sz="1150" spc="-2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50" spc="-3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Scrambles</a:t>
                      </a:r>
                      <a:r>
                        <a:rPr dirty="0" sz="1150" spc="-4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50" spc="-3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secret</a:t>
                      </a:r>
                      <a:r>
                        <a:rPr dirty="0" sz="1150" spc="-2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150" spc="-3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before</a:t>
                      </a:r>
                      <a:r>
                        <a:rPr dirty="0" sz="1150" spc="-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hiding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2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it.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50165"/>
                </a:tc>
              </a:tr>
              <a:tr h="291465">
                <a:tc>
                  <a:txBody>
                    <a:bodyPr/>
                    <a:lstStyle/>
                    <a:p>
                      <a:pPr algn="ctr" marR="768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50" spc="-50">
                          <a:solidFill>
                            <a:srgbClr val="1CACE4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RSA</a:t>
                      </a:r>
                      <a:r>
                        <a:rPr dirty="0" sz="1150" spc="-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(Rivest-Shamir-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Adleman)</a:t>
                      </a:r>
                      <a:r>
                        <a:rPr dirty="0" sz="1150" spc="3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50" spc="-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Uses</a:t>
                      </a:r>
                      <a:r>
                        <a:rPr dirty="0" sz="1150" spc="-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50" spc="-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public-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private</a:t>
                      </a:r>
                      <a:r>
                        <a:rPr dirty="0" sz="1150" spc="3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key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system</a:t>
                      </a:r>
                      <a:r>
                        <a:rPr dirty="0" sz="1150" spc="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150" spc="-3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even stronger</a:t>
                      </a:r>
                      <a:r>
                        <a:rPr dirty="0" sz="1150" spc="-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protection.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50165"/>
                </a:tc>
              </a:tr>
              <a:tr h="291465"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50" spc="160">
                          <a:solidFill>
                            <a:srgbClr val="1CACE4"/>
                          </a:solidFill>
                          <a:latin typeface="Times New Roman"/>
                          <a:cs typeface="Times New Roman"/>
                        </a:rPr>
                        <a:t>▪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4.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2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Tools</a:t>
                      </a:r>
                      <a:r>
                        <a:rPr dirty="0" sz="1150" spc="-3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&amp; Libraries</a:t>
                      </a:r>
                      <a:r>
                        <a:rPr dirty="0" sz="1150" spc="-2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(The</a:t>
                      </a:r>
                      <a:r>
                        <a:rPr dirty="0" sz="1150" spc="-3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building</a:t>
                      </a:r>
                      <a:r>
                        <a:rPr dirty="0" sz="1150" spc="-55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blocks</a:t>
                      </a:r>
                      <a:r>
                        <a:rPr dirty="0" sz="1150" spc="-35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150" spc="-2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 i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coding!)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50800"/>
                </a:tc>
              </a:tr>
              <a:tr h="291465">
                <a:tc>
                  <a:txBody>
                    <a:bodyPr/>
                    <a:lstStyle/>
                    <a:p>
                      <a:pPr algn="ctr" marR="768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50" spc="-50">
                          <a:solidFill>
                            <a:srgbClr val="1CACE4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OpenCV2</a:t>
                      </a:r>
                      <a:r>
                        <a:rPr dirty="0" sz="1150" spc="-2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50" spc="-2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Helps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150" spc="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image</a:t>
                      </a:r>
                      <a:r>
                        <a:rPr dirty="0" sz="1150" spc="-4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processing</a:t>
                      </a:r>
                      <a:r>
                        <a:rPr dirty="0" sz="1150" spc="-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50" spc="-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manipulation.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50165"/>
                </a:tc>
              </a:tr>
              <a:tr h="291465">
                <a:tc>
                  <a:txBody>
                    <a:bodyPr/>
                    <a:lstStyle/>
                    <a:p>
                      <a:pPr algn="ctr" marR="768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50" spc="-50">
                          <a:solidFill>
                            <a:srgbClr val="1CACE4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Pillow</a:t>
                      </a:r>
                      <a:r>
                        <a:rPr dirty="0" sz="1150" spc="-4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(PIL)</a:t>
                      </a:r>
                      <a:r>
                        <a:rPr dirty="0" sz="1150" spc="-2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50" spc="-8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Another</a:t>
                      </a:r>
                      <a:r>
                        <a:rPr dirty="0" sz="1150" spc="-3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great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library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150" spc="-4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working</a:t>
                      </a:r>
                      <a:r>
                        <a:rPr dirty="0" sz="1150" spc="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150" spc="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images</a:t>
                      </a:r>
                      <a:r>
                        <a:rPr dirty="0" sz="1150" spc="-3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150" spc="-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Python.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50800"/>
                </a:tc>
              </a:tr>
              <a:tr h="290830">
                <a:tc>
                  <a:txBody>
                    <a:bodyPr/>
                    <a:lstStyle/>
                    <a:p>
                      <a:pPr algn="ctr" marR="768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50" spc="-50">
                          <a:solidFill>
                            <a:srgbClr val="1CACE4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NumPy</a:t>
                      </a:r>
                      <a:r>
                        <a:rPr dirty="0" sz="1150" spc="-2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50" spc="-3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Speeds up</a:t>
                      </a:r>
                      <a:r>
                        <a:rPr dirty="0" sz="1150" spc="-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calculations</a:t>
                      </a:r>
                      <a:r>
                        <a:rPr dirty="0" sz="1150" spc="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50" spc="-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handles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pixel</a:t>
                      </a:r>
                      <a:r>
                        <a:rPr dirty="0" sz="1150" spc="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150" spc="-2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efficiently.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50165"/>
                </a:tc>
              </a:tr>
              <a:tr h="291465"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50" spc="160">
                          <a:solidFill>
                            <a:srgbClr val="1CACE4"/>
                          </a:solidFill>
                          <a:latin typeface="Times New Roman"/>
                          <a:cs typeface="Times New Roman"/>
                        </a:rPr>
                        <a:t>▪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5.</a:t>
                      </a:r>
                      <a:r>
                        <a:rPr dirty="0" sz="1150" spc="-2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Checking</a:t>
                      </a:r>
                      <a:r>
                        <a:rPr dirty="0" sz="1150" spc="-3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Our</a:t>
                      </a:r>
                      <a:r>
                        <a:rPr dirty="0" sz="1150" spc="-4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Work:</a:t>
                      </a:r>
                      <a:r>
                        <a:rPr dirty="0" sz="1150" spc="-1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Image</a:t>
                      </a:r>
                      <a:r>
                        <a:rPr dirty="0" sz="1150" spc="-3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Quality</a:t>
                      </a:r>
                      <a:r>
                        <a:rPr dirty="0" sz="1150" spc="-5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Metrics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50165"/>
                </a:tc>
              </a:tr>
              <a:tr h="291465">
                <a:tc>
                  <a:txBody>
                    <a:bodyPr/>
                    <a:lstStyle/>
                    <a:p>
                      <a:pPr algn="ctr" marR="768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50" spc="-50">
                          <a:solidFill>
                            <a:srgbClr val="1CACE4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PSNR</a:t>
                      </a:r>
                      <a:r>
                        <a:rPr dirty="0" sz="1150" spc="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(Peak</a:t>
                      </a:r>
                      <a:r>
                        <a:rPr dirty="0" sz="1150" spc="-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Signal-to-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Noise</a:t>
                      </a:r>
                      <a:r>
                        <a:rPr dirty="0" sz="1150" spc="-5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Ratio)</a:t>
                      </a:r>
                      <a:r>
                        <a:rPr dirty="0" sz="1150" spc="-1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Helps</a:t>
                      </a:r>
                      <a:r>
                        <a:rPr dirty="0" sz="1150" spc="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ensure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image</a:t>
                      </a:r>
                      <a:r>
                        <a:rPr dirty="0" sz="1150" spc="-1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still looks</a:t>
                      </a:r>
                      <a:r>
                        <a:rPr dirty="0" sz="1150" spc="-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normal</a:t>
                      </a:r>
                      <a:r>
                        <a:rPr dirty="0" sz="1150" spc="-2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after</a:t>
                      </a:r>
                      <a:r>
                        <a:rPr dirty="0" sz="1150" spc="-3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hiding 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data.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50800"/>
                </a:tc>
              </a:tr>
              <a:tr h="226695">
                <a:tc>
                  <a:txBody>
                    <a:bodyPr/>
                    <a:lstStyle/>
                    <a:p>
                      <a:pPr algn="ctr" marR="76835">
                        <a:lnSpc>
                          <a:spcPts val="1195"/>
                        </a:lnSpc>
                        <a:spcBef>
                          <a:spcPts val="495"/>
                        </a:spcBef>
                      </a:pPr>
                      <a:r>
                        <a:rPr dirty="0" sz="1050" spc="-50">
                          <a:solidFill>
                            <a:srgbClr val="1CACE4"/>
                          </a:solidFill>
                          <a:latin typeface="Arial MT"/>
                          <a:cs typeface="Arial MT"/>
                        </a:rPr>
                        <a:t>•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95"/>
                        </a:lnSpc>
                        <a:spcBef>
                          <a:spcPts val="395"/>
                        </a:spcBef>
                      </a:pP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MSE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(Mean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Squared</a:t>
                      </a:r>
                      <a:r>
                        <a:rPr dirty="0" sz="1150" spc="-1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Error)</a:t>
                      </a:r>
                      <a:r>
                        <a:rPr dirty="0" sz="1150" spc="-5" b="1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50" spc="-2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Measures</a:t>
                      </a:r>
                      <a:r>
                        <a:rPr dirty="0" sz="1150" spc="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much</a:t>
                      </a:r>
                      <a:r>
                        <a:rPr dirty="0" sz="1150" spc="-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50" spc="-25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image</a:t>
                      </a:r>
                      <a:r>
                        <a:rPr dirty="0" sz="1150" spc="-4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5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has</a:t>
                      </a:r>
                      <a:r>
                        <a:rPr dirty="0" sz="1150" spc="-10">
                          <a:solidFill>
                            <a:srgbClr val="3F3F3F"/>
                          </a:solidFill>
                          <a:latin typeface="Arial MT"/>
                          <a:cs typeface="Arial MT"/>
                        </a:rPr>
                        <a:t> changed.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B="0" marT="5016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b="1">
                <a:latin typeface="Arial"/>
                <a:cs typeface="Arial"/>
              </a:rPr>
              <a:t>WOW</a:t>
            </a:r>
            <a:r>
              <a:rPr dirty="0" sz="2650" spc="-70" b="1">
                <a:latin typeface="Arial"/>
                <a:cs typeface="Arial"/>
              </a:rPr>
              <a:t> </a:t>
            </a:r>
            <a:r>
              <a:rPr dirty="0" sz="2650" spc="-10" b="1">
                <a:latin typeface="Arial"/>
                <a:cs typeface="Arial"/>
              </a:rPr>
              <a:t>FACTORS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25295" y="2096492"/>
            <a:ext cx="7840980" cy="454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1.</a:t>
            </a:r>
            <a:r>
              <a:rPr dirty="0" sz="1150" spc="-6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Killer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Design</a:t>
            </a:r>
            <a:endParaRPr sz="1150">
              <a:latin typeface="Arial"/>
              <a:cs typeface="Arial"/>
            </a:endParaRPr>
          </a:p>
          <a:p>
            <a:pPr marL="62865" indent="-58419">
              <a:lnSpc>
                <a:spcPct val="100000"/>
              </a:lnSpc>
              <a:buSzPct val="91304"/>
              <a:buChar char="•"/>
              <a:tabLst>
                <a:tab pos="62865" algn="l"/>
              </a:tabLst>
            </a:pPr>
            <a:r>
              <a:rPr dirty="0" sz="1150">
                <a:latin typeface="Arial MT"/>
                <a:cs typeface="Arial MT"/>
              </a:rPr>
              <a:t>Go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for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dark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cyber</a:t>
            </a:r>
            <a:r>
              <a:rPr dirty="0" sz="1150" spc="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theme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with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neon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or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glowing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text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give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that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hacker-</a:t>
            </a:r>
            <a:r>
              <a:rPr dirty="0" sz="1150">
                <a:latin typeface="Arial MT"/>
                <a:cs typeface="Arial MT"/>
              </a:rPr>
              <a:t>tech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feel.</a:t>
            </a:r>
            <a:endParaRPr sz="1150">
              <a:latin typeface="Arial MT"/>
              <a:cs typeface="Arial MT"/>
            </a:endParaRPr>
          </a:p>
          <a:p>
            <a:pPr marL="62865" indent="-58419">
              <a:lnSpc>
                <a:spcPct val="100000"/>
              </a:lnSpc>
              <a:spcBef>
                <a:spcPts val="10"/>
              </a:spcBef>
              <a:buSzPct val="91304"/>
              <a:buChar char="•"/>
              <a:tabLst>
                <a:tab pos="62865" algn="l"/>
              </a:tabLst>
            </a:pPr>
            <a:r>
              <a:rPr dirty="0" sz="1150">
                <a:latin typeface="Arial MT"/>
                <a:cs typeface="Arial MT"/>
              </a:rPr>
              <a:t>Use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minimal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text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powerful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visuals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(nobody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likes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reading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wall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text!).</a:t>
            </a:r>
            <a:endParaRPr sz="1150">
              <a:latin typeface="Arial MT"/>
              <a:cs typeface="Arial MT"/>
            </a:endParaRPr>
          </a:p>
          <a:p>
            <a:pPr marL="62865" indent="-58419">
              <a:lnSpc>
                <a:spcPts val="1375"/>
              </a:lnSpc>
              <a:spcBef>
                <a:spcPts val="5"/>
              </a:spcBef>
              <a:buSzPct val="91304"/>
              <a:buChar char="•"/>
              <a:tabLst>
                <a:tab pos="62865" algn="l"/>
              </a:tabLst>
            </a:pPr>
            <a:r>
              <a:rPr dirty="0" sz="1150">
                <a:latin typeface="Arial MT"/>
                <a:cs typeface="Arial MT"/>
              </a:rPr>
              <a:t>Add </a:t>
            </a:r>
            <a:r>
              <a:rPr dirty="0" sz="1150" b="1">
                <a:latin typeface="Arial"/>
                <a:cs typeface="Arial"/>
              </a:rPr>
              <a:t>subtle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animations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keep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smooth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10">
                <a:latin typeface="Arial MT"/>
                <a:cs typeface="Arial MT"/>
              </a:rPr>
              <a:t> professional.</a:t>
            </a:r>
            <a:endParaRPr sz="1150">
              <a:latin typeface="Arial MT"/>
              <a:cs typeface="Arial MT"/>
            </a:endParaRPr>
          </a:p>
          <a:p>
            <a:pPr marL="30480">
              <a:lnSpc>
                <a:spcPts val="1375"/>
              </a:lnSpc>
            </a:pPr>
            <a:r>
              <a:rPr dirty="0" sz="1150" b="1">
                <a:latin typeface="Arial"/>
                <a:cs typeface="Arial"/>
              </a:rPr>
              <a:t>2.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Show,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Don’t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Just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Tell!</a:t>
            </a:r>
            <a:endParaRPr sz="1150">
              <a:latin typeface="Arial"/>
              <a:cs typeface="Arial"/>
            </a:endParaRPr>
          </a:p>
          <a:p>
            <a:pPr marL="80645" indent="-58419">
              <a:lnSpc>
                <a:spcPct val="100000"/>
              </a:lnSpc>
              <a:buSzPct val="91304"/>
              <a:buChar char="•"/>
              <a:tabLst>
                <a:tab pos="80645" algn="l"/>
              </a:tabLst>
            </a:pPr>
            <a:r>
              <a:rPr dirty="0" sz="1150">
                <a:latin typeface="Arial MT"/>
                <a:cs typeface="Arial MT"/>
              </a:rPr>
              <a:t>Use a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 b="1">
                <a:latin typeface="Arial"/>
                <a:cs typeface="Arial"/>
              </a:rPr>
              <a:t>before-and-</a:t>
            </a:r>
            <a:r>
              <a:rPr dirty="0" sz="1150" b="1">
                <a:latin typeface="Arial"/>
                <a:cs typeface="Arial"/>
              </a:rPr>
              <a:t>after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image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show how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image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looks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same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even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after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hiding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data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inside </a:t>
            </a:r>
            <a:r>
              <a:rPr dirty="0" sz="1150" spc="-25">
                <a:latin typeface="Arial MT"/>
                <a:cs typeface="Arial MT"/>
              </a:rPr>
              <a:t>it.</a:t>
            </a:r>
            <a:endParaRPr sz="1150">
              <a:latin typeface="Arial MT"/>
              <a:cs typeface="Arial MT"/>
            </a:endParaRPr>
          </a:p>
          <a:p>
            <a:pPr marL="80645" indent="-58419">
              <a:lnSpc>
                <a:spcPct val="100000"/>
              </a:lnSpc>
              <a:spcBef>
                <a:spcPts val="10"/>
              </a:spcBef>
              <a:buSzPct val="91304"/>
              <a:buChar char="•"/>
              <a:tabLst>
                <a:tab pos="80645" algn="l"/>
              </a:tabLst>
            </a:pPr>
            <a:r>
              <a:rPr dirty="0" sz="1150">
                <a:latin typeface="Arial MT"/>
                <a:cs typeface="Arial MT"/>
              </a:rPr>
              <a:t>Add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GIF</a:t>
            </a:r>
            <a:r>
              <a:rPr dirty="0" sz="1150" spc="-2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or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short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video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of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steganography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action—</a:t>
            </a:r>
            <a:r>
              <a:rPr dirty="0" sz="1150">
                <a:latin typeface="Arial MT"/>
                <a:cs typeface="Arial MT"/>
              </a:rPr>
              <a:t>hiding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extracting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message.</a:t>
            </a:r>
            <a:endParaRPr sz="1150">
              <a:latin typeface="Arial MT"/>
              <a:cs typeface="Arial MT"/>
            </a:endParaRPr>
          </a:p>
          <a:p>
            <a:pPr marL="80645" indent="-58419">
              <a:lnSpc>
                <a:spcPct val="100000"/>
              </a:lnSpc>
              <a:buSzPct val="91304"/>
              <a:buChar char="•"/>
              <a:tabLst>
                <a:tab pos="80645" algn="l"/>
              </a:tabLst>
            </a:pPr>
            <a:r>
              <a:rPr dirty="0" sz="1150">
                <a:latin typeface="Arial MT"/>
                <a:cs typeface="Arial MT"/>
              </a:rPr>
              <a:t>If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possible,</a:t>
            </a:r>
            <a:r>
              <a:rPr dirty="0" sz="1150" spc="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do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quick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live</a:t>
            </a:r>
            <a:r>
              <a:rPr dirty="0" sz="1150" spc="-10" b="1">
                <a:latin typeface="Arial"/>
                <a:cs typeface="Arial"/>
              </a:rPr>
              <a:t> demo</a:t>
            </a:r>
            <a:r>
              <a:rPr dirty="0" sz="1150" spc="-10">
                <a:latin typeface="Arial MT"/>
                <a:cs typeface="Arial MT"/>
              </a:rPr>
              <a:t>—</a:t>
            </a:r>
            <a:r>
              <a:rPr dirty="0" sz="1150">
                <a:latin typeface="Arial MT"/>
                <a:cs typeface="Arial MT"/>
              </a:rPr>
              <a:t>hide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message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image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reveal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25">
                <a:latin typeface="Arial MT"/>
                <a:cs typeface="Arial MT"/>
              </a:rPr>
              <a:t>it!</a:t>
            </a:r>
            <a:endParaRPr sz="1150">
              <a:latin typeface="Arial MT"/>
              <a:cs typeface="Arial MT"/>
            </a:endParaRPr>
          </a:p>
          <a:p>
            <a:pPr marL="193040" indent="-162560">
              <a:lnSpc>
                <a:spcPct val="100000"/>
              </a:lnSpc>
              <a:spcBef>
                <a:spcPts val="265"/>
              </a:spcBef>
              <a:buAutoNum type="arabicPeriod" startAt="3"/>
              <a:tabLst>
                <a:tab pos="193040" algn="l"/>
              </a:tabLst>
            </a:pPr>
            <a:r>
              <a:rPr dirty="0" sz="1150" b="1">
                <a:latin typeface="Arial"/>
                <a:cs typeface="Arial"/>
              </a:rPr>
              <a:t>Make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It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Interactive</a:t>
            </a:r>
            <a:endParaRPr sz="1150">
              <a:latin typeface="Arial"/>
              <a:cs typeface="Arial"/>
            </a:endParaRPr>
          </a:p>
          <a:p>
            <a:pPr lvl="1" marL="80645" indent="-58419">
              <a:lnSpc>
                <a:spcPct val="100000"/>
              </a:lnSpc>
              <a:buSzPct val="91304"/>
              <a:buChar char="•"/>
              <a:tabLst>
                <a:tab pos="80645" algn="l"/>
              </a:tabLst>
            </a:pPr>
            <a:r>
              <a:rPr dirty="0" sz="1150">
                <a:latin typeface="Arial MT"/>
                <a:cs typeface="Arial MT"/>
              </a:rPr>
              <a:t>Add a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QR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code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that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links to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secret message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hidden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inside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image—</a:t>
            </a:r>
            <a:r>
              <a:rPr dirty="0" sz="1150">
                <a:latin typeface="Arial MT"/>
                <a:cs typeface="Arial MT"/>
              </a:rPr>
              <a:t>let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your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audience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scan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see for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themselves!</a:t>
            </a:r>
            <a:endParaRPr sz="1150">
              <a:latin typeface="Arial MT"/>
              <a:cs typeface="Arial MT"/>
            </a:endParaRPr>
          </a:p>
          <a:p>
            <a:pPr lvl="1" marL="80645" indent="-58419">
              <a:lnSpc>
                <a:spcPct val="100000"/>
              </a:lnSpc>
              <a:spcBef>
                <a:spcPts val="10"/>
              </a:spcBef>
              <a:buSzPct val="91304"/>
              <a:buChar char="•"/>
              <a:tabLst>
                <a:tab pos="80645" algn="l"/>
              </a:tabLst>
            </a:pPr>
            <a:r>
              <a:rPr dirty="0" sz="1150">
                <a:latin typeface="Arial MT"/>
                <a:cs typeface="Arial MT"/>
              </a:rPr>
              <a:t>Show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two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images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side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by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side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ask,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"Can</a:t>
            </a:r>
            <a:r>
              <a:rPr dirty="0" sz="1150" spc="-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you</a:t>
            </a:r>
            <a:r>
              <a:rPr dirty="0" sz="1150" spc="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guess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which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one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has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hidden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data?"</a:t>
            </a:r>
            <a:r>
              <a:rPr dirty="0" sz="1150" spc="-10">
                <a:latin typeface="Arial MT"/>
                <a:cs typeface="Arial MT"/>
              </a:rPr>
              <a:t>—</a:t>
            </a:r>
            <a:r>
              <a:rPr dirty="0" sz="1150">
                <a:latin typeface="Arial MT"/>
                <a:cs typeface="Arial MT"/>
              </a:rPr>
              <a:t>then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reveal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10">
                <a:latin typeface="Arial MT"/>
                <a:cs typeface="Arial MT"/>
              </a:rPr>
              <a:t> answer!</a:t>
            </a:r>
            <a:endParaRPr sz="1150">
              <a:latin typeface="Arial MT"/>
              <a:cs typeface="Arial MT"/>
            </a:endParaRPr>
          </a:p>
          <a:p>
            <a:pPr marL="193040" indent="-162560">
              <a:lnSpc>
                <a:spcPct val="100000"/>
              </a:lnSpc>
              <a:spcBef>
                <a:spcPts val="325"/>
              </a:spcBef>
              <a:buAutoNum type="arabicPeriod" startAt="4"/>
              <a:tabLst>
                <a:tab pos="193040" algn="l"/>
              </a:tabLst>
            </a:pPr>
            <a:r>
              <a:rPr dirty="0" sz="1150" b="1">
                <a:latin typeface="Arial"/>
                <a:cs typeface="Arial"/>
              </a:rPr>
              <a:t>Fun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&amp;</a:t>
            </a:r>
            <a:r>
              <a:rPr dirty="0" sz="1150" spc="10" b="1">
                <a:latin typeface="Arial"/>
                <a:cs typeface="Arial"/>
              </a:rPr>
              <a:t> </a:t>
            </a:r>
            <a:r>
              <a:rPr dirty="0" sz="1150" spc="-20" b="1">
                <a:latin typeface="Arial"/>
                <a:cs typeface="Arial"/>
              </a:rPr>
              <a:t>Easy-</a:t>
            </a:r>
            <a:r>
              <a:rPr dirty="0" sz="1150" spc="-10" b="1">
                <a:latin typeface="Arial"/>
                <a:cs typeface="Arial"/>
              </a:rPr>
              <a:t>to-</a:t>
            </a:r>
            <a:r>
              <a:rPr dirty="0" sz="1150" b="1">
                <a:latin typeface="Arial"/>
                <a:cs typeface="Arial"/>
              </a:rPr>
              <a:t>Understand</a:t>
            </a:r>
            <a:r>
              <a:rPr dirty="0" sz="1150" spc="-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Analogies</a:t>
            </a:r>
            <a:endParaRPr sz="1150">
              <a:latin typeface="Arial"/>
              <a:cs typeface="Arial"/>
            </a:endParaRPr>
          </a:p>
          <a:p>
            <a:pPr lvl="1" marL="80645" indent="-58419">
              <a:lnSpc>
                <a:spcPct val="100000"/>
              </a:lnSpc>
              <a:buSzPct val="91304"/>
              <a:buChar char="•"/>
              <a:tabLst>
                <a:tab pos="80645" algn="l"/>
              </a:tabLst>
            </a:pPr>
            <a:r>
              <a:rPr dirty="0" sz="1150">
                <a:latin typeface="Arial MT"/>
                <a:cs typeface="Arial MT"/>
              </a:rPr>
              <a:t>Explain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steganography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like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spy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mission</a:t>
            </a:r>
            <a:r>
              <a:rPr dirty="0" sz="1150" spc="-10">
                <a:latin typeface="Arial MT"/>
                <a:cs typeface="Arial MT"/>
              </a:rPr>
              <a:t>—</a:t>
            </a:r>
            <a:r>
              <a:rPr dirty="0" sz="1150">
                <a:latin typeface="Arial MT"/>
                <a:cs typeface="Arial MT"/>
              </a:rPr>
              <a:t>messages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hidden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plain </a:t>
            </a:r>
            <a:r>
              <a:rPr dirty="0" sz="1150" spc="-10">
                <a:latin typeface="Arial MT"/>
                <a:cs typeface="Arial MT"/>
              </a:rPr>
              <a:t>sight!</a:t>
            </a:r>
            <a:endParaRPr sz="1150">
              <a:latin typeface="Arial MT"/>
              <a:cs typeface="Arial MT"/>
            </a:endParaRPr>
          </a:p>
          <a:p>
            <a:pPr lvl="1" marL="80645" indent="-58419">
              <a:lnSpc>
                <a:spcPct val="100000"/>
              </a:lnSpc>
              <a:spcBef>
                <a:spcPts val="10"/>
              </a:spcBef>
              <a:buSzPct val="91304"/>
              <a:buChar char="•"/>
              <a:tabLst>
                <a:tab pos="80645" algn="l"/>
              </a:tabLst>
            </a:pPr>
            <a:r>
              <a:rPr dirty="0" sz="1150">
                <a:latin typeface="Arial MT"/>
                <a:cs typeface="Arial MT"/>
              </a:rPr>
              <a:t>Mention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real-</a:t>
            </a:r>
            <a:r>
              <a:rPr dirty="0" sz="1150">
                <a:latin typeface="Arial MT"/>
                <a:cs typeface="Arial MT"/>
              </a:rPr>
              <a:t>life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examples,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like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how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spies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hackers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use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steganography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send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hidden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messages.</a:t>
            </a:r>
            <a:endParaRPr sz="1150">
              <a:latin typeface="Arial MT"/>
              <a:cs typeface="Arial MT"/>
            </a:endParaRPr>
          </a:p>
          <a:p>
            <a:pPr lvl="1" marL="80645" indent="-58419">
              <a:lnSpc>
                <a:spcPts val="1330"/>
              </a:lnSpc>
              <a:buSzPct val="91304"/>
              <a:buChar char="•"/>
              <a:tabLst>
                <a:tab pos="80645" algn="l"/>
              </a:tabLst>
            </a:pPr>
            <a:r>
              <a:rPr dirty="0" sz="1150">
                <a:latin typeface="Arial MT"/>
                <a:cs typeface="Arial MT"/>
              </a:rPr>
              <a:t>Compare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magic</a:t>
            </a:r>
            <a:r>
              <a:rPr dirty="0" sz="1150" spc="-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trick</a:t>
            </a:r>
            <a:r>
              <a:rPr dirty="0" sz="1150" spc="-10">
                <a:latin typeface="Arial MT"/>
                <a:cs typeface="Arial MT"/>
              </a:rPr>
              <a:t>—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audience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sees an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ordinary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image,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but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there’s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secret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inside.</a:t>
            </a:r>
            <a:endParaRPr sz="1150">
              <a:latin typeface="Arial MT"/>
              <a:cs typeface="Arial MT"/>
            </a:endParaRPr>
          </a:p>
          <a:p>
            <a:pPr lvl="1" marL="99060" indent="-58419">
              <a:lnSpc>
                <a:spcPts val="1330"/>
              </a:lnSpc>
              <a:buSzPct val="91304"/>
              <a:buChar char="•"/>
              <a:tabLst>
                <a:tab pos="99060" algn="l"/>
              </a:tabLst>
            </a:pPr>
            <a:r>
              <a:rPr dirty="0" sz="1150">
                <a:latin typeface="Arial MT"/>
                <a:cs typeface="Arial MT"/>
              </a:rPr>
              <a:t>Display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image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say: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“There’s</a:t>
            </a:r>
            <a:r>
              <a:rPr dirty="0" sz="1150" spc="-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hidden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message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in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this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picture.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Can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you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find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spc="-20" b="1">
                <a:latin typeface="Arial"/>
                <a:cs typeface="Arial"/>
              </a:rPr>
              <a:t>it?”</a:t>
            </a:r>
            <a:endParaRPr sz="1150">
              <a:latin typeface="Arial"/>
              <a:cs typeface="Arial"/>
            </a:endParaRPr>
          </a:p>
          <a:p>
            <a:pPr marL="211454" indent="-162560">
              <a:lnSpc>
                <a:spcPct val="100000"/>
              </a:lnSpc>
              <a:buAutoNum type="arabicPeriod" startAt="5"/>
              <a:tabLst>
                <a:tab pos="211454" algn="l"/>
              </a:tabLst>
            </a:pPr>
            <a:r>
              <a:rPr dirty="0" sz="1150" b="1">
                <a:latin typeface="Arial"/>
                <a:cs typeface="Arial"/>
              </a:rPr>
              <a:t>Security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Test</a:t>
            </a:r>
            <a:r>
              <a:rPr dirty="0" sz="1150" spc="-10" b="1">
                <a:latin typeface="Arial"/>
                <a:cs typeface="Arial"/>
              </a:rPr>
              <a:t> Challenge</a:t>
            </a:r>
            <a:endParaRPr sz="1150">
              <a:latin typeface="Arial"/>
              <a:cs typeface="Arial"/>
            </a:endParaRPr>
          </a:p>
          <a:p>
            <a:pPr lvl="1" marL="99060" indent="-58419">
              <a:lnSpc>
                <a:spcPct val="100000"/>
              </a:lnSpc>
              <a:spcBef>
                <a:spcPts val="15"/>
              </a:spcBef>
              <a:buSzPct val="91304"/>
              <a:buChar char="•"/>
              <a:tabLst>
                <a:tab pos="99060" algn="l"/>
              </a:tabLst>
            </a:pPr>
            <a:r>
              <a:rPr dirty="0" sz="1150">
                <a:latin typeface="Arial MT"/>
                <a:cs typeface="Arial MT"/>
              </a:rPr>
              <a:t>Display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image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say: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“There’s</a:t>
            </a:r>
            <a:r>
              <a:rPr dirty="0" sz="1150" spc="-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hidden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message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in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this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picture.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Can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you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find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spc="-20" b="1">
                <a:latin typeface="Arial"/>
                <a:cs typeface="Arial"/>
              </a:rPr>
              <a:t>it?”</a:t>
            </a:r>
            <a:endParaRPr sz="1150">
              <a:latin typeface="Arial"/>
              <a:cs typeface="Arial"/>
            </a:endParaRPr>
          </a:p>
          <a:p>
            <a:pPr lvl="1" marL="99060" indent="-58419">
              <a:lnSpc>
                <a:spcPct val="100000"/>
              </a:lnSpc>
              <a:buSzPct val="91304"/>
              <a:buChar char="•"/>
              <a:tabLst>
                <a:tab pos="99060" algn="l"/>
              </a:tabLst>
            </a:pPr>
            <a:r>
              <a:rPr dirty="0" sz="1150">
                <a:latin typeface="Arial MT"/>
                <a:cs typeface="Arial MT"/>
              </a:rPr>
              <a:t>Let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them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try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guess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before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you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reveal the</a:t>
            </a:r>
            <a:r>
              <a:rPr dirty="0" sz="1150" spc="-4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hidden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message!</a:t>
            </a:r>
            <a:endParaRPr sz="1150">
              <a:latin typeface="Arial MT"/>
              <a:cs typeface="Arial MT"/>
            </a:endParaRPr>
          </a:p>
          <a:p>
            <a:pPr marL="241935" indent="-162560">
              <a:lnSpc>
                <a:spcPct val="100000"/>
              </a:lnSpc>
              <a:spcBef>
                <a:spcPts val="345"/>
              </a:spcBef>
              <a:buAutoNum type="arabicPeriod" startAt="6"/>
              <a:tabLst>
                <a:tab pos="241935" algn="l"/>
              </a:tabLst>
            </a:pPr>
            <a:r>
              <a:rPr dirty="0" sz="1150" b="1">
                <a:latin typeface="Arial"/>
                <a:cs typeface="Arial"/>
              </a:rPr>
              <a:t>Future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of</a:t>
            </a:r>
            <a:r>
              <a:rPr dirty="0" sz="1150" spc="-10" b="1">
                <a:latin typeface="Arial"/>
                <a:cs typeface="Arial"/>
              </a:rPr>
              <a:t> Steganography</a:t>
            </a:r>
            <a:endParaRPr sz="1150">
              <a:latin typeface="Arial"/>
              <a:cs typeface="Arial"/>
            </a:endParaRPr>
          </a:p>
          <a:p>
            <a:pPr lvl="1" marL="129539" indent="-58419">
              <a:lnSpc>
                <a:spcPct val="100000"/>
              </a:lnSpc>
              <a:buSzPct val="91304"/>
              <a:buChar char="•"/>
              <a:tabLst>
                <a:tab pos="129539" algn="l"/>
              </a:tabLst>
            </a:pPr>
            <a:r>
              <a:rPr dirty="0" sz="1150" spc="-20">
                <a:latin typeface="Arial MT"/>
                <a:cs typeface="Arial MT"/>
              </a:rPr>
              <a:t>Talk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about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how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25" b="1">
                <a:latin typeface="Arial"/>
                <a:cs typeface="Arial"/>
              </a:rPr>
              <a:t>AI-</a:t>
            </a:r>
            <a:r>
              <a:rPr dirty="0" sz="1150" b="1">
                <a:latin typeface="Arial"/>
                <a:cs typeface="Arial"/>
              </a:rPr>
              <a:t>powered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steganography</a:t>
            </a:r>
            <a:r>
              <a:rPr dirty="0" sz="1150" spc="-45" b="1">
                <a:latin typeface="Arial"/>
                <a:cs typeface="Arial"/>
              </a:rPr>
              <a:t> </a:t>
            </a:r>
            <a:r>
              <a:rPr dirty="0" sz="1150">
                <a:latin typeface="Arial MT"/>
                <a:cs typeface="Arial MT"/>
              </a:rPr>
              <a:t>is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next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big</a:t>
            </a:r>
            <a:r>
              <a:rPr dirty="0" sz="1150" spc="-10">
                <a:latin typeface="Arial MT"/>
                <a:cs typeface="Arial MT"/>
              </a:rPr>
              <a:t> thing!</a:t>
            </a:r>
            <a:endParaRPr sz="1150">
              <a:latin typeface="Arial MT"/>
              <a:cs typeface="Arial MT"/>
            </a:endParaRPr>
          </a:p>
          <a:p>
            <a:pPr lvl="1" marL="129539" indent="-58419">
              <a:lnSpc>
                <a:spcPct val="100000"/>
              </a:lnSpc>
              <a:spcBef>
                <a:spcPts val="15"/>
              </a:spcBef>
              <a:buSzPct val="91304"/>
              <a:buChar char="•"/>
              <a:tabLst>
                <a:tab pos="129539" algn="l"/>
              </a:tabLst>
            </a:pPr>
            <a:r>
              <a:rPr dirty="0" sz="1150">
                <a:latin typeface="Arial MT"/>
                <a:cs typeface="Arial MT"/>
              </a:rPr>
              <a:t>Mention how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this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tech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is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used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in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10" b="1">
                <a:latin typeface="Arial"/>
                <a:cs typeface="Arial"/>
              </a:rPr>
              <a:t>cybersecurity,</a:t>
            </a:r>
            <a:r>
              <a:rPr dirty="0" sz="1150" spc="2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forensics,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and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even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protecting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whistleblowers</a:t>
            </a:r>
            <a:r>
              <a:rPr dirty="0" sz="1150" spc="-10">
                <a:latin typeface="Arial MT"/>
                <a:cs typeface="Arial MT"/>
              </a:rPr>
              <a:t>.</a:t>
            </a:r>
            <a:endParaRPr sz="1150">
              <a:latin typeface="Arial MT"/>
              <a:cs typeface="Arial MT"/>
            </a:endParaRPr>
          </a:p>
          <a:p>
            <a:pPr marL="241935" indent="-162560">
              <a:lnSpc>
                <a:spcPct val="100000"/>
              </a:lnSpc>
              <a:spcBef>
                <a:spcPts val="145"/>
              </a:spcBef>
              <a:buAutoNum type="arabicPeriod" startAt="7"/>
              <a:tabLst>
                <a:tab pos="241935" algn="l"/>
              </a:tabLst>
            </a:pPr>
            <a:r>
              <a:rPr dirty="0" sz="1150" b="1">
                <a:latin typeface="Arial"/>
                <a:cs typeface="Arial"/>
              </a:rPr>
              <a:t>End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with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</a:t>
            </a:r>
            <a:r>
              <a:rPr dirty="0" sz="1150" spc="10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Mystery</a:t>
            </a:r>
            <a:endParaRPr sz="1150">
              <a:latin typeface="Arial"/>
              <a:cs typeface="Arial"/>
            </a:endParaRPr>
          </a:p>
          <a:p>
            <a:pPr lvl="1" marL="129539" indent="-58419">
              <a:lnSpc>
                <a:spcPct val="100000"/>
              </a:lnSpc>
              <a:buSzPct val="91304"/>
              <a:buChar char="•"/>
              <a:tabLst>
                <a:tab pos="129539" algn="l"/>
              </a:tabLst>
            </a:pPr>
            <a:r>
              <a:rPr dirty="0" sz="1150">
                <a:latin typeface="Arial MT"/>
                <a:cs typeface="Arial MT"/>
              </a:rPr>
              <a:t>Show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</a:t>
            </a:r>
            <a:r>
              <a:rPr dirty="0" sz="1150" spc="-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image</a:t>
            </a:r>
            <a:r>
              <a:rPr dirty="0" sz="1150" spc="-4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say,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“There’s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a</a:t>
            </a:r>
            <a:r>
              <a:rPr dirty="0" sz="1150" spc="-2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hidden</a:t>
            </a:r>
            <a:r>
              <a:rPr dirty="0" sz="1150" spc="-5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message</a:t>
            </a:r>
            <a:r>
              <a:rPr dirty="0" sz="1150" spc="-1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in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this.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Want</a:t>
            </a:r>
            <a:r>
              <a:rPr dirty="0" sz="1150" spc="-3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to</a:t>
            </a:r>
            <a:r>
              <a:rPr dirty="0" sz="1150" spc="-35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find</a:t>
            </a:r>
            <a:r>
              <a:rPr dirty="0" sz="1150" spc="-40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out?”</a:t>
            </a:r>
            <a:endParaRPr sz="1150">
              <a:latin typeface="Arial"/>
              <a:cs typeface="Arial"/>
            </a:endParaRPr>
          </a:p>
          <a:p>
            <a:pPr lvl="1" marL="129539" indent="-58419">
              <a:lnSpc>
                <a:spcPct val="100000"/>
              </a:lnSpc>
              <a:spcBef>
                <a:spcPts val="10"/>
              </a:spcBef>
              <a:buSzPct val="91304"/>
              <a:buChar char="•"/>
              <a:tabLst>
                <a:tab pos="129539" algn="l"/>
              </a:tabLst>
            </a:pPr>
            <a:r>
              <a:rPr dirty="0" sz="1150">
                <a:latin typeface="Arial MT"/>
                <a:cs typeface="Arial MT"/>
              </a:rPr>
              <a:t>Give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them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tool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or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hint—</a:t>
            </a:r>
            <a:r>
              <a:rPr dirty="0" sz="1150">
                <a:latin typeface="Arial MT"/>
                <a:cs typeface="Arial MT"/>
              </a:rPr>
              <a:t>leave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them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curious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and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amazed!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-3810" y="1431797"/>
            <a:ext cx="10066020" cy="21590"/>
            <a:chOff x="-3810" y="1431797"/>
            <a:chExt cx="10066020" cy="21590"/>
          </a:xfrm>
        </p:grpSpPr>
        <p:sp>
          <p:nvSpPr>
            <p:cNvPr id="5" name="object 5" descr=""/>
            <p:cNvSpPr/>
            <p:nvPr/>
          </p:nvSpPr>
          <p:spPr>
            <a:xfrm>
              <a:off x="0" y="1435607"/>
              <a:ext cx="10058400" cy="13970"/>
            </a:xfrm>
            <a:custGeom>
              <a:avLst/>
              <a:gdLst/>
              <a:ahLst/>
              <a:cxnLst/>
              <a:rect l="l" t="t" r="r" b="b"/>
              <a:pathLst>
                <a:path w="10058400" h="13969">
                  <a:moveTo>
                    <a:pt x="10058400" y="13716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10058400" y="0"/>
                  </a:lnTo>
                  <a:lnTo>
                    <a:pt x="10058400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435607"/>
              <a:ext cx="10058400" cy="13970"/>
            </a:xfrm>
            <a:custGeom>
              <a:avLst/>
              <a:gdLst/>
              <a:ahLst/>
              <a:cxnLst/>
              <a:rect l="l" t="t" r="r" b="b"/>
              <a:pathLst>
                <a:path w="10058400" h="13969">
                  <a:moveTo>
                    <a:pt x="0" y="0"/>
                  </a:moveTo>
                  <a:lnTo>
                    <a:pt x="10058400" y="0"/>
                  </a:lnTo>
                  <a:lnTo>
                    <a:pt x="10058400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14"/>
              </a:spcBef>
            </a:pPr>
            <a:r>
              <a:rPr dirty="0"/>
              <a:t>END</a:t>
            </a:r>
            <a:r>
              <a:rPr dirty="0" spc="40"/>
              <a:t> </a:t>
            </a:r>
            <a:r>
              <a:rPr dirty="0" spc="35"/>
              <a:t>USERS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3525" y="3192240"/>
            <a:ext cx="7567930" cy="16103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8105" indent="-73025">
              <a:lnSpc>
                <a:spcPct val="100000"/>
              </a:lnSpc>
              <a:spcBef>
                <a:spcPts val="135"/>
              </a:spcBef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dirty="0" sz="1450" b="1">
                <a:latin typeface="Arial"/>
                <a:cs typeface="Arial"/>
              </a:rPr>
              <a:t>Cybersecurity</a:t>
            </a:r>
            <a:r>
              <a:rPr dirty="0" sz="1450" spc="7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Experts</a:t>
            </a:r>
            <a:r>
              <a:rPr dirty="0" sz="1450" spc="60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–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Hide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sensitive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data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without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raising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suspicion.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ct val="100000"/>
              </a:lnSpc>
              <a:spcBef>
                <a:spcPts val="50"/>
              </a:spcBef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dirty="0" sz="1450" b="1">
                <a:latin typeface="Arial"/>
                <a:cs typeface="Arial"/>
              </a:rPr>
              <a:t>Government</a:t>
            </a:r>
            <a:r>
              <a:rPr dirty="0" sz="1450" spc="5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&amp;</a:t>
            </a:r>
            <a:r>
              <a:rPr dirty="0" sz="1450" spc="6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Intelligence</a:t>
            </a:r>
            <a:r>
              <a:rPr dirty="0" sz="1450" spc="-1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Agencies</a:t>
            </a:r>
            <a:r>
              <a:rPr dirty="0" sz="1450" spc="114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–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Secure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military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and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confidential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communication.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ct val="100000"/>
              </a:lnSpc>
              <a:spcBef>
                <a:spcPts val="35"/>
              </a:spcBef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dirty="0" sz="1450" b="1">
                <a:latin typeface="Arial"/>
                <a:cs typeface="Arial"/>
              </a:rPr>
              <a:t>Journalists</a:t>
            </a:r>
            <a:r>
              <a:rPr dirty="0" sz="1450" spc="7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&amp;</a:t>
            </a:r>
            <a:r>
              <a:rPr dirty="0" sz="1450" spc="8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Whistleblowers</a:t>
            </a:r>
            <a:r>
              <a:rPr dirty="0" sz="1450" spc="30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–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Share</a:t>
            </a:r>
            <a:r>
              <a:rPr dirty="0" sz="1450" spc="7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secret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information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safely.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ct val="100000"/>
              </a:lnSpc>
              <a:spcBef>
                <a:spcPts val="50"/>
              </a:spcBef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dirty="0" sz="1450" b="1">
                <a:latin typeface="Arial"/>
                <a:cs typeface="Arial"/>
              </a:rPr>
              <a:t>Law</a:t>
            </a:r>
            <a:r>
              <a:rPr dirty="0" sz="1450" spc="4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Enforcement</a:t>
            </a:r>
            <a:r>
              <a:rPr dirty="0" sz="1450" spc="4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&amp;</a:t>
            </a:r>
            <a:r>
              <a:rPr dirty="0" sz="1450" spc="4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Forensics</a:t>
            </a:r>
            <a:r>
              <a:rPr dirty="0" sz="1450" spc="40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–</a:t>
            </a:r>
            <a:r>
              <a:rPr dirty="0" sz="1450" spc="1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Track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criminals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who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use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hidden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messages.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ct val="100000"/>
              </a:lnSpc>
              <a:spcBef>
                <a:spcPts val="35"/>
              </a:spcBef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dirty="0" sz="1450" b="1">
                <a:latin typeface="Arial"/>
                <a:cs typeface="Arial"/>
              </a:rPr>
              <a:t>Content</a:t>
            </a:r>
            <a:r>
              <a:rPr dirty="0" sz="1450" spc="4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Creators</a:t>
            </a:r>
            <a:r>
              <a:rPr dirty="0" sz="1450" spc="55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–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Protect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images,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videos,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and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music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with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hidden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watermarks.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ct val="100000"/>
              </a:lnSpc>
              <a:spcBef>
                <a:spcPts val="50"/>
              </a:spcBef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dirty="0" sz="1450" b="1">
                <a:latin typeface="Arial"/>
                <a:cs typeface="Arial"/>
              </a:rPr>
              <a:t>Businesses</a:t>
            </a:r>
            <a:r>
              <a:rPr dirty="0" sz="1450" spc="25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–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Secure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company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data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and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prevent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corporate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spying.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ct val="100000"/>
              </a:lnSpc>
              <a:spcBef>
                <a:spcPts val="35"/>
              </a:spcBef>
              <a:buSzPct val="93103"/>
              <a:buFont typeface="Arial MT"/>
              <a:buChar char="•"/>
              <a:tabLst>
                <a:tab pos="78105" algn="l"/>
              </a:tabLst>
            </a:pPr>
            <a:r>
              <a:rPr dirty="0" sz="1450" b="1">
                <a:latin typeface="Arial"/>
                <a:cs typeface="Arial"/>
              </a:rPr>
              <a:t>Everyday</a:t>
            </a:r>
            <a:r>
              <a:rPr dirty="0" sz="1450" spc="9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Users</a:t>
            </a:r>
            <a:r>
              <a:rPr dirty="0" sz="1450" spc="40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–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Send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private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messages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secretly.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14"/>
              </a:spcBef>
            </a:pPr>
            <a:r>
              <a:rPr dirty="0" spc="-10"/>
              <a:t>RESULTS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963" y="2109216"/>
            <a:ext cx="4372355" cy="266090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8676" y="1798320"/>
            <a:ext cx="4018787" cy="33908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6067" y="5277611"/>
            <a:ext cx="614172" cy="98450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9976" y="5277611"/>
            <a:ext cx="615695" cy="98450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24455" y="4856988"/>
            <a:ext cx="1949195" cy="18242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08676" y="5323332"/>
            <a:ext cx="2543555" cy="12958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14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3525" y="3590031"/>
            <a:ext cx="9533255" cy="11576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8105" indent="-73025">
              <a:lnSpc>
                <a:spcPct val="100000"/>
              </a:lnSpc>
              <a:spcBef>
                <a:spcPts val="135"/>
              </a:spcBef>
              <a:buSzPct val="93103"/>
              <a:buChar char="•"/>
              <a:tabLst>
                <a:tab pos="78105" algn="l"/>
              </a:tabLst>
            </a:pPr>
            <a:r>
              <a:rPr dirty="0" sz="1450">
                <a:latin typeface="Arial MT"/>
                <a:cs typeface="Arial MT"/>
              </a:rPr>
              <a:t>Steganography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is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 b="1">
                <a:latin typeface="Arial"/>
                <a:cs typeface="Arial"/>
              </a:rPr>
              <a:t>powerful</a:t>
            </a:r>
            <a:r>
              <a:rPr dirty="0" sz="1450" spc="4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technique</a:t>
            </a:r>
            <a:r>
              <a:rPr dirty="0" sz="1450" spc="60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for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hiding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sensitive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information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inside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images.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ct val="100000"/>
              </a:lnSpc>
              <a:spcBef>
                <a:spcPts val="40"/>
              </a:spcBef>
              <a:buSzPct val="93103"/>
              <a:buChar char="•"/>
              <a:tabLst>
                <a:tab pos="78105" algn="l"/>
              </a:tabLst>
            </a:pPr>
            <a:r>
              <a:rPr dirty="0" sz="1450">
                <a:latin typeface="Arial MT"/>
                <a:cs typeface="Arial MT"/>
              </a:rPr>
              <a:t>Unlike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encryption,</a:t>
            </a:r>
            <a:r>
              <a:rPr dirty="0" sz="1450" spc="8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it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keeps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data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 b="1">
                <a:latin typeface="Arial"/>
                <a:cs typeface="Arial"/>
              </a:rPr>
              <a:t>invisible</a:t>
            </a:r>
            <a:r>
              <a:rPr dirty="0" sz="1450">
                <a:latin typeface="Arial MT"/>
                <a:cs typeface="Arial MT"/>
              </a:rPr>
              <a:t>,</a:t>
            </a:r>
            <a:r>
              <a:rPr dirty="0" sz="1450" spc="7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reducing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the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risk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of</a:t>
            </a:r>
            <a:r>
              <a:rPr dirty="0" sz="1450" spc="20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detection.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ct val="100000"/>
              </a:lnSpc>
              <a:spcBef>
                <a:spcPts val="45"/>
              </a:spcBef>
              <a:buSzPct val="93103"/>
              <a:buChar char="•"/>
              <a:tabLst>
                <a:tab pos="78105" algn="l"/>
              </a:tabLst>
            </a:pPr>
            <a:r>
              <a:rPr dirty="0" sz="1450">
                <a:latin typeface="Arial MT"/>
                <a:cs typeface="Arial MT"/>
              </a:rPr>
              <a:t>It</a:t>
            </a:r>
            <a:r>
              <a:rPr dirty="0" sz="1450" spc="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has</a:t>
            </a:r>
            <a:r>
              <a:rPr dirty="0" sz="1450" spc="4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applications</a:t>
            </a:r>
            <a:r>
              <a:rPr dirty="0" sz="1450" spc="1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in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 b="1">
                <a:latin typeface="Arial"/>
                <a:cs typeface="Arial"/>
              </a:rPr>
              <a:t>cybersecurity,</a:t>
            </a:r>
            <a:r>
              <a:rPr dirty="0" sz="1450" spc="114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forensics,</a:t>
            </a:r>
            <a:r>
              <a:rPr dirty="0" sz="1450" spc="5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secure</a:t>
            </a:r>
            <a:r>
              <a:rPr dirty="0" sz="1450" spc="3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communication,</a:t>
            </a:r>
            <a:r>
              <a:rPr dirty="0" sz="1450" spc="3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and</a:t>
            </a:r>
            <a:r>
              <a:rPr dirty="0" sz="1450" spc="4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copyright</a:t>
            </a:r>
            <a:r>
              <a:rPr dirty="0" sz="1450" spc="90" b="1">
                <a:latin typeface="Arial"/>
                <a:cs typeface="Arial"/>
              </a:rPr>
              <a:t> </a:t>
            </a:r>
            <a:r>
              <a:rPr dirty="0" sz="1450" spc="-10" b="1">
                <a:latin typeface="Arial"/>
                <a:cs typeface="Arial"/>
              </a:rPr>
              <a:t>protection</a:t>
            </a:r>
            <a:r>
              <a:rPr dirty="0" sz="1450" spc="-10">
                <a:latin typeface="Arial MT"/>
                <a:cs typeface="Arial MT"/>
              </a:rPr>
              <a:t>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ct val="100000"/>
              </a:lnSpc>
              <a:spcBef>
                <a:spcPts val="35"/>
              </a:spcBef>
              <a:buSzPct val="93103"/>
              <a:buChar char="•"/>
              <a:tabLst>
                <a:tab pos="78105" algn="l"/>
              </a:tabLst>
            </a:pPr>
            <a:r>
              <a:rPr dirty="0" sz="1450">
                <a:latin typeface="Arial MT"/>
                <a:cs typeface="Arial MT"/>
              </a:rPr>
              <a:t>With</a:t>
            </a:r>
            <a:r>
              <a:rPr dirty="0" sz="1450" spc="1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advancements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in</a:t>
            </a:r>
            <a:r>
              <a:rPr dirty="0" sz="1450" spc="-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AI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and</a:t>
            </a:r>
            <a:r>
              <a:rPr dirty="0" sz="1450" spc="3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cryptography,</a:t>
            </a:r>
            <a:r>
              <a:rPr dirty="0" sz="1450" spc="130">
                <a:latin typeface="Arial MT"/>
                <a:cs typeface="Arial MT"/>
              </a:rPr>
              <a:t> </a:t>
            </a:r>
            <a:r>
              <a:rPr dirty="0" sz="1450" b="1">
                <a:latin typeface="Arial"/>
                <a:cs typeface="Arial"/>
              </a:rPr>
              <a:t>steganography will</a:t>
            </a:r>
            <a:r>
              <a:rPr dirty="0" sz="1450" spc="3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continue</a:t>
            </a:r>
            <a:r>
              <a:rPr dirty="0" sz="1450" spc="2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to</a:t>
            </a:r>
            <a:r>
              <a:rPr dirty="0" sz="1450" spc="6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evolve</a:t>
            </a:r>
            <a:r>
              <a:rPr dirty="0" sz="1450" spc="90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for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even</a:t>
            </a:r>
            <a:r>
              <a:rPr dirty="0" sz="1450" spc="6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stronger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security.</a:t>
            </a:r>
            <a:endParaRPr sz="1450">
              <a:latin typeface="Arial MT"/>
              <a:cs typeface="Arial MT"/>
            </a:endParaRPr>
          </a:p>
          <a:p>
            <a:pPr marL="78105" indent="-73025">
              <a:lnSpc>
                <a:spcPct val="100000"/>
              </a:lnSpc>
              <a:spcBef>
                <a:spcPts val="50"/>
              </a:spcBef>
              <a:buSzPct val="93103"/>
              <a:buChar char="•"/>
              <a:tabLst>
                <a:tab pos="78105" algn="l"/>
              </a:tabLst>
            </a:pPr>
            <a:r>
              <a:rPr dirty="0" sz="1450">
                <a:latin typeface="Arial MT"/>
                <a:cs typeface="Arial MT"/>
              </a:rPr>
              <a:t>This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project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demonstrates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how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 b="1">
                <a:latin typeface="Arial"/>
                <a:cs typeface="Arial"/>
              </a:rPr>
              <a:t>hidden</a:t>
            </a:r>
            <a:r>
              <a:rPr dirty="0" sz="1450" spc="5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data</a:t>
            </a:r>
            <a:r>
              <a:rPr dirty="0" sz="1450" spc="6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can</a:t>
            </a:r>
            <a:r>
              <a:rPr dirty="0" sz="1450" spc="5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be</a:t>
            </a:r>
            <a:r>
              <a:rPr dirty="0" sz="1450" spc="6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securely</a:t>
            </a:r>
            <a:r>
              <a:rPr dirty="0" sz="1450" spc="5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embedded</a:t>
            </a:r>
            <a:r>
              <a:rPr dirty="0" sz="1450" spc="35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and</a:t>
            </a:r>
            <a:r>
              <a:rPr dirty="0" sz="1450" spc="70" b="1">
                <a:latin typeface="Arial"/>
                <a:cs typeface="Arial"/>
              </a:rPr>
              <a:t> </a:t>
            </a:r>
            <a:r>
              <a:rPr dirty="0" sz="1450" b="1">
                <a:latin typeface="Arial"/>
                <a:cs typeface="Arial"/>
              </a:rPr>
              <a:t>retrieved</a:t>
            </a:r>
            <a:r>
              <a:rPr dirty="0" sz="1450" spc="75" b="1">
                <a:latin typeface="Arial"/>
                <a:cs typeface="Arial"/>
              </a:rPr>
              <a:t> </a:t>
            </a:r>
            <a:r>
              <a:rPr dirty="0" sz="1450">
                <a:latin typeface="Arial MT"/>
                <a:cs typeface="Arial MT"/>
              </a:rPr>
              <a:t>while</a:t>
            </a:r>
            <a:r>
              <a:rPr dirty="0" sz="1450" spc="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maintaining</a:t>
            </a:r>
            <a:r>
              <a:rPr dirty="0" sz="1450" spc="4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image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14"/>
              </a:spcBef>
            </a:pPr>
            <a:r>
              <a:rPr dirty="0" spc="50"/>
              <a:t>GITHUB</a:t>
            </a:r>
            <a:r>
              <a:rPr dirty="0" spc="-15"/>
              <a:t> </a:t>
            </a:r>
            <a:r>
              <a:rPr dirty="0" spc="-20"/>
              <a:t>LINK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3517" y="3937505"/>
            <a:ext cx="664908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5"/>
              </a:spcBef>
              <a:buClr>
                <a:srgbClr val="1CACE4"/>
              </a:buClr>
              <a:buSzPct val="92857"/>
              <a:buFont typeface="Times New Roman"/>
              <a:buChar char="▪"/>
              <a:tabLst>
                <a:tab pos="265430" algn="l"/>
              </a:tabLst>
            </a:pPr>
            <a:r>
              <a:rPr dirty="0" u="sng" sz="1400" spc="-25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Franklin Gothic Medium"/>
                <a:cs typeface="Franklin Gothic Medium"/>
              </a:rPr>
              <a:t>https://github.com/Hrithik9767/secure-</a:t>
            </a:r>
            <a:r>
              <a:rPr dirty="0" u="sng" sz="1400" spc="-2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Franklin Gothic Medium"/>
                <a:cs typeface="Franklin Gothic Medium"/>
              </a:rPr>
              <a:t>data-hiding-</a:t>
            </a:r>
            <a:r>
              <a:rPr dirty="0" u="sng" sz="1400" spc="-1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Franklin Gothic Medium"/>
                <a:cs typeface="Franklin Gothic Medium"/>
              </a:rPr>
              <a:t>in-</a:t>
            </a:r>
            <a:r>
              <a:rPr dirty="0" u="sng" sz="1400" spc="-35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Franklin Gothic Medium"/>
                <a:cs typeface="Franklin Gothic Medium"/>
              </a:rPr>
              <a:t>image-</a:t>
            </a:r>
            <a:r>
              <a:rPr dirty="0" u="sng" sz="1400" spc="-2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Franklin Gothic Medium"/>
                <a:cs typeface="Franklin Gothic Medium"/>
              </a:rPr>
              <a:t>using-</a:t>
            </a:r>
            <a:r>
              <a:rPr dirty="0" u="sng" sz="1400" spc="-1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Franklin Gothic Medium"/>
                <a:cs typeface="Franklin Gothic Medium"/>
              </a:rPr>
              <a:t>steganography.git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HS</dc:creator>
  <dc:title>Microsoft PowerPoint - Hrithik Shinde_Steganography_AICTE</dc:title>
  <dcterms:created xsi:type="dcterms:W3CDTF">2025-03-01T19:21:01Z</dcterms:created>
  <dcterms:modified xsi:type="dcterms:W3CDTF">2025-03-01T19:21:01Z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2025-03-02T00:00:00Z</vt:filetime>
  </property>
  <property fmtid="{D5CDD505-2E9C-101B-9397-08002B2CF9AE}" pid="3" name="LastSaved">
    <vt:filetime>2025-03-01T00:00:00Z</vt:filetime>
  </property>
  <property fmtid="{D5CDD505-2E9C-101B-9397-08002B2CF9AE}" pid="4" name="Producer">
    <vt:lpwstr>Microsoft: Print To PDF</vt:lpwstr>
  </property>
</Properties>
</file>