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9" r:id="rId4"/>
    <p:sldId id="270" r:id="rId5"/>
    <p:sldId id="258" r:id="rId6"/>
    <p:sldId id="267" r:id="rId7"/>
    <p:sldId id="259" r:id="rId8"/>
    <p:sldId id="262"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bha" initials="s" lastIdx="2" clrIdx="0">
    <p:extLst>
      <p:ext uri="{19B8F6BF-5375-455C-9EA6-DF929625EA0E}">
        <p15:presenceInfo xmlns:p15="http://schemas.microsoft.com/office/powerpoint/2012/main" userId="srinib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varScale="1">
        <p:scale>
          <a:sx n="86" d="100"/>
          <a:sy n="86" d="100"/>
        </p:scale>
        <p:origin x="552"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10/14/2019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10/14/2019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10/14/2019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10/14/2019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10/14/2019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10/14/2019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10/14/2019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10/14/2019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10/14/2019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10/14/2019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5654714" TargetMode="External"/><Relationship Id="rId2" Type="http://schemas.openxmlformats.org/officeDocument/2006/relationships/hyperlink" Target="https://ieeexplore.ieee.org/document/5952180"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800" dirty="0"/>
              <a:t>Correction of Electro Cardiogram (ECG) wander and application to the Pan &amp; Tompkins QRS detection algorithm by determining heart rate abnormality</a:t>
            </a:r>
          </a:p>
        </p:txBody>
      </p:sp>
      <p:sp>
        <p:nvSpPr>
          <p:cNvPr id="4" name="TextBox 3">
            <a:extLst>
              <a:ext uri="{FF2B5EF4-FFF2-40B4-BE49-F238E27FC236}">
                <a16:creationId xmlns:a16="http://schemas.microsoft.com/office/drawing/2014/main" id="{72A68F32-5690-416A-B920-35C94989D560}"/>
              </a:ext>
            </a:extLst>
          </p:cNvPr>
          <p:cNvSpPr txBox="1"/>
          <p:nvPr/>
        </p:nvSpPr>
        <p:spPr>
          <a:xfrm>
            <a:off x="762000" y="5181600"/>
            <a:ext cx="3962400" cy="1477328"/>
          </a:xfrm>
          <a:prstGeom prst="rect">
            <a:avLst/>
          </a:prstGeom>
          <a:noFill/>
        </p:spPr>
        <p:txBody>
          <a:bodyPr wrap="square" rtlCol="0">
            <a:spAutoFit/>
          </a:bodyPr>
          <a:lstStyle/>
          <a:p>
            <a:r>
              <a:rPr lang="en-US" dirty="0">
                <a:solidFill>
                  <a:schemeClr val="bg2">
                    <a:lumMod val="75000"/>
                  </a:schemeClr>
                </a:solidFill>
              </a:rPr>
              <a:t>Made by-</a:t>
            </a:r>
          </a:p>
          <a:p>
            <a:pPr marL="342900" indent="-342900">
              <a:buAutoNum type="arabicPeriod"/>
            </a:pPr>
            <a:r>
              <a:rPr lang="en-US" dirty="0">
                <a:solidFill>
                  <a:schemeClr val="bg2">
                    <a:lumMod val="75000"/>
                  </a:schemeClr>
                </a:solidFill>
              </a:rPr>
              <a:t>S Srinibha-17BEC0926</a:t>
            </a:r>
          </a:p>
          <a:p>
            <a:pPr marL="342900" indent="-342900">
              <a:buAutoNum type="arabicPeriod"/>
            </a:pPr>
            <a:r>
              <a:rPr lang="en-US" dirty="0">
                <a:solidFill>
                  <a:schemeClr val="bg2">
                    <a:lumMod val="75000"/>
                  </a:schemeClr>
                </a:solidFill>
              </a:rPr>
              <a:t>Hrithik Sarda-17BEC0078</a:t>
            </a:r>
          </a:p>
          <a:p>
            <a:pPr marL="342900" indent="-342900">
              <a:buAutoNum type="arabicPeriod"/>
            </a:pPr>
            <a:r>
              <a:rPr lang="en-US" dirty="0">
                <a:solidFill>
                  <a:schemeClr val="bg2">
                    <a:lumMod val="75000"/>
                  </a:schemeClr>
                </a:solidFill>
              </a:rPr>
              <a:t>Soumya Ludra- 17BEC0725</a:t>
            </a:r>
          </a:p>
          <a:p>
            <a:pPr marL="342900" indent="-342900">
              <a:buAutoNum type="arabicPeriod"/>
            </a:pPr>
            <a:r>
              <a:rPr lang="en-US" dirty="0">
                <a:solidFill>
                  <a:schemeClr val="bg2">
                    <a:lumMod val="75000"/>
                  </a:schemeClr>
                </a:solidFill>
              </a:rPr>
              <a:t>Siddharth Veera-17BEC0902</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lstStyle/>
          <a:p>
            <a:r>
              <a:rPr lang="en-US" dirty="0"/>
              <a:t>Extraction of QRS complexes from the ECG signal using The Pan &amp; Tompkins QRS detection algorithm. </a:t>
            </a:r>
          </a:p>
          <a:p>
            <a:r>
              <a:rPr lang="en-US" dirty="0"/>
              <a:t>To determine the abnormality in heart rate.</a:t>
            </a:r>
          </a:p>
          <a:p>
            <a:r>
              <a:rPr lang="en-US" dirty="0"/>
              <a:t>We corrected the ECG baseline using a median filter to make it horizontal in order to apply a fixed thresholding.</a:t>
            </a:r>
          </a:p>
          <a:p>
            <a:r>
              <a:rPr lang="en-US" dirty="0"/>
              <a:t>Improving The Pan &amp; Tompkins QRS detection algorithm by correcting the baseline by applying a fixed thresholding instead of adaptatif thresholding (Correction of baseline wander.)</a:t>
            </a:r>
          </a:p>
          <a:p>
            <a:endParaRPr lang="en-US" dirty="0"/>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00B5-EB20-4715-8600-6D0EDCA0F42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58EEA48-848E-4118-8FAA-C22A88A9203C}"/>
              </a:ext>
            </a:extLst>
          </p:cNvPr>
          <p:cNvSpPr>
            <a:spLocks noGrp="1"/>
          </p:cNvSpPr>
          <p:nvPr>
            <p:ph idx="1"/>
          </p:nvPr>
        </p:nvSpPr>
        <p:spPr/>
        <p:txBody>
          <a:bodyPr>
            <a:normAutofit/>
          </a:bodyPr>
          <a:lstStyle/>
          <a:p>
            <a:pPr marL="0" indent="0">
              <a:buNone/>
            </a:pPr>
            <a:r>
              <a:rPr lang="en-US" sz="1800" dirty="0"/>
              <a:t>The Pan &amp; Tompkins QRS detection algorithm is based upon digital analyses of slopes, amplitude, and width. The methodology followed is that the ECG is passed through a special digital bandpass filter (low pass and high pass filter in cascade), to reduce the noise (muscle noise, 60Hz interference, base wander and T wave interference.) Then the filtered signal is passed through derivative, squaring (to make all data points positive and emphasizing on higher frequency terms) and window integration (to obtain wave-form feature information) phases. Finally, an adaptative threshold is applied in order to increase the detection sensitivity (two thresholds are adjusted, the first one identifies peaks of the signal and the second is used when no peak has been detected by the first one in a certain time interval. In this case, the algorithm has to search back in time for a lost peak by using a threshold lower than the first one.)</a:t>
            </a:r>
          </a:p>
        </p:txBody>
      </p:sp>
    </p:spTree>
    <p:extLst>
      <p:ext uri="{BB962C8B-B14F-4D97-AF65-F5344CB8AC3E}">
        <p14:creationId xmlns:p14="http://schemas.microsoft.com/office/powerpoint/2010/main" val="275893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7D81B0A-A146-4450-B93A-CEAEE53D22F0}"/>
              </a:ext>
            </a:extLst>
          </p:cNvPr>
          <p:cNvSpPr>
            <a:spLocks noGrp="1"/>
          </p:cNvSpPr>
          <p:nvPr>
            <p:ph idx="1"/>
          </p:nvPr>
        </p:nvSpPr>
        <p:spPr>
          <a:xfrm>
            <a:off x="1409700" y="4800600"/>
            <a:ext cx="9372600" cy="1752600"/>
          </a:xfrm>
        </p:spPr>
        <p:txBody>
          <a:bodyPr>
            <a:normAutofit lnSpcReduction="10000"/>
          </a:bodyPr>
          <a:lstStyle/>
          <a:p>
            <a:pPr marL="0" indent="0">
              <a:buNone/>
            </a:pPr>
            <a:r>
              <a:rPr lang="en-US" sz="1800" dirty="0"/>
              <a:t>The heart rate is calculated by using the Pan &amp; Tompkins QRS detection algorithm hence determining any abnormality in the heart rate. </a:t>
            </a:r>
          </a:p>
          <a:p>
            <a:pPr marL="0" indent="0">
              <a:buNone/>
            </a:pPr>
            <a:r>
              <a:rPr lang="en-US" sz="1800" dirty="0"/>
              <a:t>Correction of ECG Baseline wander- To remove baseline drifts without corrupting the R-waves, a non-linear high pass filter is used. Then the result is subtracted from the original signal creating a high pass filtered version of ECG signal with a constant zero-volt level. The complexity order is reduced compared to the original method. </a:t>
            </a:r>
          </a:p>
          <a:p>
            <a:pPr marL="0" indent="0">
              <a:buNone/>
            </a:pPr>
            <a:endParaRPr lang="en-US" sz="1800" dirty="0"/>
          </a:p>
        </p:txBody>
      </p:sp>
      <p:pic>
        <p:nvPicPr>
          <p:cNvPr id="6" name="Picture 5">
            <a:extLst>
              <a:ext uri="{FF2B5EF4-FFF2-40B4-BE49-F238E27FC236}">
                <a16:creationId xmlns:a16="http://schemas.microsoft.com/office/drawing/2014/main" id="{518C5ABA-B6D1-4282-B5D1-775ECB2F6C6A}"/>
              </a:ext>
            </a:extLst>
          </p:cNvPr>
          <p:cNvPicPr>
            <a:picLocks noChangeAspect="1"/>
          </p:cNvPicPr>
          <p:nvPr/>
        </p:nvPicPr>
        <p:blipFill>
          <a:blip r:embed="rId2"/>
          <a:stretch>
            <a:fillRect/>
          </a:stretch>
        </p:blipFill>
        <p:spPr>
          <a:xfrm>
            <a:off x="3030070" y="1752600"/>
            <a:ext cx="6131859" cy="2743200"/>
          </a:xfrm>
          <a:prstGeom prst="rect">
            <a:avLst/>
          </a:prstGeom>
        </p:spPr>
      </p:pic>
    </p:spTree>
    <p:extLst>
      <p:ext uri="{BB962C8B-B14F-4D97-AF65-F5344CB8AC3E}">
        <p14:creationId xmlns:p14="http://schemas.microsoft.com/office/powerpoint/2010/main" val="10749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p>
        </p:txBody>
      </p:sp>
      <p:graphicFrame>
        <p:nvGraphicFramePr>
          <p:cNvPr id="4" name="Table 4">
            <a:extLst>
              <a:ext uri="{FF2B5EF4-FFF2-40B4-BE49-F238E27FC236}">
                <a16:creationId xmlns:a16="http://schemas.microsoft.com/office/drawing/2014/main" id="{84B0E439-628A-4AEF-BB7D-6282F8144864}"/>
              </a:ext>
            </a:extLst>
          </p:cNvPr>
          <p:cNvGraphicFramePr>
            <a:graphicFrameLocks noGrp="1"/>
          </p:cNvGraphicFramePr>
          <p:nvPr>
            <p:ph idx="1"/>
            <p:extLst>
              <p:ext uri="{D42A27DB-BD31-4B8C-83A1-F6EECF244321}">
                <p14:modId xmlns:p14="http://schemas.microsoft.com/office/powerpoint/2010/main" val="3728852206"/>
              </p:ext>
            </p:extLst>
          </p:nvPr>
        </p:nvGraphicFramePr>
        <p:xfrm>
          <a:off x="1066800" y="1828800"/>
          <a:ext cx="10058400" cy="4685097"/>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1503431092"/>
                    </a:ext>
                  </a:extLst>
                </a:gridCol>
                <a:gridCol w="1752600">
                  <a:extLst>
                    <a:ext uri="{9D8B030D-6E8A-4147-A177-3AD203B41FA5}">
                      <a16:colId xmlns:a16="http://schemas.microsoft.com/office/drawing/2014/main" val="2791539931"/>
                    </a:ext>
                  </a:extLst>
                </a:gridCol>
                <a:gridCol w="1752600">
                  <a:extLst>
                    <a:ext uri="{9D8B030D-6E8A-4147-A177-3AD203B41FA5}">
                      <a16:colId xmlns:a16="http://schemas.microsoft.com/office/drawing/2014/main" val="865249788"/>
                    </a:ext>
                  </a:extLst>
                </a:gridCol>
                <a:gridCol w="1371600">
                  <a:extLst>
                    <a:ext uri="{9D8B030D-6E8A-4147-A177-3AD203B41FA5}">
                      <a16:colId xmlns:a16="http://schemas.microsoft.com/office/drawing/2014/main" val="4291303745"/>
                    </a:ext>
                  </a:extLst>
                </a:gridCol>
                <a:gridCol w="2781300">
                  <a:extLst>
                    <a:ext uri="{9D8B030D-6E8A-4147-A177-3AD203B41FA5}">
                      <a16:colId xmlns:a16="http://schemas.microsoft.com/office/drawing/2014/main" val="2838544045"/>
                    </a:ext>
                  </a:extLst>
                </a:gridCol>
                <a:gridCol w="1257300">
                  <a:extLst>
                    <a:ext uri="{9D8B030D-6E8A-4147-A177-3AD203B41FA5}">
                      <a16:colId xmlns:a16="http://schemas.microsoft.com/office/drawing/2014/main" val="1720276777"/>
                    </a:ext>
                  </a:extLst>
                </a:gridCol>
              </a:tblGrid>
              <a:tr h="661737">
                <a:tc>
                  <a:txBody>
                    <a:bodyPr/>
                    <a:lstStyle/>
                    <a:p>
                      <a:pPr algn="ctr"/>
                      <a:r>
                        <a:rPr lang="en-US" dirty="0"/>
                        <a:t>S.No</a:t>
                      </a:r>
                    </a:p>
                  </a:txBody>
                  <a:tcPr/>
                </a:tc>
                <a:tc>
                  <a:txBody>
                    <a:bodyPr/>
                    <a:lstStyle/>
                    <a:p>
                      <a:pPr algn="ctr"/>
                      <a:r>
                        <a:rPr lang="en-US" dirty="0"/>
                        <a:t>Title of paper</a:t>
                      </a:r>
                    </a:p>
                  </a:txBody>
                  <a:tcPr/>
                </a:tc>
                <a:tc>
                  <a:txBody>
                    <a:bodyPr/>
                    <a:lstStyle/>
                    <a:p>
                      <a:pPr algn="ctr"/>
                      <a:r>
                        <a:rPr lang="en-US" dirty="0"/>
                        <a:t>Author </a:t>
                      </a:r>
                    </a:p>
                  </a:txBody>
                  <a:tcPr/>
                </a:tc>
                <a:tc>
                  <a:txBody>
                    <a:bodyPr/>
                    <a:lstStyle/>
                    <a:p>
                      <a:pPr algn="ctr"/>
                      <a:r>
                        <a:rPr lang="en-US" dirty="0"/>
                        <a:t>Year of publication</a:t>
                      </a:r>
                    </a:p>
                  </a:txBody>
                  <a:tcPr/>
                </a:tc>
                <a:tc>
                  <a:txBody>
                    <a:bodyPr/>
                    <a:lstStyle/>
                    <a:p>
                      <a:pPr algn="ctr"/>
                      <a:r>
                        <a:rPr lang="en-US" dirty="0"/>
                        <a:t>Description</a:t>
                      </a:r>
                    </a:p>
                  </a:txBody>
                  <a:tcPr/>
                </a:tc>
                <a:tc>
                  <a:txBody>
                    <a:bodyPr/>
                    <a:lstStyle/>
                    <a:p>
                      <a:pPr algn="ctr"/>
                      <a:r>
                        <a:rPr lang="en-US" dirty="0"/>
                        <a:t>GAP </a:t>
                      </a:r>
                    </a:p>
                  </a:txBody>
                  <a:tcPr/>
                </a:tc>
                <a:extLst>
                  <a:ext uri="{0D108BD9-81ED-4DB2-BD59-A6C34878D82A}">
                    <a16:rowId xmlns:a16="http://schemas.microsoft.com/office/drawing/2014/main" val="2574801189"/>
                  </a:ext>
                </a:extLst>
              </a:tr>
              <a:tr h="3529263">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1</a:t>
                      </a:r>
                    </a:p>
                  </a:txBody>
                  <a:tcPr/>
                </a:tc>
                <a:tc>
                  <a:txBody>
                    <a:bodyPr/>
                    <a:lstStyle/>
                    <a:p>
                      <a:pPr algn="ctr"/>
                      <a:endParaRPr lang="en-US" dirty="0"/>
                    </a:p>
                    <a:p>
                      <a:pPr algn="ctr"/>
                      <a:endParaRPr lang="en-US" dirty="0"/>
                    </a:p>
                    <a:p>
                      <a:pPr algn="ctr"/>
                      <a:endParaRPr lang="en-US" dirty="0"/>
                    </a:p>
                    <a:p>
                      <a:pPr algn="ctr"/>
                      <a:endParaRPr lang="en-US" dirty="0"/>
                    </a:p>
                    <a:p>
                      <a:pPr algn="ctr"/>
                      <a:r>
                        <a:rPr lang="en-US" dirty="0"/>
                        <a:t>New aspects in ECG Signal Processing Using adaptive Filters</a:t>
                      </a:r>
                    </a:p>
                  </a:txBody>
                  <a:tcPr/>
                </a:tc>
                <a:tc>
                  <a:txBody>
                    <a:bodyPr/>
                    <a:lstStyle/>
                    <a:p>
                      <a:pPr algn="ctr"/>
                      <a:endParaRPr lang="en-US" dirty="0"/>
                    </a:p>
                    <a:p>
                      <a:pPr algn="ctr"/>
                      <a:endParaRPr lang="en-US" dirty="0"/>
                    </a:p>
                    <a:p>
                      <a:pPr algn="ctr"/>
                      <a:endParaRPr lang="en-US" dirty="0"/>
                    </a:p>
                    <a:p>
                      <a:pPr algn="ctr"/>
                      <a:endParaRPr lang="en-US" dirty="0"/>
                    </a:p>
                    <a:p>
                      <a:pPr algn="ctr"/>
                      <a:r>
                        <a:rPr lang="en-US" dirty="0"/>
                        <a:t>Ion </a:t>
                      </a:r>
                      <a:r>
                        <a:rPr lang="en-US" dirty="0" err="1"/>
                        <a:t>Tudosa</a:t>
                      </a:r>
                      <a:r>
                        <a:rPr lang="en-US" dirty="0"/>
                        <a:t>, </a:t>
                      </a:r>
                      <a:r>
                        <a:rPr lang="en-US" dirty="0" err="1"/>
                        <a:t>Narcis</a:t>
                      </a:r>
                      <a:r>
                        <a:rPr lang="en-US" dirty="0"/>
                        <a:t> Iulian </a:t>
                      </a:r>
                      <a:r>
                        <a:rPr lang="en-US" dirty="0" err="1"/>
                        <a:t>Adochiei</a:t>
                      </a:r>
                      <a:r>
                        <a:rPr lang="en-US" dirty="0"/>
                        <a:t>, Razvan </a:t>
                      </a:r>
                      <a:r>
                        <a:rPr lang="en-US" dirty="0" err="1"/>
                        <a:t>Ciobotariu</a:t>
                      </a:r>
                      <a:endParaRPr lang="en-US" dirty="0"/>
                    </a:p>
                  </a:txBody>
                  <a:tcPr/>
                </a:tc>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2011</a:t>
                      </a:r>
                    </a:p>
                  </a:txBody>
                  <a:tcPr/>
                </a:tc>
                <a:tc>
                  <a:txBody>
                    <a:bodyPr/>
                    <a:lstStyle/>
                    <a:p>
                      <a:pPr algn="ctr"/>
                      <a:r>
                        <a:rPr lang="en-IN" sz="1000" kern="1200" dirty="0">
                          <a:solidFill>
                            <a:schemeClr val="dk1"/>
                          </a:solidFill>
                          <a:effectLst/>
                          <a:latin typeface="+mn-lt"/>
                          <a:ea typeface="+mn-ea"/>
                          <a:cs typeface="+mn-cs"/>
                        </a:rPr>
                        <a:t>The concept of adaptive filtering for ECG signal requires knowledge of the reference signal, usually the 50Hz from mains electricity. The reference signal is not always necessary to be the 50Hz from the power grid; there are cases where we need a reference like electronic noise. This noise can be superimposed on the ECG signal for various reasons, which include the sources of energy (small amplitude oscillations). </a:t>
                      </a:r>
                      <a:endParaRPr lang="en-US" sz="1000" kern="1200" dirty="0">
                        <a:solidFill>
                          <a:schemeClr val="dk1"/>
                        </a:solidFill>
                        <a:effectLst/>
                        <a:latin typeface="+mn-lt"/>
                        <a:ea typeface="+mn-ea"/>
                        <a:cs typeface="+mn-cs"/>
                      </a:endParaRPr>
                    </a:p>
                    <a:p>
                      <a:pPr algn="ctr"/>
                      <a:r>
                        <a:rPr lang="en-IN" sz="1000" kern="1200" dirty="0">
                          <a:solidFill>
                            <a:schemeClr val="dk1"/>
                          </a:solidFill>
                          <a:effectLst/>
                          <a:latin typeface="+mn-lt"/>
                          <a:ea typeface="+mn-ea"/>
                          <a:cs typeface="+mn-cs"/>
                        </a:rPr>
                        <a:t>The implementation of adaptive ECG signal processing, requires a compliance with technical requirements. The adaptive filter produces an output signal, which is an estimate of the noise component that is present in the primary signal, and after subtraction from primary signal, it obtains a filtered signal. </a:t>
                      </a:r>
                      <a:endParaRPr lang="en-US" sz="1000" kern="1200" dirty="0">
                        <a:solidFill>
                          <a:schemeClr val="dk1"/>
                        </a:solidFill>
                        <a:effectLst/>
                        <a:latin typeface="+mn-lt"/>
                        <a:ea typeface="+mn-ea"/>
                        <a:cs typeface="+mn-cs"/>
                      </a:endParaRPr>
                    </a:p>
                    <a:p>
                      <a:pPr algn="ctr"/>
                      <a:r>
                        <a:rPr lang="en-IN" sz="1000" kern="1200" dirty="0">
                          <a:solidFill>
                            <a:schemeClr val="dk1"/>
                          </a:solidFill>
                          <a:effectLst/>
                          <a:latin typeface="+mn-lt"/>
                          <a:ea typeface="+mn-ea"/>
                          <a:cs typeface="+mn-cs"/>
                        </a:rPr>
                        <a:t>Application of embedded systems with digital signal processors like DSP type shows a great advantage in ECG signal processing. By applying FFT on the filtered signal the harmonics components disappear from the signal spectrum, and we get our filtered ECG output.</a:t>
                      </a:r>
                      <a:endParaRPr lang="en-US" sz="1000" kern="1200" dirty="0">
                        <a:solidFill>
                          <a:schemeClr val="dk1"/>
                        </a:solidFill>
                        <a:effectLst/>
                        <a:latin typeface="+mn-lt"/>
                        <a:ea typeface="+mn-ea"/>
                        <a:cs typeface="+mn-cs"/>
                      </a:endParaRPr>
                    </a:p>
                    <a:p>
                      <a:pPr algn="ctr"/>
                      <a:endParaRPr lang="en-US" dirty="0"/>
                    </a:p>
                  </a:txBody>
                  <a:tcPr/>
                </a:tc>
                <a:tc>
                  <a:txBody>
                    <a:bodyPr/>
                    <a:lstStyle/>
                    <a:p>
                      <a:pPr algn="ctr"/>
                      <a:r>
                        <a:rPr lang="en-US" sz="1000" dirty="0"/>
                        <a:t>The implication of this research may be helpful for </a:t>
                      </a:r>
                    </a:p>
                    <a:p>
                      <a:pPr algn="ctr"/>
                      <a:r>
                        <a:rPr lang="en-US" sz="1000" dirty="0"/>
                        <a:t>bioengineers and researchers in area of bio-signals filtering. </a:t>
                      </a:r>
                    </a:p>
                    <a:p>
                      <a:pPr algn="ctr"/>
                      <a:r>
                        <a:rPr lang="en-US" sz="1000" dirty="0"/>
                        <a:t>Nowadays, a problem still remains for engineers and </a:t>
                      </a:r>
                    </a:p>
                    <a:p>
                      <a:pPr algn="ctr"/>
                      <a:r>
                        <a:rPr lang="en-US" sz="1000" dirty="0"/>
                        <a:t>scientific researchers, the practical implementations of </a:t>
                      </a:r>
                    </a:p>
                    <a:p>
                      <a:pPr algn="ctr"/>
                      <a:r>
                        <a:rPr lang="en-US" sz="1000" dirty="0"/>
                        <a:t>Adaptive ECG Filtering Systems. The paper presents an </a:t>
                      </a:r>
                    </a:p>
                    <a:p>
                      <a:pPr algn="ctr"/>
                      <a:r>
                        <a:rPr lang="en-US" sz="1000" dirty="0"/>
                        <a:t>original work related to recovering ECG signal from </a:t>
                      </a:r>
                    </a:p>
                    <a:p>
                      <a:pPr algn="ctr"/>
                      <a:r>
                        <a:rPr lang="en-US" sz="1000" dirty="0"/>
                        <a:t>unwanted noises and interferences.</a:t>
                      </a:r>
                    </a:p>
                  </a:txBody>
                  <a:tcPr/>
                </a:tc>
                <a:extLst>
                  <a:ext uri="{0D108BD9-81ED-4DB2-BD59-A6C34878D82A}">
                    <a16:rowId xmlns:a16="http://schemas.microsoft.com/office/drawing/2014/main" val="3869700187"/>
                  </a:ext>
                </a:extLst>
              </a:tr>
            </a:tbl>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p>
        </p:txBody>
      </p:sp>
      <p:graphicFrame>
        <p:nvGraphicFramePr>
          <p:cNvPr id="4" name="Table 4">
            <a:extLst>
              <a:ext uri="{FF2B5EF4-FFF2-40B4-BE49-F238E27FC236}">
                <a16:creationId xmlns:a16="http://schemas.microsoft.com/office/drawing/2014/main" id="{84B0E439-628A-4AEF-BB7D-6282F8144864}"/>
              </a:ext>
            </a:extLst>
          </p:cNvPr>
          <p:cNvGraphicFramePr>
            <a:graphicFrameLocks noGrp="1"/>
          </p:cNvGraphicFramePr>
          <p:nvPr>
            <p:ph idx="1"/>
            <p:extLst>
              <p:ext uri="{D42A27DB-BD31-4B8C-83A1-F6EECF244321}">
                <p14:modId xmlns:p14="http://schemas.microsoft.com/office/powerpoint/2010/main" val="1254621148"/>
              </p:ext>
            </p:extLst>
          </p:nvPr>
        </p:nvGraphicFramePr>
        <p:xfrm>
          <a:off x="1066800" y="1828800"/>
          <a:ext cx="10058400" cy="4685097"/>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1503431092"/>
                    </a:ext>
                  </a:extLst>
                </a:gridCol>
                <a:gridCol w="1752600">
                  <a:extLst>
                    <a:ext uri="{9D8B030D-6E8A-4147-A177-3AD203B41FA5}">
                      <a16:colId xmlns:a16="http://schemas.microsoft.com/office/drawing/2014/main" val="2791539931"/>
                    </a:ext>
                  </a:extLst>
                </a:gridCol>
                <a:gridCol w="1752600">
                  <a:extLst>
                    <a:ext uri="{9D8B030D-6E8A-4147-A177-3AD203B41FA5}">
                      <a16:colId xmlns:a16="http://schemas.microsoft.com/office/drawing/2014/main" val="865249788"/>
                    </a:ext>
                  </a:extLst>
                </a:gridCol>
                <a:gridCol w="1371600">
                  <a:extLst>
                    <a:ext uri="{9D8B030D-6E8A-4147-A177-3AD203B41FA5}">
                      <a16:colId xmlns:a16="http://schemas.microsoft.com/office/drawing/2014/main" val="4291303745"/>
                    </a:ext>
                  </a:extLst>
                </a:gridCol>
                <a:gridCol w="2781300">
                  <a:extLst>
                    <a:ext uri="{9D8B030D-6E8A-4147-A177-3AD203B41FA5}">
                      <a16:colId xmlns:a16="http://schemas.microsoft.com/office/drawing/2014/main" val="2838544045"/>
                    </a:ext>
                  </a:extLst>
                </a:gridCol>
                <a:gridCol w="1257300">
                  <a:extLst>
                    <a:ext uri="{9D8B030D-6E8A-4147-A177-3AD203B41FA5}">
                      <a16:colId xmlns:a16="http://schemas.microsoft.com/office/drawing/2014/main" val="1720276777"/>
                    </a:ext>
                  </a:extLst>
                </a:gridCol>
              </a:tblGrid>
              <a:tr h="661737">
                <a:tc>
                  <a:txBody>
                    <a:bodyPr/>
                    <a:lstStyle/>
                    <a:p>
                      <a:pPr algn="ctr"/>
                      <a:r>
                        <a:rPr lang="en-US" dirty="0"/>
                        <a:t>S.No</a:t>
                      </a:r>
                    </a:p>
                  </a:txBody>
                  <a:tcPr/>
                </a:tc>
                <a:tc>
                  <a:txBody>
                    <a:bodyPr/>
                    <a:lstStyle/>
                    <a:p>
                      <a:pPr algn="ctr"/>
                      <a:r>
                        <a:rPr lang="en-US" dirty="0"/>
                        <a:t>Title of paper</a:t>
                      </a:r>
                    </a:p>
                  </a:txBody>
                  <a:tcPr/>
                </a:tc>
                <a:tc>
                  <a:txBody>
                    <a:bodyPr/>
                    <a:lstStyle/>
                    <a:p>
                      <a:pPr algn="ctr"/>
                      <a:r>
                        <a:rPr lang="en-US" dirty="0"/>
                        <a:t>Author </a:t>
                      </a:r>
                    </a:p>
                  </a:txBody>
                  <a:tcPr/>
                </a:tc>
                <a:tc>
                  <a:txBody>
                    <a:bodyPr/>
                    <a:lstStyle/>
                    <a:p>
                      <a:pPr algn="ctr"/>
                      <a:r>
                        <a:rPr lang="en-US" dirty="0"/>
                        <a:t>Year of publication</a:t>
                      </a:r>
                    </a:p>
                  </a:txBody>
                  <a:tcPr/>
                </a:tc>
                <a:tc>
                  <a:txBody>
                    <a:bodyPr/>
                    <a:lstStyle/>
                    <a:p>
                      <a:pPr algn="ctr"/>
                      <a:r>
                        <a:rPr lang="en-US" dirty="0"/>
                        <a:t>Description</a:t>
                      </a:r>
                    </a:p>
                  </a:txBody>
                  <a:tcPr/>
                </a:tc>
                <a:tc>
                  <a:txBody>
                    <a:bodyPr/>
                    <a:lstStyle/>
                    <a:p>
                      <a:pPr algn="ctr"/>
                      <a:r>
                        <a:rPr lang="en-US" dirty="0"/>
                        <a:t>GAP </a:t>
                      </a:r>
                    </a:p>
                  </a:txBody>
                  <a:tcPr/>
                </a:tc>
                <a:extLst>
                  <a:ext uri="{0D108BD9-81ED-4DB2-BD59-A6C34878D82A}">
                    <a16:rowId xmlns:a16="http://schemas.microsoft.com/office/drawing/2014/main" val="2574801189"/>
                  </a:ext>
                </a:extLst>
              </a:tr>
              <a:tr h="3529263">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a:t>
                      </a:r>
                    </a:p>
                  </a:txBody>
                  <a:tcPr/>
                </a:tc>
                <a:tc>
                  <a:txBody>
                    <a:bodyPr/>
                    <a:lstStyle/>
                    <a:p>
                      <a:pPr algn="ctr"/>
                      <a:endParaRPr lang="en-US" dirty="0"/>
                    </a:p>
                    <a:p>
                      <a:pPr algn="ctr"/>
                      <a:endParaRPr lang="en-US" dirty="0"/>
                    </a:p>
                    <a:p>
                      <a:pPr algn="ctr"/>
                      <a:endParaRPr lang="en-US" dirty="0"/>
                    </a:p>
                    <a:p>
                      <a:pPr algn="ctr"/>
                      <a:r>
                        <a:rPr lang="en-US" dirty="0"/>
                        <a:t>Correction of ECG baseline wander Application to the Pan &amp; Tompkins QRS detection algorithm </a:t>
                      </a:r>
                    </a:p>
                  </a:txBody>
                  <a:tcPr/>
                </a:tc>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err="1"/>
                        <a:t>Nehla</a:t>
                      </a:r>
                      <a:r>
                        <a:rPr lang="en-US" dirty="0"/>
                        <a:t> </a:t>
                      </a:r>
                      <a:r>
                        <a:rPr lang="en-US" dirty="0" err="1"/>
                        <a:t>Debbabi</a:t>
                      </a:r>
                      <a:r>
                        <a:rPr lang="en-US" dirty="0"/>
                        <a:t>, </a:t>
                      </a:r>
                      <a:r>
                        <a:rPr lang="en-US" dirty="0" err="1"/>
                        <a:t>Sadok</a:t>
                      </a:r>
                      <a:r>
                        <a:rPr lang="en-US" dirty="0"/>
                        <a:t> El Asmi, </a:t>
                      </a:r>
                      <a:r>
                        <a:rPr lang="en-US" dirty="0" err="1"/>
                        <a:t>Hichem</a:t>
                      </a:r>
                      <a:r>
                        <a:rPr lang="en-US" dirty="0"/>
                        <a:t> </a:t>
                      </a:r>
                      <a:r>
                        <a:rPr lang="en-US" dirty="0" err="1"/>
                        <a:t>Arfa</a:t>
                      </a:r>
                      <a:endParaRPr lang="en-US" dirty="0"/>
                    </a:p>
                  </a:txBody>
                  <a:tcPr/>
                </a:tc>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2010</a:t>
                      </a:r>
                    </a:p>
                  </a:txBody>
                  <a:tcPr/>
                </a:tc>
                <a:tc>
                  <a:txBody>
                    <a:bodyPr/>
                    <a:lstStyle/>
                    <a:p>
                      <a:pPr algn="ctr"/>
                      <a:r>
                        <a:rPr lang="en-IN" sz="1000" kern="1200" dirty="0">
                          <a:solidFill>
                            <a:schemeClr val="dk1"/>
                          </a:solidFill>
                          <a:effectLst/>
                          <a:latin typeface="+mn-lt"/>
                          <a:ea typeface="+mn-ea"/>
                          <a:cs typeface="+mn-cs"/>
                        </a:rPr>
                        <a:t>The </a:t>
                      </a:r>
                      <a:r>
                        <a:rPr lang="en-US" sz="1000" kern="1200" dirty="0">
                          <a:solidFill>
                            <a:schemeClr val="dk1"/>
                          </a:solidFill>
                          <a:effectLst/>
                          <a:latin typeface="+mn-lt"/>
                          <a:ea typeface="+mn-ea"/>
                          <a:cs typeface="+mn-cs"/>
                        </a:rPr>
                        <a:t>paper is divided into 2 major portions: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Section 1:  </a:t>
                      </a:r>
                      <a:r>
                        <a:rPr lang="en-IN" sz="1000" kern="1200" dirty="0">
                          <a:solidFill>
                            <a:schemeClr val="dk1"/>
                          </a:solidFill>
                          <a:effectLst/>
                          <a:latin typeface="+mn-lt"/>
                          <a:ea typeface="+mn-ea"/>
                          <a:cs typeface="+mn-cs"/>
                        </a:rPr>
                        <a:t>The Pan &amp; Tompkins QRS detection algorithm , is the most widely used and the often cited algorithm for the extraction of QRS complexes from the ECG signal. The algorithm is based on the application of several filters and an </a:t>
                      </a:r>
                      <a:r>
                        <a:rPr lang="en-IN" sz="1000" kern="1200" dirty="0" err="1">
                          <a:solidFill>
                            <a:schemeClr val="dk1"/>
                          </a:solidFill>
                          <a:effectLst/>
                          <a:latin typeface="+mn-lt"/>
                          <a:ea typeface="+mn-ea"/>
                          <a:cs typeface="+mn-cs"/>
                        </a:rPr>
                        <a:t>adaptatif</a:t>
                      </a:r>
                      <a:r>
                        <a:rPr lang="en-IN" sz="1000" kern="1200" dirty="0">
                          <a:solidFill>
                            <a:schemeClr val="dk1"/>
                          </a:solidFill>
                          <a:effectLst/>
                          <a:latin typeface="+mn-lt"/>
                          <a:ea typeface="+mn-ea"/>
                          <a:cs typeface="+mn-cs"/>
                        </a:rPr>
                        <a:t> thresholding. This </a:t>
                      </a:r>
                      <a:r>
                        <a:rPr lang="en-IN" sz="1000" kern="1200" dirty="0" err="1">
                          <a:solidFill>
                            <a:schemeClr val="dk1"/>
                          </a:solidFill>
                          <a:effectLst/>
                          <a:latin typeface="+mn-lt"/>
                          <a:ea typeface="+mn-ea"/>
                          <a:cs typeface="+mn-cs"/>
                        </a:rPr>
                        <a:t>adaptatif</a:t>
                      </a:r>
                      <a:r>
                        <a:rPr lang="en-IN" sz="1000" kern="1200" dirty="0">
                          <a:solidFill>
                            <a:schemeClr val="dk1"/>
                          </a:solidFill>
                          <a:effectLst/>
                          <a:latin typeface="+mn-lt"/>
                          <a:ea typeface="+mn-ea"/>
                          <a:cs typeface="+mn-cs"/>
                        </a:rPr>
                        <a:t> threshold is due to baseline deviation, for that it must be adapted to every cardiac cycle.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effectLst/>
                          <a:latin typeface="+mn-lt"/>
                          <a:ea typeface="+mn-ea"/>
                          <a:cs typeface="+mn-cs"/>
                        </a:rPr>
                        <a:t>Section 2: To improve the performance of the Pan &amp; Tompkins QRS detection algorithm and to reduce its processing time they  corrected the baseline in order to apply a fix thresholding instead of the </a:t>
                      </a:r>
                      <a:r>
                        <a:rPr lang="en-IN" sz="1000" kern="1200" dirty="0" err="1">
                          <a:solidFill>
                            <a:schemeClr val="dk1"/>
                          </a:solidFill>
                          <a:effectLst/>
                          <a:latin typeface="+mn-lt"/>
                          <a:ea typeface="+mn-ea"/>
                          <a:cs typeface="+mn-cs"/>
                        </a:rPr>
                        <a:t>adaptatif</a:t>
                      </a:r>
                      <a:r>
                        <a:rPr lang="en-IN" sz="1000" kern="1200" dirty="0">
                          <a:solidFill>
                            <a:schemeClr val="dk1"/>
                          </a:solidFill>
                          <a:effectLst/>
                          <a:latin typeface="+mn-lt"/>
                          <a:ea typeface="+mn-ea"/>
                          <a:cs typeface="+mn-cs"/>
                        </a:rPr>
                        <a:t> thresholding. In order to remove the baseline drifts without any corruption of the R-waves, we apply a non linear high pass filter on the ECG signal [5]. Which produces a smoothed version of the signal where only the patterns remain. Then the result of this filter is subtracted from the original signal, creating a high pass filtered version of ECG signal with a constant zero-volt level</a:t>
                      </a:r>
                      <a:r>
                        <a:rPr lang="en-US" sz="1000" kern="1200" dirty="0">
                          <a:solidFill>
                            <a:schemeClr val="dk1"/>
                          </a:solidFill>
                          <a:effectLst/>
                          <a:latin typeface="+mn-lt"/>
                          <a:ea typeface="+mn-ea"/>
                          <a:cs typeface="+mn-cs"/>
                        </a:rPr>
                        <a:t>.</a:t>
                      </a:r>
                    </a:p>
                    <a:p>
                      <a:pPr algn="ctr"/>
                      <a:endParaRPr lang="en-US" sz="1000" kern="1200" dirty="0">
                        <a:solidFill>
                          <a:schemeClr val="dk1"/>
                        </a:solidFill>
                        <a:effectLst/>
                        <a:latin typeface="+mn-lt"/>
                        <a:ea typeface="+mn-ea"/>
                        <a:cs typeface="+mn-cs"/>
                      </a:endParaRPr>
                    </a:p>
                    <a:p>
                      <a:pPr algn="ctr"/>
                      <a:endParaRPr lang="en-US" dirty="0"/>
                    </a:p>
                  </a:txBody>
                  <a:tcPr/>
                </a:tc>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txBody>
                  <a:tcPr/>
                </a:tc>
                <a:extLst>
                  <a:ext uri="{0D108BD9-81ED-4DB2-BD59-A6C34878D82A}">
                    <a16:rowId xmlns:a16="http://schemas.microsoft.com/office/drawing/2014/main" val="3869700187"/>
                  </a:ext>
                </a:extLst>
              </a:tr>
            </a:tbl>
          </a:graphicData>
        </a:graphic>
      </p:graphicFrame>
    </p:spTree>
    <p:extLst>
      <p:ext uri="{BB962C8B-B14F-4D97-AF65-F5344CB8AC3E}">
        <p14:creationId xmlns:p14="http://schemas.microsoft.com/office/powerpoint/2010/main" val="12294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pic>
        <p:nvPicPr>
          <p:cNvPr id="10" name="Picture 9">
            <a:extLst>
              <a:ext uri="{FF2B5EF4-FFF2-40B4-BE49-F238E27FC236}">
                <a16:creationId xmlns:a16="http://schemas.microsoft.com/office/drawing/2014/main" id="{9B9849B6-A1C1-45B9-BAB6-4C7270D74C5A}"/>
              </a:ext>
            </a:extLst>
          </p:cNvPr>
          <p:cNvPicPr>
            <a:picLocks noChangeAspect="1"/>
          </p:cNvPicPr>
          <p:nvPr/>
        </p:nvPicPr>
        <p:blipFill>
          <a:blip r:embed="rId2"/>
          <a:stretch>
            <a:fillRect/>
          </a:stretch>
        </p:blipFill>
        <p:spPr>
          <a:xfrm>
            <a:off x="3200400" y="2438400"/>
            <a:ext cx="5791200" cy="2450592"/>
          </a:xfrm>
          <a:prstGeom prst="rect">
            <a:avLst/>
          </a:prstGeom>
        </p:spPr>
      </p:pic>
      <p:sp>
        <p:nvSpPr>
          <p:cNvPr id="11" name="TextBox 10">
            <a:extLst>
              <a:ext uri="{FF2B5EF4-FFF2-40B4-BE49-F238E27FC236}">
                <a16:creationId xmlns:a16="http://schemas.microsoft.com/office/drawing/2014/main" id="{8F55FED2-2B16-4D49-9BB6-D808C9C95C2D}"/>
              </a:ext>
            </a:extLst>
          </p:cNvPr>
          <p:cNvSpPr txBox="1"/>
          <p:nvPr/>
        </p:nvSpPr>
        <p:spPr>
          <a:xfrm>
            <a:off x="3733800" y="1905000"/>
            <a:ext cx="4724400" cy="369332"/>
          </a:xfrm>
          <a:prstGeom prst="rect">
            <a:avLst/>
          </a:prstGeom>
          <a:noFill/>
        </p:spPr>
        <p:txBody>
          <a:bodyPr wrap="square" rtlCol="0">
            <a:spAutoFit/>
          </a:bodyPr>
          <a:lstStyle/>
          <a:p>
            <a:pPr algn="ctr"/>
            <a:r>
              <a:rPr lang="en-US" dirty="0"/>
              <a:t>Pan &amp; Tompkins QRS detection Algorithm  </a:t>
            </a:r>
          </a:p>
        </p:txBody>
      </p:sp>
      <p:sp>
        <p:nvSpPr>
          <p:cNvPr id="13" name="TextBox 12">
            <a:extLst>
              <a:ext uri="{FF2B5EF4-FFF2-40B4-BE49-F238E27FC236}">
                <a16:creationId xmlns:a16="http://schemas.microsoft.com/office/drawing/2014/main" id="{A7A589C8-F1E8-4CA1-8595-00FA612BCDEC}"/>
              </a:ext>
            </a:extLst>
          </p:cNvPr>
          <p:cNvSpPr txBox="1"/>
          <p:nvPr/>
        </p:nvSpPr>
        <p:spPr>
          <a:xfrm>
            <a:off x="3733800" y="5053060"/>
            <a:ext cx="4724400" cy="369332"/>
          </a:xfrm>
          <a:prstGeom prst="rect">
            <a:avLst/>
          </a:prstGeom>
          <a:noFill/>
        </p:spPr>
        <p:txBody>
          <a:bodyPr wrap="square" rtlCol="0">
            <a:spAutoFit/>
          </a:bodyPr>
          <a:lstStyle/>
          <a:p>
            <a:pPr algn="ctr"/>
            <a:r>
              <a:rPr lang="en-US" dirty="0"/>
              <a:t>Correction of ECG Baseline wonder</a:t>
            </a:r>
          </a:p>
        </p:txBody>
      </p:sp>
      <p:sp>
        <p:nvSpPr>
          <p:cNvPr id="14" name="TextBox 13">
            <a:extLst>
              <a:ext uri="{FF2B5EF4-FFF2-40B4-BE49-F238E27FC236}">
                <a16:creationId xmlns:a16="http://schemas.microsoft.com/office/drawing/2014/main" id="{4BC5E011-4EC9-42B5-A46B-140A9E0582D5}"/>
              </a:ext>
            </a:extLst>
          </p:cNvPr>
          <p:cNvSpPr txBox="1"/>
          <p:nvPr/>
        </p:nvSpPr>
        <p:spPr>
          <a:xfrm>
            <a:off x="4191000" y="5683478"/>
            <a:ext cx="1371600" cy="52322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Non-linear high pass filter </a:t>
            </a:r>
          </a:p>
        </p:txBody>
      </p:sp>
      <p:sp>
        <p:nvSpPr>
          <p:cNvPr id="15" name="Arrow: Right 14">
            <a:extLst>
              <a:ext uri="{FF2B5EF4-FFF2-40B4-BE49-F238E27FC236}">
                <a16:creationId xmlns:a16="http://schemas.microsoft.com/office/drawing/2014/main" id="{4ABC7FB6-D1C0-4ACE-A893-71C59F7C8519}"/>
              </a:ext>
            </a:extLst>
          </p:cNvPr>
          <p:cNvSpPr/>
          <p:nvPr/>
        </p:nvSpPr>
        <p:spPr>
          <a:xfrm>
            <a:off x="5562600" y="5820350"/>
            <a:ext cx="533400" cy="30331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122F6B94-ED6C-4C31-95C1-F8ED86DA3372}"/>
              </a:ext>
            </a:extLst>
          </p:cNvPr>
          <p:cNvSpPr txBox="1"/>
          <p:nvPr/>
        </p:nvSpPr>
        <p:spPr>
          <a:xfrm>
            <a:off x="6096000" y="5683479"/>
            <a:ext cx="1981200" cy="52322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Result is subtracted from the original signal </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left </a:t>
            </a:r>
          </a:p>
        </p:txBody>
      </p:sp>
      <p:sp>
        <p:nvSpPr>
          <p:cNvPr id="7" name="Content Placeholder 2">
            <a:extLst>
              <a:ext uri="{FF2B5EF4-FFF2-40B4-BE49-F238E27FC236}">
                <a16:creationId xmlns:a16="http://schemas.microsoft.com/office/drawing/2014/main" id="{8D4D4311-C2D9-4E0B-A5DC-3A6F154AB717}"/>
              </a:ext>
            </a:extLst>
          </p:cNvPr>
          <p:cNvSpPr txBox="1">
            <a:spLocks/>
          </p:cNvSpPr>
          <p:nvPr/>
        </p:nvSpPr>
        <p:spPr>
          <a:xfrm>
            <a:off x="1066800" y="1828800"/>
            <a:ext cx="10058400" cy="47244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C2351933-D4DB-4C5E-BD48-9A3D892FAB64}"/>
              </a:ext>
            </a:extLst>
          </p:cNvPr>
          <p:cNvSpPr txBox="1">
            <a:spLocks/>
          </p:cNvSpPr>
          <p:nvPr/>
        </p:nvSpPr>
        <p:spPr>
          <a:xfrm>
            <a:off x="1524000" y="1828799"/>
            <a:ext cx="9144000" cy="457200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t>This method has a complexity of order O(n) as the number of addition and multiplication. The order of complexity can further be improved and therefore optimized. </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51ED-5259-4E13-9805-9BA67B55F8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29F2859-6E8D-48BF-9D4F-622A9AB9D41B}"/>
              </a:ext>
            </a:extLst>
          </p:cNvPr>
          <p:cNvSpPr txBox="1">
            <a:spLocks/>
          </p:cNvSpPr>
          <p:nvPr/>
        </p:nvSpPr>
        <p:spPr>
          <a:xfrm>
            <a:off x="1524000" y="1828799"/>
            <a:ext cx="9144000" cy="457200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pPr marL="457200" indent="-457200">
              <a:buFont typeface="Arial" panose="020B0604020202020204" pitchFamily="34" charset="0"/>
              <a:buChar char="•"/>
            </a:pPr>
            <a:r>
              <a:rPr lang="en-US" dirty="0">
                <a:hlinkClick r:id="rId2"/>
              </a:rPr>
              <a:t>https://ieeexplore.ieee.org/document/5952180</a:t>
            </a:r>
            <a:endParaRPr lang="en-US" dirty="0"/>
          </a:p>
          <a:p>
            <a:pPr marL="457200" indent="-457200">
              <a:buFont typeface="Arial" panose="020B0604020202020204" pitchFamily="34" charset="0"/>
              <a:buChar char="•"/>
            </a:pPr>
            <a:r>
              <a:rPr lang="en-US" dirty="0">
                <a:hlinkClick r:id="rId3"/>
              </a:rPr>
              <a:t>https://ieeexplore.ieee.org/document/5654714</a:t>
            </a:r>
            <a:endParaRPr lang="en-US" dirty="0"/>
          </a:p>
        </p:txBody>
      </p:sp>
    </p:spTree>
    <p:extLst>
      <p:ext uri="{BB962C8B-B14F-4D97-AF65-F5344CB8AC3E}">
        <p14:creationId xmlns:p14="http://schemas.microsoft.com/office/powerpoint/2010/main" val="4974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9D6002C-F30D-421D-BC8C-F52C96C5552A}">
  <we:reference id="wa104381637" version="1.0.0.0" store="en-US" storeType="OMEX"/>
  <we:alternateReferences>
    <we:reference id="wa104381637" version="1.0.0.0" store="WA1043816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Medical design presentation (widescreen)</Template>
  <TotalTime>7480</TotalTime>
  <Words>928</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Medium</vt:lpstr>
      <vt:lpstr>Medical Design 16x9</vt:lpstr>
      <vt:lpstr>Correction of Electro Cardiogram (ECG) wander and application to the Pan &amp; Tompkins QRS detection algorithm by determining heart rate abnormality</vt:lpstr>
      <vt:lpstr>Objective </vt:lpstr>
      <vt:lpstr>Introduction</vt:lpstr>
      <vt:lpstr>PowerPoint Presentation</vt:lpstr>
      <vt:lpstr>Literature Survey </vt:lpstr>
      <vt:lpstr>Literature Survey </vt:lpstr>
      <vt:lpstr>Methodology </vt:lpstr>
      <vt:lpstr>Future work left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 Cardiogram (ECG)- detection of R peaks</dc:title>
  <dc:creator>srinibha</dc:creator>
  <cp:lastModifiedBy>srinibha</cp:lastModifiedBy>
  <cp:revision>20</cp:revision>
  <dcterms:created xsi:type="dcterms:W3CDTF">2019-10-09T03:04:41Z</dcterms:created>
  <dcterms:modified xsi:type="dcterms:W3CDTF">2019-10-14T18:08:35Z</dcterms:modified>
</cp:coreProperties>
</file>