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5" r:id="rId7"/>
    <p:sldId id="264" r:id="rId8"/>
    <p:sldId id="267" r:id="rId9"/>
    <p:sldId id="269" r:id="rId10"/>
    <p:sldId id="270" r:id="rId11"/>
    <p:sldId id="273"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C87ED7-B702-4EB5-8443-CD8A0D2FA9D2}">
          <p14:sldIdLst>
            <p14:sldId id="256"/>
            <p14:sldId id="258"/>
            <p14:sldId id="259"/>
            <p14:sldId id="260"/>
            <p14:sldId id="263"/>
            <p14:sldId id="265"/>
            <p14:sldId id="264"/>
            <p14:sldId id="267"/>
            <p14:sldId id="269"/>
            <p14:sldId id="270"/>
            <p14:sldId id="273"/>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172"/>
    <a:srgbClr val="C82C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6" d="100"/>
          <a:sy n="86" d="100"/>
        </p:scale>
        <p:origin x="3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mis30porboston.com/2014/08/compras-supermercados-boston-massachusetts.html"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85229-text-photography-question-interrogation-communication-stock"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A6E0-75F1-4101-B71D-CD1618D05F38}"/>
              </a:ext>
            </a:extLst>
          </p:cNvPr>
          <p:cNvSpPr>
            <a:spLocks noGrp="1"/>
          </p:cNvSpPr>
          <p:nvPr>
            <p:ph type="ctrTitle"/>
          </p:nvPr>
        </p:nvSpPr>
        <p:spPr>
          <a:xfrm>
            <a:off x="509286" y="802031"/>
            <a:ext cx="11200361" cy="1088913"/>
          </a:xfrm>
        </p:spPr>
        <p:style>
          <a:lnRef idx="1">
            <a:schemeClr val="accent5"/>
          </a:lnRef>
          <a:fillRef idx="2">
            <a:schemeClr val="accent5"/>
          </a:fillRef>
          <a:effectRef idx="1">
            <a:schemeClr val="accent5"/>
          </a:effectRef>
          <a:fontRef idx="minor">
            <a:schemeClr val="dk1"/>
          </a:fontRef>
        </p:style>
        <p:txBody>
          <a:bodyPr/>
          <a:lstStyle/>
          <a:p>
            <a:r>
              <a:rPr lang="en-US" b="1" dirty="0"/>
              <a:t>    BIGMART SALES PREDICTION</a:t>
            </a:r>
            <a:endParaRPr lang="en-IN" b="1" dirty="0"/>
          </a:p>
        </p:txBody>
      </p:sp>
      <p:sp>
        <p:nvSpPr>
          <p:cNvPr id="3" name="Subtitle 2">
            <a:extLst>
              <a:ext uri="{FF2B5EF4-FFF2-40B4-BE49-F238E27FC236}">
                <a16:creationId xmlns:a16="http://schemas.microsoft.com/office/drawing/2014/main" id="{0F2F2137-B988-4D5C-A76F-C9D5136AFEF6}"/>
              </a:ext>
            </a:extLst>
          </p:cNvPr>
          <p:cNvSpPr>
            <a:spLocks noGrp="1"/>
          </p:cNvSpPr>
          <p:nvPr>
            <p:ph type="subTitle" idx="1"/>
          </p:nvPr>
        </p:nvSpPr>
        <p:spPr>
          <a:xfrm>
            <a:off x="921275" y="2998290"/>
            <a:ext cx="5469365" cy="861420"/>
          </a:xfrm>
        </p:spPr>
        <p:txBody>
          <a:bodyPr>
            <a:noAutofit/>
          </a:bodyPr>
          <a:lstStyle/>
          <a:p>
            <a:r>
              <a:rPr lang="en-US" sz="2400" b="1" dirty="0">
                <a:solidFill>
                  <a:srgbClr val="FFFF00"/>
                </a:solidFill>
              </a:rPr>
              <a:t>Analyzing </a:t>
            </a:r>
            <a:r>
              <a:rPr lang="en-US" sz="2400" b="1" dirty="0" err="1">
                <a:solidFill>
                  <a:srgbClr val="FFFF00"/>
                </a:solidFill>
              </a:rPr>
              <a:t>bigmart</a:t>
            </a:r>
            <a:r>
              <a:rPr lang="en-US" sz="2400" b="1" dirty="0">
                <a:solidFill>
                  <a:srgbClr val="FFFF00"/>
                </a:solidFill>
              </a:rPr>
              <a:t> sales trends and predictive models using machine learning</a:t>
            </a:r>
            <a:endParaRPr lang="en-IN" sz="2400" b="1" dirty="0">
              <a:solidFill>
                <a:srgbClr val="FFFF00"/>
              </a:solidFill>
            </a:endParaRPr>
          </a:p>
        </p:txBody>
      </p:sp>
      <p:pic>
        <p:nvPicPr>
          <p:cNvPr id="11" name="Picture 10">
            <a:extLst>
              <a:ext uri="{FF2B5EF4-FFF2-40B4-BE49-F238E27FC236}">
                <a16:creationId xmlns:a16="http://schemas.microsoft.com/office/drawing/2014/main" id="{20925D1D-16A9-4A20-A16C-8DF87158AE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42995" y="2414825"/>
            <a:ext cx="4307840" cy="3241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7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8FF0-526E-4EC2-8EAF-9BEAB0E3FBE2}"/>
              </a:ext>
            </a:extLst>
          </p:cNvPr>
          <p:cNvSpPr>
            <a:spLocks noGrp="1"/>
          </p:cNvSpPr>
          <p:nvPr>
            <p:ph type="ctrTitle"/>
          </p:nvPr>
        </p:nvSpPr>
        <p:spPr>
          <a:xfrm>
            <a:off x="489128" y="475120"/>
            <a:ext cx="7847003" cy="838775"/>
          </a:xfrm>
        </p:spPr>
        <p:txBody>
          <a:bodyPr/>
          <a:lstStyle/>
          <a:p>
            <a:r>
              <a:rPr lang="en-US" b="1" dirty="0">
                <a:solidFill>
                  <a:srgbClr val="FFFF00"/>
                </a:solidFill>
              </a:rPr>
              <a:t>Future Enhancement:</a:t>
            </a:r>
            <a:endParaRPr lang="en-IN" b="1" dirty="0">
              <a:solidFill>
                <a:srgbClr val="FFFF00"/>
              </a:solidFill>
            </a:endParaRPr>
          </a:p>
        </p:txBody>
      </p:sp>
      <p:sp>
        <p:nvSpPr>
          <p:cNvPr id="4" name="Rectangle: Single Corner Rounded 3">
            <a:extLst>
              <a:ext uri="{FF2B5EF4-FFF2-40B4-BE49-F238E27FC236}">
                <a16:creationId xmlns:a16="http://schemas.microsoft.com/office/drawing/2014/main" id="{6D17DF8B-EB5E-4E84-8224-89CB7F7F93FD}"/>
              </a:ext>
            </a:extLst>
          </p:cNvPr>
          <p:cNvSpPr/>
          <p:nvPr/>
        </p:nvSpPr>
        <p:spPr>
          <a:xfrm>
            <a:off x="751644" y="1447061"/>
            <a:ext cx="4432915" cy="1740024"/>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dirty="0"/>
          </a:p>
        </p:txBody>
      </p:sp>
      <p:sp>
        <p:nvSpPr>
          <p:cNvPr id="6" name="Rectangle: Single Corner Rounded 5">
            <a:extLst>
              <a:ext uri="{FF2B5EF4-FFF2-40B4-BE49-F238E27FC236}">
                <a16:creationId xmlns:a16="http://schemas.microsoft.com/office/drawing/2014/main" id="{1F147CD1-0E8F-4326-A7B5-47BD30CDDD76}"/>
              </a:ext>
            </a:extLst>
          </p:cNvPr>
          <p:cNvSpPr/>
          <p:nvPr/>
        </p:nvSpPr>
        <p:spPr>
          <a:xfrm>
            <a:off x="1257671" y="1751119"/>
            <a:ext cx="4432915" cy="1961966"/>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solidFill>
                  <a:schemeClr val="tx1"/>
                </a:solidFill>
              </a:rPr>
              <a:t>Customer Segmentation Refinement:</a:t>
            </a:r>
            <a:endParaRPr lang="en-US" dirty="0">
              <a:solidFill>
                <a:schemeClr val="tx1"/>
              </a:solidFill>
            </a:endParaRPr>
          </a:p>
          <a:p>
            <a:pPr algn="just"/>
            <a:r>
              <a:rPr lang="en-US" b="1" dirty="0">
                <a:ln w="0"/>
                <a:solidFill>
                  <a:srgbClr val="D32172"/>
                </a:solidFill>
                <a:effectLst>
                  <a:outerShdw blurRad="38100" dist="25400" dir="5400000" algn="ctr" rotWithShape="0">
                    <a:srgbClr val="6E747A">
                      <a:alpha val="43000"/>
                    </a:srgbClr>
                  </a:outerShdw>
                </a:effectLst>
                <a:latin typeface="+mj-lt"/>
              </a:rPr>
              <a:t>       Enhance customer segmentation models by incorporating more detailed customer behavior data. This can lead to more personalized marketing and sales strategies.</a:t>
            </a:r>
          </a:p>
          <a:p>
            <a:pPr algn="ctr"/>
            <a:endParaRPr lang="en-IN" dirty="0"/>
          </a:p>
        </p:txBody>
      </p:sp>
      <p:sp>
        <p:nvSpPr>
          <p:cNvPr id="7" name="Rectangle: Single Corner Rounded 6">
            <a:extLst>
              <a:ext uri="{FF2B5EF4-FFF2-40B4-BE49-F238E27FC236}">
                <a16:creationId xmlns:a16="http://schemas.microsoft.com/office/drawing/2014/main" id="{4D561D34-4AA7-4A76-A1AF-8B76A4AC6448}"/>
              </a:ext>
            </a:extLst>
          </p:cNvPr>
          <p:cNvSpPr/>
          <p:nvPr/>
        </p:nvSpPr>
        <p:spPr>
          <a:xfrm>
            <a:off x="6096000" y="1464812"/>
            <a:ext cx="4065972" cy="1813265"/>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Single Corner Rounded 7">
            <a:extLst>
              <a:ext uri="{FF2B5EF4-FFF2-40B4-BE49-F238E27FC236}">
                <a16:creationId xmlns:a16="http://schemas.microsoft.com/office/drawing/2014/main" id="{177E6D1E-EDCE-46E7-A16E-8A097F4F7728}"/>
              </a:ext>
            </a:extLst>
          </p:cNvPr>
          <p:cNvSpPr/>
          <p:nvPr/>
        </p:nvSpPr>
        <p:spPr>
          <a:xfrm>
            <a:off x="6316469" y="1706731"/>
            <a:ext cx="4968847" cy="1961966"/>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t>Forecasting for New Product Launches:</a:t>
            </a:r>
            <a:endParaRPr lang="en-US" dirty="0"/>
          </a:p>
          <a:p>
            <a:r>
              <a:rPr lang="en-US" dirty="0"/>
              <a:t>        </a:t>
            </a:r>
            <a:r>
              <a:rPr lang="en-US" b="1" dirty="0">
                <a:ln w="0"/>
                <a:solidFill>
                  <a:srgbClr val="D32172"/>
                </a:solidFill>
                <a:effectLst>
                  <a:outerShdw blurRad="38100" dist="25400" dir="5400000" algn="ctr" rotWithShape="0">
                    <a:srgbClr val="6E747A">
                      <a:alpha val="43000"/>
                    </a:srgbClr>
                  </a:outerShdw>
                </a:effectLst>
              </a:rPr>
              <a:t>Develop a separate module for predicting sales of new products, considering factors like market trends, consumer preferences, and promotional activities surrounding the product launch.</a:t>
            </a:r>
          </a:p>
          <a:p>
            <a:pPr algn="ctr"/>
            <a:endParaRPr lang="en-IN" dirty="0"/>
          </a:p>
        </p:txBody>
      </p:sp>
      <p:sp>
        <p:nvSpPr>
          <p:cNvPr id="9" name="Rectangle: Single Corner Rounded 8">
            <a:extLst>
              <a:ext uri="{FF2B5EF4-FFF2-40B4-BE49-F238E27FC236}">
                <a16:creationId xmlns:a16="http://schemas.microsoft.com/office/drawing/2014/main" id="{BAB492D7-19B6-4DEC-A84E-059A7CFEEA8C}"/>
              </a:ext>
            </a:extLst>
          </p:cNvPr>
          <p:cNvSpPr/>
          <p:nvPr/>
        </p:nvSpPr>
        <p:spPr>
          <a:xfrm>
            <a:off x="751644" y="3866225"/>
            <a:ext cx="3994951" cy="1873187"/>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3842FA72-B498-44E4-8227-848B0F021647}"/>
              </a:ext>
            </a:extLst>
          </p:cNvPr>
          <p:cNvSpPr/>
          <p:nvPr/>
        </p:nvSpPr>
        <p:spPr>
          <a:xfrm>
            <a:off x="1226596" y="4208007"/>
            <a:ext cx="4495063" cy="1961965"/>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t>Multi-Channel Sales Prediction:</a:t>
            </a:r>
            <a:endParaRPr lang="en-US" dirty="0"/>
          </a:p>
          <a:p>
            <a:pPr algn="just"/>
            <a:r>
              <a:rPr lang="en-US" b="1" dirty="0">
                <a:ln w="0"/>
                <a:solidFill>
                  <a:srgbClr val="D32172"/>
                </a:solidFill>
                <a:effectLst>
                  <a:outerShdw blurRad="38100" dist="25400" dir="5400000" algn="ctr" rotWithShape="0">
                    <a:srgbClr val="6E747A">
                      <a:alpha val="43000"/>
                    </a:srgbClr>
                  </a:outerShdw>
                </a:effectLst>
              </a:rPr>
              <a:t>     Extend the prediction capabilities to cover multiple sales channels, including online sales, mobile app purchases for a comprehensive view of overall sales performance.</a:t>
            </a:r>
          </a:p>
          <a:p>
            <a:pPr algn="ctr"/>
            <a:endParaRPr lang="en-IN" dirty="0"/>
          </a:p>
        </p:txBody>
      </p:sp>
      <p:sp>
        <p:nvSpPr>
          <p:cNvPr id="11" name="Rectangle: Single Corner Rounded 10">
            <a:extLst>
              <a:ext uri="{FF2B5EF4-FFF2-40B4-BE49-F238E27FC236}">
                <a16:creationId xmlns:a16="http://schemas.microsoft.com/office/drawing/2014/main" id="{B4874DA5-52C7-415F-A6D3-4F679B2CA36D}"/>
              </a:ext>
            </a:extLst>
          </p:cNvPr>
          <p:cNvSpPr/>
          <p:nvPr/>
        </p:nvSpPr>
        <p:spPr>
          <a:xfrm>
            <a:off x="6196611" y="3932806"/>
            <a:ext cx="4110361" cy="1740023"/>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8CC0C8E0-73C1-4A6F-AFB2-ABF927A8553F}"/>
              </a:ext>
            </a:extLst>
          </p:cNvPr>
          <p:cNvSpPr/>
          <p:nvPr/>
        </p:nvSpPr>
        <p:spPr>
          <a:xfrm>
            <a:off x="6507335" y="4270149"/>
            <a:ext cx="4640062" cy="1899823"/>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t>Integration with IoT Devices:</a:t>
            </a:r>
            <a:endParaRPr lang="en-US" dirty="0"/>
          </a:p>
          <a:p>
            <a:pPr algn="just"/>
            <a:r>
              <a:rPr lang="en-US" b="1" dirty="0">
                <a:ln w="0"/>
                <a:solidFill>
                  <a:srgbClr val="D32172"/>
                </a:solidFill>
                <a:effectLst>
                  <a:outerShdw blurRad="38100" dist="25400" dir="5400000" algn="ctr" rotWithShape="0">
                    <a:srgbClr val="6E747A">
                      <a:alpha val="43000"/>
                    </a:srgbClr>
                  </a:outerShdw>
                </a:effectLst>
              </a:rPr>
              <a:t>       Explore the integration of Internet of Things (IoT) devices to capture real-time data from stores, such as foot </a:t>
            </a:r>
            <a:r>
              <a:rPr lang="en-US" b="1" dirty="0" err="1">
                <a:ln w="0"/>
                <a:solidFill>
                  <a:srgbClr val="D32172"/>
                </a:solidFill>
                <a:effectLst>
                  <a:outerShdw blurRad="38100" dist="25400" dir="5400000" algn="ctr" rotWithShape="0">
                    <a:srgbClr val="6E747A">
                      <a:alpha val="43000"/>
                    </a:srgbClr>
                  </a:outerShdw>
                </a:effectLst>
              </a:rPr>
              <a:t>traffic,and</a:t>
            </a:r>
            <a:r>
              <a:rPr lang="en-US" b="1" dirty="0">
                <a:ln w="0"/>
                <a:solidFill>
                  <a:srgbClr val="D32172"/>
                </a:solidFill>
                <a:effectLst>
                  <a:outerShdw blurRad="38100" dist="25400" dir="5400000" algn="ctr" rotWithShape="0">
                    <a:srgbClr val="6E747A">
                      <a:alpha val="43000"/>
                    </a:srgbClr>
                  </a:outerShdw>
                </a:effectLst>
              </a:rPr>
              <a:t> other environmental factors that  impact sales.</a:t>
            </a:r>
          </a:p>
          <a:p>
            <a:pPr algn="ctr"/>
            <a:endParaRPr lang="en-IN" dirty="0"/>
          </a:p>
        </p:txBody>
      </p:sp>
    </p:spTree>
    <p:extLst>
      <p:ext uri="{BB962C8B-B14F-4D97-AF65-F5344CB8AC3E}">
        <p14:creationId xmlns:p14="http://schemas.microsoft.com/office/powerpoint/2010/main" val="317930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4F7B-EC96-4294-8CC0-B5F9DFC5A775}"/>
              </a:ext>
            </a:extLst>
          </p:cNvPr>
          <p:cNvSpPr>
            <a:spLocks noGrp="1"/>
          </p:cNvSpPr>
          <p:nvPr>
            <p:ph type="ctr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Any Queries….....</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97A5FE-3CBD-42B4-A98F-FC5AD1FEC5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25690" y="1342662"/>
            <a:ext cx="2406234" cy="3284248"/>
          </a:xfrm>
          <a:prstGeom prst="rect">
            <a:avLst/>
          </a:prstGeom>
        </p:spPr>
      </p:pic>
    </p:spTree>
    <p:extLst>
      <p:ext uri="{BB962C8B-B14F-4D97-AF65-F5344CB8AC3E}">
        <p14:creationId xmlns:p14="http://schemas.microsoft.com/office/powerpoint/2010/main" val="157213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98D476-1DF4-4627-B99F-54D8D98F4B4B}"/>
              </a:ext>
            </a:extLst>
          </p:cNvPr>
          <p:cNvPicPr>
            <a:picLocks noChangeAspect="1"/>
          </p:cNvPicPr>
          <p:nvPr/>
        </p:nvPicPr>
        <p:blipFill>
          <a:blip r:embed="rId2"/>
          <a:stretch>
            <a:fillRect/>
          </a:stretch>
        </p:blipFill>
        <p:spPr>
          <a:xfrm>
            <a:off x="3208116" y="1632820"/>
            <a:ext cx="5775767" cy="3592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080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3252-33F0-44E7-AA5E-0E2A3644C05C}"/>
              </a:ext>
            </a:extLst>
          </p:cNvPr>
          <p:cNvSpPr>
            <a:spLocks noGrp="1"/>
          </p:cNvSpPr>
          <p:nvPr>
            <p:ph type="ctrTitle"/>
          </p:nvPr>
        </p:nvSpPr>
        <p:spPr>
          <a:xfrm>
            <a:off x="565675" y="528436"/>
            <a:ext cx="7744948" cy="999422"/>
          </a:xfrm>
        </p:spPr>
        <p:txBody>
          <a:bodyPr/>
          <a:lstStyle/>
          <a:p>
            <a:r>
              <a:rPr lang="en-US" b="1" dirty="0">
                <a:solidFill>
                  <a:srgbClr val="FFFF00"/>
                </a:solidFill>
              </a:rPr>
              <a:t>Members of the Team:</a:t>
            </a:r>
            <a:endParaRPr lang="en-IN" b="1" dirty="0">
              <a:solidFill>
                <a:srgbClr val="FFFF00"/>
              </a:solidFill>
            </a:endParaRPr>
          </a:p>
        </p:txBody>
      </p:sp>
      <p:sp>
        <p:nvSpPr>
          <p:cNvPr id="7" name="Rectangle: Diagonal Corners Rounded 6">
            <a:extLst>
              <a:ext uri="{FF2B5EF4-FFF2-40B4-BE49-F238E27FC236}">
                <a16:creationId xmlns:a16="http://schemas.microsoft.com/office/drawing/2014/main" id="{5709BD71-C649-4548-AF68-5FFF76075FFB}"/>
              </a:ext>
            </a:extLst>
          </p:cNvPr>
          <p:cNvSpPr/>
          <p:nvPr/>
        </p:nvSpPr>
        <p:spPr>
          <a:xfrm>
            <a:off x="2219416" y="1890944"/>
            <a:ext cx="3773011" cy="3187084"/>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D.Supraja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(Y20ADS406) </a:t>
            </a:r>
          </a:p>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G.Bhavani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(Y20ADS407)</a:t>
            </a:r>
          </a:p>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B.Hrithik</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(Y20ADS402)</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P.RaghuGopi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(L21ADS404)</a:t>
            </a:r>
          </a:p>
          <a:p>
            <a:pPr algn="ct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2000" b="1" dirty="0"/>
              <a:t>Under the Guidance of</a:t>
            </a:r>
          </a:p>
          <a:p>
            <a:pPr algn="ctr"/>
            <a:r>
              <a:rPr lang="en-US" sz="2000" b="1" dirty="0" err="1">
                <a:solidFill>
                  <a:schemeClr val="tx1"/>
                </a:solidFill>
              </a:rPr>
              <a:t>Mrs.G.V</a:t>
            </a:r>
            <a:r>
              <a:rPr lang="en-US" sz="2000" b="1" dirty="0">
                <a:solidFill>
                  <a:schemeClr val="tx1"/>
                </a:solidFill>
              </a:rPr>
              <a:t> LEELA KUMARI</a:t>
            </a:r>
            <a:endParaRPr lang="en-IN" sz="2000" b="1" dirty="0">
              <a:solidFill>
                <a:schemeClr val="tx1"/>
              </a:solidFill>
            </a:endParaRPr>
          </a:p>
          <a:p>
            <a:pPr algn="ctr"/>
            <a:endParaRPr lang="en-IN"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IN" dirty="0"/>
          </a:p>
        </p:txBody>
      </p:sp>
    </p:spTree>
    <p:extLst>
      <p:ext uri="{BB962C8B-B14F-4D97-AF65-F5344CB8AC3E}">
        <p14:creationId xmlns:p14="http://schemas.microsoft.com/office/powerpoint/2010/main" val="114968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19088" y="450201"/>
            <a:ext cx="7438292" cy="769441"/>
          </a:xfrm>
          <a:prstGeom prst="rect">
            <a:avLst/>
          </a:prstGeom>
        </p:spPr>
        <p:txBody>
          <a:bodyPr wrap="square">
            <a:spAutoFit/>
          </a:bodyPr>
          <a:lstStyle/>
          <a:p>
            <a:r>
              <a:rPr lang="en-US" sz="4400" b="1" dirty="0">
                <a:solidFill>
                  <a:srgbClr val="FFFF00"/>
                </a:solidFill>
              </a:rPr>
              <a:t>Definition of the Problem:</a:t>
            </a:r>
          </a:p>
        </p:txBody>
      </p:sp>
      <p:sp>
        <p:nvSpPr>
          <p:cNvPr id="16" name="Rectangle 15"/>
          <p:cNvSpPr/>
          <p:nvPr/>
        </p:nvSpPr>
        <p:spPr>
          <a:xfrm>
            <a:off x="1063869" y="1318846"/>
            <a:ext cx="9030042" cy="4524315"/>
          </a:xfrm>
          <a:prstGeom prst="rect">
            <a:avLst/>
          </a:prstGeom>
        </p:spPr>
        <p:txBody>
          <a:bodyPr wrap="square">
            <a:spAutoFit/>
          </a:bodyPr>
          <a:lstStyle/>
          <a:p>
            <a:r>
              <a:rPr lang="en-US" b="1" dirty="0">
                <a:solidFill>
                  <a:srgbClr val="92D050"/>
                </a:solidFill>
              </a:rPr>
              <a:t>ABSTRACT:</a:t>
            </a:r>
          </a:p>
          <a:p>
            <a:endParaRPr lang="en-US" dirty="0"/>
          </a:p>
          <a:p>
            <a:pPr algn="just"/>
            <a:r>
              <a:rPr lang="en-US" dirty="0">
                <a:solidFill>
                  <a:schemeClr val="bg2"/>
                </a:solidFill>
              </a:rPr>
              <a:t>Now a days shopping malls and Big Marts keep the track of their sales data of each and every individual item for predicting future demand of the customer and update the inventory management as well. These data stores basically contain a large number of customer data and individual item attributes in a data warehouse. Further, anomalies and frequent patterns are detected by mining the data store from the data warehouse. The resultant data can be used for predicting future sales volume with the help of different machine learning techniques for the retailers like Big Mart. In this , we propose a predictive model using Machine learning techniques Linear Regression, random Forest, Support vector Machines, Decision </a:t>
            </a:r>
            <a:r>
              <a:rPr lang="en-US" dirty="0" err="1">
                <a:solidFill>
                  <a:schemeClr val="bg2"/>
                </a:solidFill>
              </a:rPr>
              <a:t>Trees,Gradient</a:t>
            </a:r>
            <a:r>
              <a:rPr lang="en-US" dirty="0">
                <a:solidFill>
                  <a:schemeClr val="bg2"/>
                </a:solidFill>
              </a:rPr>
              <a:t> Boost </a:t>
            </a:r>
            <a:r>
              <a:rPr lang="en-US" dirty="0" err="1">
                <a:solidFill>
                  <a:schemeClr val="bg2"/>
                </a:solidFill>
              </a:rPr>
              <a:t>Algo’s</a:t>
            </a:r>
            <a:r>
              <a:rPr lang="en-US" dirty="0">
                <a:solidFill>
                  <a:schemeClr val="bg2"/>
                </a:solidFill>
              </a:rPr>
              <a:t> </a:t>
            </a:r>
            <a:r>
              <a:rPr lang="en-US" dirty="0" err="1">
                <a:solidFill>
                  <a:schemeClr val="bg2"/>
                </a:solidFill>
              </a:rPr>
              <a:t>LightGBM,catBoost</a:t>
            </a:r>
            <a:r>
              <a:rPr lang="en-US" dirty="0">
                <a:solidFill>
                  <a:schemeClr val="bg2"/>
                </a:solidFill>
              </a:rPr>
              <a:t>  for predicting the sales of a company like Big Mart and that the model may produce better performance as compared to existing model  </a:t>
            </a:r>
            <a:r>
              <a:rPr lang="en-US" dirty="0" err="1">
                <a:solidFill>
                  <a:schemeClr val="bg2"/>
                </a:solidFill>
              </a:rPr>
              <a:t>XGBoost</a:t>
            </a:r>
            <a:r>
              <a:rPr lang="en-US" dirty="0">
                <a:solidFill>
                  <a:schemeClr val="bg2"/>
                </a:solidFill>
              </a:rPr>
              <a:t> algorithm .A comparative analysis of the model with others in terms performance metrics is also explained </a:t>
            </a:r>
            <a:r>
              <a:rPr lang="en-US">
                <a:solidFill>
                  <a:schemeClr val="bg2"/>
                </a:solidFill>
              </a:rPr>
              <a:t>in detail.</a:t>
            </a:r>
            <a:r>
              <a:rPr lang="en-US" b="1">
                <a:solidFill>
                  <a:schemeClr val="bg2"/>
                </a:solidFill>
              </a:rPr>
              <a:t>  </a:t>
            </a:r>
            <a:endParaRPr lang="en-US" b="1" dirty="0">
              <a:solidFill>
                <a:schemeClr val="bg2"/>
              </a:solidFill>
            </a:endParaRPr>
          </a:p>
        </p:txBody>
      </p:sp>
    </p:spTree>
    <p:extLst>
      <p:ext uri="{BB962C8B-B14F-4D97-AF65-F5344CB8AC3E}">
        <p14:creationId xmlns:p14="http://schemas.microsoft.com/office/powerpoint/2010/main" val="390537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4BB620-C167-4B4E-B1B5-3F428DB916F1}"/>
              </a:ext>
            </a:extLst>
          </p:cNvPr>
          <p:cNvPicPr>
            <a:picLocks noChangeAspect="1"/>
          </p:cNvPicPr>
          <p:nvPr/>
        </p:nvPicPr>
        <p:blipFill>
          <a:blip r:embed="rId2"/>
          <a:stretch>
            <a:fillRect/>
          </a:stretch>
        </p:blipFill>
        <p:spPr>
          <a:xfrm>
            <a:off x="196794" y="390617"/>
            <a:ext cx="11512853" cy="5983550"/>
          </a:xfrm>
          <a:prstGeom prst="rect">
            <a:avLst/>
          </a:prstGeom>
        </p:spPr>
      </p:pic>
      <p:pic>
        <p:nvPicPr>
          <p:cNvPr id="9" name="Picture 8">
            <a:extLst>
              <a:ext uri="{FF2B5EF4-FFF2-40B4-BE49-F238E27FC236}">
                <a16:creationId xmlns:a16="http://schemas.microsoft.com/office/drawing/2014/main" id="{53C19737-183A-4F2B-90BD-EB0DC141F719}"/>
              </a:ext>
            </a:extLst>
          </p:cNvPr>
          <p:cNvPicPr>
            <a:picLocks noChangeAspect="1"/>
          </p:cNvPicPr>
          <p:nvPr/>
        </p:nvPicPr>
        <p:blipFill>
          <a:blip r:embed="rId3"/>
          <a:stretch>
            <a:fillRect/>
          </a:stretch>
        </p:blipFill>
        <p:spPr>
          <a:xfrm>
            <a:off x="3453155" y="969051"/>
            <a:ext cx="5285690" cy="4919898"/>
          </a:xfrm>
          <a:prstGeom prst="rect">
            <a:avLst/>
          </a:prstGeom>
        </p:spPr>
      </p:pic>
      <p:sp>
        <p:nvSpPr>
          <p:cNvPr id="10" name="Title 1">
            <a:extLst>
              <a:ext uri="{FF2B5EF4-FFF2-40B4-BE49-F238E27FC236}">
                <a16:creationId xmlns:a16="http://schemas.microsoft.com/office/drawing/2014/main" id="{33603155-D97B-4444-92D9-9D4772DD0C2F}"/>
              </a:ext>
            </a:extLst>
          </p:cNvPr>
          <p:cNvSpPr>
            <a:spLocks noGrp="1"/>
          </p:cNvSpPr>
          <p:nvPr>
            <p:ph type="ctrTitle"/>
          </p:nvPr>
        </p:nvSpPr>
        <p:spPr>
          <a:xfrm>
            <a:off x="664090" y="443883"/>
            <a:ext cx="10578260" cy="3340223"/>
          </a:xfrm>
        </p:spPr>
        <p:txBody>
          <a:bodyPr/>
          <a:lstStyle/>
          <a:p>
            <a:pPr marL="342900" lvl="0" indent="-342900" defTabSz="914400" eaLnBrk="0" fontAlgn="base" hangingPunct="0">
              <a:spcAft>
                <a:spcPct val="0"/>
              </a:spcAft>
              <a:buFont typeface="Wingdings" panose="05000000000000000000" pitchFamily="2" charset="2"/>
              <a:buChar char="Ø"/>
            </a:pPr>
            <a:r>
              <a:rPr lang="en-US" sz="2400" b="1" dirty="0">
                <a:solidFill>
                  <a:schemeClr val="tx1">
                    <a:lumMod val="75000"/>
                    <a:lumOff val="25000"/>
                  </a:schemeClr>
                </a:solidFill>
                <a:latin typeface="Söhne"/>
              </a:rPr>
              <a:t>The goal of the </a:t>
            </a:r>
            <a:r>
              <a:rPr lang="en-US" sz="2400" b="1" dirty="0" err="1">
                <a:solidFill>
                  <a:schemeClr val="tx1">
                    <a:lumMod val="75000"/>
                    <a:lumOff val="25000"/>
                  </a:schemeClr>
                </a:solidFill>
                <a:latin typeface="Söhne"/>
              </a:rPr>
              <a:t>BigMart</a:t>
            </a:r>
            <a:r>
              <a:rPr lang="en-US" sz="2400" b="1" dirty="0">
                <a:solidFill>
                  <a:schemeClr val="tx1">
                    <a:lumMod val="75000"/>
                    <a:lumOff val="25000"/>
                  </a:schemeClr>
                </a:solidFill>
                <a:latin typeface="Söhne"/>
              </a:rPr>
              <a:t> sales prediction project is to create a smart computer system that can accurately guess how much of each product the stores will sell. </a:t>
            </a:r>
            <a:br>
              <a:rPr lang="en-US" sz="2400" b="1" dirty="0">
                <a:solidFill>
                  <a:schemeClr val="tx1">
                    <a:lumMod val="75000"/>
                    <a:lumOff val="25000"/>
                  </a:schemeClr>
                </a:solidFill>
                <a:latin typeface="Söhne"/>
              </a:rPr>
            </a:br>
            <a:r>
              <a:rPr lang="en-US" sz="2400" b="1" dirty="0">
                <a:solidFill>
                  <a:srgbClr val="374151"/>
                </a:solidFill>
                <a:latin typeface="Söhne"/>
              </a:rPr>
              <a:t>By doing this, </a:t>
            </a:r>
            <a:r>
              <a:rPr lang="en-US" sz="2400" b="1" dirty="0" err="1">
                <a:solidFill>
                  <a:srgbClr val="374151"/>
                </a:solidFill>
                <a:latin typeface="Söhne"/>
              </a:rPr>
              <a:t>BigMart</a:t>
            </a:r>
            <a:r>
              <a:rPr lang="en-US" sz="2400" b="1" dirty="0">
                <a:solidFill>
                  <a:srgbClr val="374151"/>
                </a:solidFill>
                <a:latin typeface="Söhne"/>
              </a:rPr>
              <a:t> aims to avoid stocking too much or too little, making customers happier and saving the company money. </a:t>
            </a:r>
            <a:br>
              <a:rPr lang="en-US" sz="2400" b="1" dirty="0">
                <a:solidFill>
                  <a:srgbClr val="374151"/>
                </a:solidFill>
                <a:latin typeface="Söhne"/>
              </a:rPr>
            </a:br>
            <a:br>
              <a:rPr lang="en-US" sz="2400" b="1" dirty="0">
                <a:solidFill>
                  <a:srgbClr val="374151"/>
                </a:solidFill>
                <a:latin typeface="Söhne"/>
              </a:rPr>
            </a:br>
            <a:r>
              <a:rPr lang="en-US" sz="2400" b="1" dirty="0">
                <a:solidFill>
                  <a:srgbClr val="374151"/>
                </a:solidFill>
                <a:latin typeface="Söhne"/>
              </a:rPr>
              <a:t>In simpler terms, the project's main aim is to help </a:t>
            </a:r>
            <a:r>
              <a:rPr lang="en-US" sz="2400" b="1" dirty="0" err="1">
                <a:solidFill>
                  <a:srgbClr val="374151"/>
                </a:solidFill>
                <a:latin typeface="Söhne"/>
              </a:rPr>
              <a:t>BigMart</a:t>
            </a:r>
            <a:r>
              <a:rPr lang="en-US" sz="2400" b="1" dirty="0">
                <a:solidFill>
                  <a:srgbClr val="374151"/>
                </a:solidFill>
                <a:latin typeface="Söhne"/>
              </a:rPr>
              <a:t> predict what customers will buy so they can have the right amount of products on their shelves, making both the customers and the company happy</a:t>
            </a:r>
            <a:r>
              <a:rPr lang="en-US" sz="2400" dirty="0">
                <a:solidFill>
                  <a:srgbClr val="374151"/>
                </a:solidFill>
                <a:latin typeface="Söhne"/>
              </a:rPr>
              <a:t>.</a:t>
            </a:r>
            <a:endParaRPr lang="en-IN" sz="2400" dirty="0"/>
          </a:p>
        </p:txBody>
      </p:sp>
    </p:spTree>
    <p:extLst>
      <p:ext uri="{BB962C8B-B14F-4D97-AF65-F5344CB8AC3E}">
        <p14:creationId xmlns:p14="http://schemas.microsoft.com/office/powerpoint/2010/main" val="134331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9CDF-DBC8-4CC7-8B9F-3A4596371C5E}"/>
              </a:ext>
            </a:extLst>
          </p:cNvPr>
          <p:cNvSpPr>
            <a:spLocks noGrp="1"/>
          </p:cNvSpPr>
          <p:nvPr>
            <p:ph type="ctrTitle"/>
          </p:nvPr>
        </p:nvSpPr>
        <p:spPr>
          <a:xfrm>
            <a:off x="755461" y="652673"/>
            <a:ext cx="5485542" cy="1025207"/>
          </a:xfrm>
        </p:spPr>
        <p:txBody>
          <a:bodyPr/>
          <a:lstStyle/>
          <a:p>
            <a:r>
              <a:rPr lang="en-US" b="1" dirty="0">
                <a:solidFill>
                  <a:srgbClr val="FFFF00"/>
                </a:solidFill>
              </a:rPr>
              <a:t>Block Diagram:</a:t>
            </a:r>
            <a:endParaRPr lang="en-IN" b="1" dirty="0">
              <a:solidFill>
                <a:srgbClr val="FFFF00"/>
              </a:solidFill>
            </a:endParaRPr>
          </a:p>
        </p:txBody>
      </p:sp>
      <p:pic>
        <p:nvPicPr>
          <p:cNvPr id="5" name="Picture 4">
            <a:extLst>
              <a:ext uri="{FF2B5EF4-FFF2-40B4-BE49-F238E27FC236}">
                <a16:creationId xmlns:a16="http://schemas.microsoft.com/office/drawing/2014/main" id="{A22C3E7A-2190-45A2-9DE3-CCEC15CAB431}"/>
              </a:ext>
            </a:extLst>
          </p:cNvPr>
          <p:cNvPicPr>
            <a:picLocks noChangeAspect="1"/>
          </p:cNvPicPr>
          <p:nvPr/>
        </p:nvPicPr>
        <p:blipFill>
          <a:blip r:embed="rId2"/>
          <a:stretch>
            <a:fillRect/>
          </a:stretch>
        </p:blipFill>
        <p:spPr>
          <a:xfrm>
            <a:off x="2618913" y="2133314"/>
            <a:ext cx="6294268" cy="3351492"/>
          </a:xfrm>
          <a:prstGeom prst="rect">
            <a:avLst/>
          </a:prstGeom>
        </p:spPr>
      </p:pic>
    </p:spTree>
    <p:extLst>
      <p:ext uri="{BB962C8B-B14F-4D97-AF65-F5344CB8AC3E}">
        <p14:creationId xmlns:p14="http://schemas.microsoft.com/office/powerpoint/2010/main" val="110689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C1D5-826A-4977-AAC2-51B2D164AE2C}"/>
              </a:ext>
            </a:extLst>
          </p:cNvPr>
          <p:cNvSpPr>
            <a:spLocks noGrp="1"/>
          </p:cNvSpPr>
          <p:nvPr>
            <p:ph type="title"/>
          </p:nvPr>
        </p:nvSpPr>
        <p:spPr>
          <a:xfrm>
            <a:off x="640050" y="0"/>
            <a:ext cx="3865134" cy="1735667"/>
          </a:xfrm>
        </p:spPr>
        <p:txBody>
          <a:bodyPr/>
          <a:lstStyle/>
          <a:p>
            <a:r>
              <a:rPr lang="en-US" b="1" dirty="0">
                <a:solidFill>
                  <a:srgbClr val="FFFF00"/>
                </a:solidFill>
              </a:rPr>
              <a:t>Implementation Aspects</a:t>
            </a:r>
            <a:endParaRPr lang="en-IN" b="1" dirty="0">
              <a:solidFill>
                <a:srgbClr val="FFFF00"/>
              </a:solidFill>
            </a:endParaRPr>
          </a:p>
        </p:txBody>
      </p:sp>
      <p:sp>
        <p:nvSpPr>
          <p:cNvPr id="4" name="Text Placeholder 3">
            <a:extLst>
              <a:ext uri="{FF2B5EF4-FFF2-40B4-BE49-F238E27FC236}">
                <a16:creationId xmlns:a16="http://schemas.microsoft.com/office/drawing/2014/main" id="{D17AE054-79F4-48C8-9BE9-83E64D734550}"/>
              </a:ext>
            </a:extLst>
          </p:cNvPr>
          <p:cNvSpPr>
            <a:spLocks noGrp="1"/>
          </p:cNvSpPr>
          <p:nvPr>
            <p:ph type="body" sz="half" idx="2"/>
          </p:nvPr>
        </p:nvSpPr>
        <p:spPr>
          <a:xfrm>
            <a:off x="719091" y="2086254"/>
            <a:ext cx="4925040" cy="2991774"/>
          </a:xfrm>
        </p:spPr>
        <p:txBody>
          <a:bodyPr>
            <a:normAutofit/>
          </a:bodyPr>
          <a:lstStyle/>
          <a:p>
            <a:r>
              <a:rPr lang="en-US" dirty="0">
                <a:solidFill>
                  <a:schemeClr val="bg2"/>
                </a:solidFill>
              </a:rPr>
              <a:t>All models received features as input, which are then segregated into training and test set. </a:t>
            </a:r>
          </a:p>
          <a:p>
            <a:r>
              <a:rPr lang="en-US" dirty="0">
                <a:solidFill>
                  <a:schemeClr val="bg2"/>
                </a:solidFill>
              </a:rPr>
              <a:t>The test dataset is used for sales prediction. </a:t>
            </a:r>
          </a:p>
          <a:p>
            <a:r>
              <a:rPr lang="en-US" dirty="0">
                <a:solidFill>
                  <a:schemeClr val="bg2"/>
                </a:solidFill>
              </a:rPr>
              <a:t>Then We are using all the machine Learning techniques including Linear regression, Decision Trees model, Ridge Regression Model ,</a:t>
            </a:r>
            <a:r>
              <a:rPr lang="en-US" dirty="0" err="1">
                <a:solidFill>
                  <a:schemeClr val="bg2"/>
                </a:solidFill>
              </a:rPr>
              <a:t>XGBoost</a:t>
            </a:r>
            <a:r>
              <a:rPr lang="en-US" dirty="0">
                <a:solidFill>
                  <a:schemeClr val="bg2"/>
                </a:solidFill>
              </a:rPr>
              <a:t> </a:t>
            </a:r>
            <a:r>
              <a:rPr lang="en-US" dirty="0" err="1">
                <a:solidFill>
                  <a:schemeClr val="bg2"/>
                </a:solidFill>
              </a:rPr>
              <a:t>Model,Random</a:t>
            </a:r>
            <a:r>
              <a:rPr lang="en-US" dirty="0">
                <a:solidFill>
                  <a:schemeClr val="bg2"/>
                </a:solidFill>
              </a:rPr>
              <a:t> Forest ,SVM </a:t>
            </a:r>
            <a:r>
              <a:rPr lang="en-US" dirty="0" err="1">
                <a:solidFill>
                  <a:schemeClr val="bg2"/>
                </a:solidFill>
              </a:rPr>
              <a:t>etc..and</a:t>
            </a:r>
            <a:endParaRPr lang="en-US" dirty="0">
              <a:solidFill>
                <a:schemeClr val="bg2"/>
              </a:solidFill>
            </a:endParaRPr>
          </a:p>
          <a:p>
            <a:r>
              <a:rPr lang="en-US" dirty="0">
                <a:solidFill>
                  <a:schemeClr val="bg2"/>
                </a:solidFill>
              </a:rPr>
              <a:t> Predicting the outputs from those models based on the better Accuracy Values . This process Continues until we get satisfactory results or desired outputs.</a:t>
            </a:r>
            <a:endParaRPr lang="en-IN" dirty="0">
              <a:solidFill>
                <a:schemeClr val="bg2"/>
              </a:solidFill>
            </a:endParaRPr>
          </a:p>
        </p:txBody>
      </p:sp>
      <p:pic>
        <p:nvPicPr>
          <p:cNvPr id="5" name="Picture 4">
            <a:extLst>
              <a:ext uri="{FF2B5EF4-FFF2-40B4-BE49-F238E27FC236}">
                <a16:creationId xmlns:a16="http://schemas.microsoft.com/office/drawing/2014/main" id="{E8296FFC-34CD-4114-A61C-8453A996968D}"/>
              </a:ext>
            </a:extLst>
          </p:cNvPr>
          <p:cNvPicPr>
            <a:picLocks noChangeAspect="1"/>
          </p:cNvPicPr>
          <p:nvPr/>
        </p:nvPicPr>
        <p:blipFill>
          <a:blip r:embed="rId2"/>
          <a:stretch>
            <a:fillRect/>
          </a:stretch>
        </p:blipFill>
        <p:spPr>
          <a:xfrm>
            <a:off x="5902103" y="1652679"/>
            <a:ext cx="5912208" cy="3318816"/>
          </a:xfrm>
          <a:prstGeom prst="rect">
            <a:avLst/>
          </a:prstGeom>
        </p:spPr>
      </p:pic>
    </p:spTree>
    <p:extLst>
      <p:ext uri="{BB962C8B-B14F-4D97-AF65-F5344CB8AC3E}">
        <p14:creationId xmlns:p14="http://schemas.microsoft.com/office/powerpoint/2010/main" val="163369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8883-BAFD-45CD-9857-6EF74FD4AC19}"/>
              </a:ext>
            </a:extLst>
          </p:cNvPr>
          <p:cNvSpPr>
            <a:spLocks noGrp="1"/>
          </p:cNvSpPr>
          <p:nvPr>
            <p:ph type="ctrTitle"/>
          </p:nvPr>
        </p:nvSpPr>
        <p:spPr>
          <a:xfrm>
            <a:off x="498007" y="366035"/>
            <a:ext cx="3869807" cy="770308"/>
          </a:xfrm>
        </p:spPr>
        <p:txBody>
          <a:bodyPr/>
          <a:lstStyle/>
          <a:p>
            <a:r>
              <a:rPr lang="en-US" sz="4400" b="1" dirty="0">
                <a:solidFill>
                  <a:srgbClr val="FFFF00"/>
                </a:solidFill>
              </a:rPr>
              <a:t>Applications:</a:t>
            </a:r>
            <a:endParaRPr lang="en-IN" sz="4400" b="1" dirty="0">
              <a:solidFill>
                <a:srgbClr val="FFFF00"/>
              </a:solidFill>
            </a:endParaRPr>
          </a:p>
        </p:txBody>
      </p:sp>
      <p:sp>
        <p:nvSpPr>
          <p:cNvPr id="3" name="Rectangle: Single Corner Snipped 2">
            <a:extLst>
              <a:ext uri="{FF2B5EF4-FFF2-40B4-BE49-F238E27FC236}">
                <a16:creationId xmlns:a16="http://schemas.microsoft.com/office/drawing/2014/main" id="{3693D05F-6B3E-4534-9B99-F6DAA89E313D}"/>
              </a:ext>
            </a:extLst>
          </p:cNvPr>
          <p:cNvSpPr/>
          <p:nvPr/>
        </p:nvSpPr>
        <p:spPr>
          <a:xfrm>
            <a:off x="1935333" y="1237242"/>
            <a:ext cx="9712170" cy="1310650"/>
          </a:xfrm>
          <a:prstGeom prst="snip1Rect">
            <a:avLst/>
          </a:prstGeom>
        </p:spPr>
        <p:style>
          <a:lnRef idx="3">
            <a:schemeClr val="lt1"/>
          </a:lnRef>
          <a:fillRef idx="1">
            <a:schemeClr val="dk1"/>
          </a:fillRef>
          <a:effectRef idx="1">
            <a:schemeClr val="dk1"/>
          </a:effectRef>
          <a:fontRef idx="minor">
            <a:schemeClr val="lt1"/>
          </a:fontRef>
        </p:style>
        <p:txBody>
          <a:bodyPr rtlCol="0" anchor="ctr"/>
          <a:lstStyle/>
          <a:p>
            <a:r>
              <a:rPr lang="en-US" b="1" dirty="0">
                <a:solidFill>
                  <a:schemeClr val="accent2"/>
                </a:solidFill>
                <a:latin typeface="Söhne"/>
              </a:rPr>
              <a:t>M</a:t>
            </a:r>
            <a:r>
              <a:rPr lang="en-IN" b="1" dirty="0" err="1">
                <a:solidFill>
                  <a:schemeClr val="accent2"/>
                </a:solidFill>
                <a:latin typeface="Söhne"/>
              </a:rPr>
              <a:t>arket</a:t>
            </a:r>
            <a:r>
              <a:rPr lang="en-IN" b="1" dirty="0">
                <a:solidFill>
                  <a:schemeClr val="accent2"/>
                </a:solidFill>
                <a:latin typeface="Söhne"/>
              </a:rPr>
              <a:t> Basket Analysis</a:t>
            </a:r>
          </a:p>
          <a:p>
            <a:pPr algn="just"/>
            <a:r>
              <a:rPr lang="en-US" b="1" dirty="0">
                <a:latin typeface="Söhne"/>
              </a:rPr>
              <a:t>                   </a:t>
            </a:r>
            <a:r>
              <a:rPr lang="en-US" dirty="0">
                <a:solidFill>
                  <a:schemeClr val="bg1">
                    <a:lumMod val="95000"/>
                  </a:schemeClr>
                </a:solidFill>
              </a:rPr>
              <a:t>Understand the relationships between different products and customer purchasing </a:t>
            </a:r>
            <a:r>
              <a:rPr lang="en-US" dirty="0" err="1">
                <a:solidFill>
                  <a:schemeClr val="bg1">
                    <a:lumMod val="95000"/>
                  </a:schemeClr>
                </a:solidFill>
              </a:rPr>
              <a:t>behavior.This</a:t>
            </a:r>
            <a:r>
              <a:rPr lang="en-US" dirty="0">
                <a:solidFill>
                  <a:schemeClr val="bg1">
                    <a:lumMod val="95000"/>
                  </a:schemeClr>
                </a:solidFill>
              </a:rPr>
              <a:t> knowledge can be used to optimize product placement, bundle related items, and improve overall shopping experience.</a:t>
            </a:r>
            <a:endParaRPr lang="en-IN" b="1" dirty="0">
              <a:solidFill>
                <a:schemeClr val="bg1">
                  <a:lumMod val="95000"/>
                </a:schemeClr>
              </a:solidFill>
              <a:latin typeface="Söhne"/>
            </a:endParaRPr>
          </a:p>
          <a:p>
            <a:pPr algn="ctr"/>
            <a:endParaRPr lang="en-IN" dirty="0"/>
          </a:p>
        </p:txBody>
      </p:sp>
      <p:sp>
        <p:nvSpPr>
          <p:cNvPr id="5" name="Rectangle: Single Corner Snipped 4">
            <a:extLst>
              <a:ext uri="{FF2B5EF4-FFF2-40B4-BE49-F238E27FC236}">
                <a16:creationId xmlns:a16="http://schemas.microsoft.com/office/drawing/2014/main" id="{660D325B-3686-4746-AF6D-D192D20034F7}"/>
              </a:ext>
            </a:extLst>
          </p:cNvPr>
          <p:cNvSpPr/>
          <p:nvPr/>
        </p:nvSpPr>
        <p:spPr>
          <a:xfrm>
            <a:off x="498007" y="2792026"/>
            <a:ext cx="9712171" cy="1518083"/>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solidFill>
                  <a:schemeClr val="tx1"/>
                </a:solidFill>
              </a:rPr>
              <a:t>Customer Satisfaction Improvement:</a:t>
            </a:r>
            <a:endParaRPr lang="en-US" dirty="0">
              <a:solidFill>
                <a:schemeClr val="tx1"/>
              </a:solidFill>
            </a:endParaRPr>
          </a:p>
          <a:p>
            <a:pPr algn="just"/>
            <a:r>
              <a:rPr lang="en-US" dirty="0"/>
              <a:t>               Ensure product availability by accurately predicting sales, reducing instances of out-of-stock items. This enhances customer satisfaction and loyalty, as customers can consistently find the products they need.</a:t>
            </a:r>
          </a:p>
        </p:txBody>
      </p:sp>
      <p:sp>
        <p:nvSpPr>
          <p:cNvPr id="6" name="Rectangle: Single Corner Snipped 5">
            <a:extLst>
              <a:ext uri="{FF2B5EF4-FFF2-40B4-BE49-F238E27FC236}">
                <a16:creationId xmlns:a16="http://schemas.microsoft.com/office/drawing/2014/main" id="{5AEC7797-023D-4C2C-A6FD-0938C786A5BD}"/>
              </a:ext>
            </a:extLst>
          </p:cNvPr>
          <p:cNvSpPr/>
          <p:nvPr/>
        </p:nvSpPr>
        <p:spPr>
          <a:xfrm>
            <a:off x="1890944" y="4593002"/>
            <a:ext cx="9800947" cy="1478133"/>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chemeClr val="accent2"/>
                </a:solidFill>
              </a:rPr>
              <a:t>Seasonal Demand Planning:</a:t>
            </a:r>
            <a:endParaRPr lang="en-US" dirty="0">
              <a:solidFill>
                <a:schemeClr val="accent2"/>
              </a:solidFill>
            </a:endParaRPr>
          </a:p>
          <a:p>
            <a:r>
              <a:rPr lang="en-US" dirty="0"/>
              <a:t>              Identify and prepare for seasonal variations in demand. This allows retailers to adjust inventory, marketing, and staffing levels to meet the unique challenges of each season.</a:t>
            </a:r>
          </a:p>
        </p:txBody>
      </p:sp>
    </p:spTree>
    <p:extLst>
      <p:ext uri="{BB962C8B-B14F-4D97-AF65-F5344CB8AC3E}">
        <p14:creationId xmlns:p14="http://schemas.microsoft.com/office/powerpoint/2010/main" val="322290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3733-8AF9-4A40-A7F2-C57E6ABB2ED8}"/>
              </a:ext>
            </a:extLst>
          </p:cNvPr>
          <p:cNvSpPr>
            <a:spLocks noGrp="1"/>
          </p:cNvSpPr>
          <p:nvPr>
            <p:ph type="ctrTitle"/>
          </p:nvPr>
        </p:nvSpPr>
        <p:spPr>
          <a:xfrm>
            <a:off x="524641" y="510631"/>
            <a:ext cx="4935127" cy="861421"/>
          </a:xfrm>
        </p:spPr>
        <p:txBody>
          <a:bodyPr/>
          <a:lstStyle/>
          <a:p>
            <a:r>
              <a:rPr lang="en-US" b="1" dirty="0">
                <a:solidFill>
                  <a:srgbClr val="FFFF00"/>
                </a:solidFill>
              </a:rPr>
              <a:t>Action Plan:</a:t>
            </a:r>
            <a:endParaRPr lang="en-IN" b="1" dirty="0">
              <a:solidFill>
                <a:srgbClr val="FFFF00"/>
              </a:solidFill>
            </a:endParaRPr>
          </a:p>
        </p:txBody>
      </p:sp>
      <p:sp>
        <p:nvSpPr>
          <p:cNvPr id="3" name="Subtitle 2">
            <a:extLst>
              <a:ext uri="{FF2B5EF4-FFF2-40B4-BE49-F238E27FC236}">
                <a16:creationId xmlns:a16="http://schemas.microsoft.com/office/drawing/2014/main" id="{C2CD45C9-A39C-4E12-A3C7-D2821177C384}"/>
              </a:ext>
            </a:extLst>
          </p:cNvPr>
          <p:cNvSpPr>
            <a:spLocks noGrp="1"/>
          </p:cNvSpPr>
          <p:nvPr>
            <p:ph type="subTitle" idx="1"/>
          </p:nvPr>
        </p:nvSpPr>
        <p:spPr>
          <a:xfrm>
            <a:off x="701337" y="1305017"/>
            <a:ext cx="10404628" cy="4616389"/>
          </a:xfrm>
        </p:spPr>
        <p:txBody>
          <a:bodyPr numCol="2">
            <a:noAutofit/>
          </a:bodyPr>
          <a:lstStyle/>
          <a:p>
            <a:endParaRPr lang="en-US" sz="2000" b="1" dirty="0"/>
          </a:p>
          <a:p>
            <a:endParaRPr lang="en-IN" sz="2000" dirty="0"/>
          </a:p>
        </p:txBody>
      </p:sp>
      <p:sp>
        <p:nvSpPr>
          <p:cNvPr id="4" name="Rectangle: Top Corners Rounded 3">
            <a:extLst>
              <a:ext uri="{FF2B5EF4-FFF2-40B4-BE49-F238E27FC236}">
                <a16:creationId xmlns:a16="http://schemas.microsoft.com/office/drawing/2014/main" id="{A70487D1-0903-44DF-8605-788250861D5C}"/>
              </a:ext>
            </a:extLst>
          </p:cNvPr>
          <p:cNvSpPr/>
          <p:nvPr/>
        </p:nvSpPr>
        <p:spPr>
          <a:xfrm>
            <a:off x="2033286" y="1998542"/>
            <a:ext cx="8125428" cy="322933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In Existing System they proposed </a:t>
            </a:r>
            <a:r>
              <a:rPr lang="en-US" dirty="0" err="1"/>
              <a:t>XGBoost</a:t>
            </a:r>
            <a:r>
              <a:rPr lang="en-US" dirty="0"/>
              <a:t> Algorithm and gained a lower MAE, RMSE values. Now  We’re </a:t>
            </a:r>
            <a:r>
              <a:rPr lang="en-US" dirty="0">
                <a:solidFill>
                  <a:schemeClr val="bg2"/>
                </a:solidFill>
              </a:rPr>
              <a:t>proposing a predictive model using all the ML techniques including Linear Regression, random Forest, Support vector Machines, Decision </a:t>
            </a:r>
            <a:r>
              <a:rPr lang="en-US" dirty="0" err="1">
                <a:solidFill>
                  <a:schemeClr val="bg2"/>
                </a:solidFill>
              </a:rPr>
              <a:t>Trees,Gradient</a:t>
            </a:r>
            <a:r>
              <a:rPr lang="en-US" dirty="0">
                <a:solidFill>
                  <a:schemeClr val="bg2"/>
                </a:solidFill>
              </a:rPr>
              <a:t> Boost </a:t>
            </a:r>
            <a:r>
              <a:rPr lang="en-US" dirty="0" err="1">
                <a:solidFill>
                  <a:schemeClr val="bg2"/>
                </a:solidFill>
              </a:rPr>
              <a:t>Algo’s</a:t>
            </a:r>
            <a:r>
              <a:rPr lang="en-US" dirty="0">
                <a:solidFill>
                  <a:schemeClr val="bg2"/>
                </a:solidFill>
              </a:rPr>
              <a:t>  </a:t>
            </a:r>
            <a:r>
              <a:rPr lang="en-US" dirty="0" err="1">
                <a:solidFill>
                  <a:schemeClr val="bg2"/>
                </a:solidFill>
              </a:rPr>
              <a:t>LightGBM</a:t>
            </a:r>
            <a:r>
              <a:rPr lang="en-US" dirty="0">
                <a:solidFill>
                  <a:schemeClr val="bg2"/>
                </a:solidFill>
              </a:rPr>
              <a:t>, </a:t>
            </a:r>
            <a:r>
              <a:rPr lang="en-US" dirty="0" err="1">
                <a:solidFill>
                  <a:schemeClr val="bg2"/>
                </a:solidFill>
              </a:rPr>
              <a:t>catBoost</a:t>
            </a:r>
            <a:r>
              <a:rPr lang="en-US" dirty="0">
                <a:solidFill>
                  <a:schemeClr val="bg2"/>
                </a:solidFill>
              </a:rPr>
              <a:t>  for predicting the sales of a company like Big Mart and found that the model produces better performance as compared to existing model  </a:t>
            </a:r>
            <a:r>
              <a:rPr lang="en-US" dirty="0" err="1">
                <a:solidFill>
                  <a:schemeClr val="bg2"/>
                </a:solidFill>
              </a:rPr>
              <a:t>XGBoost</a:t>
            </a:r>
            <a:r>
              <a:rPr lang="en-US" dirty="0">
                <a:solidFill>
                  <a:schemeClr val="bg2"/>
                </a:solidFill>
              </a:rPr>
              <a:t> algorithm .A comparative analysis of the model with others in terms performance metrics is also explained in details</a:t>
            </a:r>
            <a:r>
              <a:rPr lang="en-US" b="1" dirty="0">
                <a:solidFill>
                  <a:schemeClr val="bg2"/>
                </a:solidFill>
              </a:rPr>
              <a:t> </a:t>
            </a:r>
            <a:endParaRPr lang="en-IN" dirty="0"/>
          </a:p>
        </p:txBody>
      </p:sp>
    </p:spTree>
    <p:extLst>
      <p:ext uri="{BB962C8B-B14F-4D97-AF65-F5344CB8AC3E}">
        <p14:creationId xmlns:p14="http://schemas.microsoft.com/office/powerpoint/2010/main" val="357220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66D7-64A7-4E32-BF9D-F9BB072D1A94}"/>
              </a:ext>
            </a:extLst>
          </p:cNvPr>
          <p:cNvSpPr>
            <a:spLocks noGrp="1"/>
          </p:cNvSpPr>
          <p:nvPr>
            <p:ph type="ctrTitle"/>
          </p:nvPr>
        </p:nvSpPr>
        <p:spPr>
          <a:xfrm>
            <a:off x="498007" y="508700"/>
            <a:ext cx="4340323" cy="861421"/>
          </a:xfrm>
        </p:spPr>
        <p:txBody>
          <a:bodyPr/>
          <a:lstStyle/>
          <a:p>
            <a:r>
              <a:rPr lang="en-US" b="1" dirty="0">
                <a:solidFill>
                  <a:srgbClr val="FFFF00"/>
                </a:solidFill>
              </a:rPr>
              <a:t>References:</a:t>
            </a:r>
            <a:endParaRPr lang="en-IN" b="1" dirty="0">
              <a:solidFill>
                <a:srgbClr val="FFFF00"/>
              </a:solidFill>
            </a:endParaRPr>
          </a:p>
        </p:txBody>
      </p:sp>
      <p:sp>
        <p:nvSpPr>
          <p:cNvPr id="3" name="Subtitle 2">
            <a:extLst>
              <a:ext uri="{FF2B5EF4-FFF2-40B4-BE49-F238E27FC236}">
                <a16:creationId xmlns:a16="http://schemas.microsoft.com/office/drawing/2014/main" id="{F936788A-F033-4974-8FC9-684402A55738}"/>
              </a:ext>
            </a:extLst>
          </p:cNvPr>
          <p:cNvSpPr>
            <a:spLocks noGrp="1"/>
          </p:cNvSpPr>
          <p:nvPr>
            <p:ph type="subTitle" idx="1"/>
          </p:nvPr>
        </p:nvSpPr>
        <p:spPr>
          <a:xfrm>
            <a:off x="639193" y="1597981"/>
            <a:ext cx="10768614" cy="4838330"/>
          </a:xfrm>
        </p:spPr>
        <p:txBody>
          <a:bodyPr>
            <a:normAutofit/>
          </a:bodyPr>
          <a:lstStyle/>
          <a:p>
            <a:pPr algn="just"/>
            <a:r>
              <a:rPr lang="en-IN" dirty="0">
                <a:solidFill>
                  <a:schemeClr val="bg2"/>
                </a:solidFill>
              </a:rPr>
              <a:t>1.  Beheshti-Kashi, S., Karimi, H.R., </a:t>
            </a:r>
            <a:r>
              <a:rPr lang="en-IN" dirty="0" err="1">
                <a:solidFill>
                  <a:schemeClr val="bg2"/>
                </a:solidFill>
              </a:rPr>
              <a:t>Thoben</a:t>
            </a:r>
            <a:r>
              <a:rPr lang="en-IN" dirty="0">
                <a:solidFill>
                  <a:schemeClr val="bg2"/>
                </a:solidFill>
              </a:rPr>
              <a:t>, K.D., </a:t>
            </a:r>
            <a:r>
              <a:rPr lang="en-IN" dirty="0" err="1">
                <a:solidFill>
                  <a:schemeClr val="bg2"/>
                </a:solidFill>
              </a:rPr>
              <a:t>L¨utjen</a:t>
            </a:r>
            <a:r>
              <a:rPr lang="en-IN" dirty="0">
                <a:solidFill>
                  <a:schemeClr val="bg2"/>
                </a:solidFill>
              </a:rPr>
              <a:t>, M., </a:t>
            </a:r>
            <a:r>
              <a:rPr lang="en-IN" dirty="0" err="1">
                <a:solidFill>
                  <a:schemeClr val="bg2"/>
                </a:solidFill>
              </a:rPr>
              <a:t>Teucke</a:t>
            </a:r>
            <a:r>
              <a:rPr lang="en-IN" dirty="0">
                <a:solidFill>
                  <a:schemeClr val="bg2"/>
                </a:solidFill>
              </a:rPr>
              <a:t>, M.: A survey on     retail sales forecasting and prediction in fashion markets. Systems Science &amp; Control Engineering 3(1), 154–161 (2015) </a:t>
            </a:r>
          </a:p>
          <a:p>
            <a:pPr marL="342900" indent="-342900" algn="just">
              <a:buAutoNum type="arabicPeriod"/>
            </a:pPr>
            <a:endParaRPr lang="en-IN" dirty="0">
              <a:solidFill>
                <a:schemeClr val="bg2"/>
              </a:solidFill>
            </a:endParaRPr>
          </a:p>
          <a:p>
            <a:pPr algn="just"/>
            <a:r>
              <a:rPr lang="en-IN" dirty="0">
                <a:solidFill>
                  <a:schemeClr val="bg2"/>
                </a:solidFill>
              </a:rPr>
              <a:t>2.  Bose, I., Mahapatra, R.K.: Business data mining machine learning perspective. Information &amp; management 39(3), 211–225 (2001) </a:t>
            </a:r>
          </a:p>
          <a:p>
            <a:pPr marL="342900" indent="-342900" algn="just">
              <a:buAutoNum type="arabicPeriod" startAt="2"/>
            </a:pPr>
            <a:endParaRPr lang="en-IN" dirty="0">
              <a:solidFill>
                <a:schemeClr val="bg2"/>
              </a:solidFill>
            </a:endParaRPr>
          </a:p>
          <a:p>
            <a:r>
              <a:rPr lang="en-IN" dirty="0">
                <a:solidFill>
                  <a:schemeClr val="bg2"/>
                </a:solidFill>
              </a:rPr>
              <a:t>3.   Chu, C.W., Zhang, G.P.: A comparative study of linear and nonlinear models for aggregate retail sales forecasting. International Journal of production economics 86(3), 217–231 (2003) </a:t>
            </a:r>
          </a:p>
          <a:p>
            <a:endParaRPr lang="en-IN" dirty="0">
              <a:solidFill>
                <a:schemeClr val="bg2"/>
              </a:solidFill>
            </a:endParaRPr>
          </a:p>
          <a:p>
            <a:r>
              <a:rPr lang="en-IN" dirty="0">
                <a:solidFill>
                  <a:schemeClr val="bg2"/>
                </a:solidFill>
              </a:rPr>
              <a:t>4.    Claypool, M., Gokhale, A., Miranda, T., </a:t>
            </a:r>
            <a:r>
              <a:rPr lang="en-IN" dirty="0" err="1">
                <a:solidFill>
                  <a:schemeClr val="bg2"/>
                </a:solidFill>
              </a:rPr>
              <a:t>Murnikov</a:t>
            </a:r>
            <a:r>
              <a:rPr lang="en-IN" dirty="0">
                <a:solidFill>
                  <a:schemeClr val="bg2"/>
                </a:solidFill>
              </a:rPr>
              <a:t>, P., </a:t>
            </a:r>
            <a:r>
              <a:rPr lang="en-IN" dirty="0" err="1">
                <a:solidFill>
                  <a:schemeClr val="bg2"/>
                </a:solidFill>
              </a:rPr>
              <a:t>Netes</a:t>
            </a:r>
            <a:r>
              <a:rPr lang="en-IN" dirty="0">
                <a:solidFill>
                  <a:schemeClr val="bg2"/>
                </a:solidFill>
              </a:rPr>
              <a:t>, D., </a:t>
            </a:r>
            <a:r>
              <a:rPr lang="en-IN" dirty="0" err="1">
                <a:solidFill>
                  <a:schemeClr val="bg2"/>
                </a:solidFill>
              </a:rPr>
              <a:t>Sartin</a:t>
            </a:r>
            <a:r>
              <a:rPr lang="en-IN" dirty="0">
                <a:solidFill>
                  <a:schemeClr val="bg2"/>
                </a:solidFill>
              </a:rPr>
              <a:t>, M.: Combing content-based and collaborative filters in an online newspaper (1999) </a:t>
            </a:r>
          </a:p>
        </p:txBody>
      </p:sp>
    </p:spTree>
    <p:extLst>
      <p:ext uri="{BB962C8B-B14F-4D97-AF65-F5344CB8AC3E}">
        <p14:creationId xmlns:p14="http://schemas.microsoft.com/office/powerpoint/2010/main" val="646053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627</TotalTime>
  <Words>917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Söhne</vt:lpstr>
      <vt:lpstr>Tahoma</vt:lpstr>
      <vt:lpstr>Times New Roman</vt:lpstr>
      <vt:lpstr>Wingdings</vt:lpstr>
      <vt:lpstr>Wingdings 3</vt:lpstr>
      <vt:lpstr>Ion Boardroom</vt:lpstr>
      <vt:lpstr>    BIGMART SALES PREDICTION</vt:lpstr>
      <vt:lpstr>Members of the Team:</vt:lpstr>
      <vt:lpstr>PowerPoint Presentation</vt:lpstr>
      <vt:lpstr>The goal of the BigMart sales prediction project is to create a smart computer system that can accurately guess how much of each product the stores will sell.  By doing this, BigMart aims to avoid stocking too much or too little, making customers happier and saving the company money.   In simpler terms, the project's main aim is to help BigMart predict what customers will buy so they can have the right amount of products on their shelves, making both the customers and the company happy.</vt:lpstr>
      <vt:lpstr>Block Diagram:</vt:lpstr>
      <vt:lpstr>Implementation Aspects</vt:lpstr>
      <vt:lpstr>Applications:</vt:lpstr>
      <vt:lpstr>Action Plan:</vt:lpstr>
      <vt:lpstr>References:</vt:lpstr>
      <vt:lpstr>Future Enhancement:</vt:lpstr>
      <vt:lpstr>Any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 PREDICTION</dc:title>
  <dc:creator>Suppu</dc:creator>
  <cp:lastModifiedBy>Suppu</cp:lastModifiedBy>
  <cp:revision>56</cp:revision>
  <dcterms:created xsi:type="dcterms:W3CDTF">2024-02-05T03:53:52Z</dcterms:created>
  <dcterms:modified xsi:type="dcterms:W3CDTF">2024-02-06T13:21:48Z</dcterms:modified>
</cp:coreProperties>
</file>