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6" r:id="rId2"/>
    <p:sldId id="273" r:id="rId3"/>
    <p:sldId id="257" r:id="rId4"/>
    <p:sldId id="274" r:id="rId5"/>
    <p:sldId id="258" r:id="rId6"/>
    <p:sldId id="269" r:id="rId7"/>
    <p:sldId id="259" r:id="rId8"/>
    <p:sldId id="271" r:id="rId9"/>
    <p:sldId id="261" r:id="rId10"/>
    <p:sldId id="262" r:id="rId11"/>
    <p:sldId id="263" r:id="rId12"/>
    <p:sldId id="264" r:id="rId13"/>
    <p:sldId id="265"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3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409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595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510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26325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0967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5716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228586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9207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51952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812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75022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249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7680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326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18830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3/20/2024</a:t>
            </a:fld>
            <a:endParaRPr lang="en-US"/>
          </a:p>
        </p:txBody>
      </p:sp>
    </p:spTree>
    <p:extLst>
      <p:ext uri="{BB962C8B-B14F-4D97-AF65-F5344CB8AC3E}">
        <p14:creationId xmlns:p14="http://schemas.microsoft.com/office/powerpoint/2010/main" val="190309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54834480"/>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ook cover with a diagram&#10;&#10;Description automatically generated">
            <a:extLst>
              <a:ext uri="{FF2B5EF4-FFF2-40B4-BE49-F238E27FC236}">
                <a16:creationId xmlns:a16="http://schemas.microsoft.com/office/drawing/2014/main" id="{68B27EDC-78CE-DBE2-5D7F-5E200C48DD8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38320" b="4520"/>
          <a:stretch/>
        </p:blipFill>
        <p:spPr>
          <a:xfrm>
            <a:off x="4171188" y="76210"/>
            <a:ext cx="8668512" cy="6857990"/>
          </a:xfrm>
          <a:prstGeom prst="rect">
            <a:avLst/>
          </a:prstGeom>
        </p:spPr>
      </p:pic>
      <p:sp>
        <p:nvSpPr>
          <p:cNvPr id="2" name="Title 1"/>
          <p:cNvSpPr>
            <a:spLocks noGrp="1"/>
          </p:cNvSpPr>
          <p:nvPr>
            <p:ph type="ctrTitle"/>
          </p:nvPr>
        </p:nvSpPr>
        <p:spPr>
          <a:xfrm>
            <a:off x="495390" y="2161342"/>
            <a:ext cx="7766936" cy="1646302"/>
          </a:xfrm>
        </p:spPr>
        <p:txBody>
          <a:bodyPr anchor="b">
            <a:normAutofit/>
          </a:bodyPr>
          <a:lstStyle/>
          <a:p>
            <a:pPr algn="l"/>
            <a:r>
              <a:rPr lang="en-US" sz="4800" dirty="0">
                <a:cs typeface="Calibri Light"/>
              </a:rPr>
              <a:t>BIGMART SALES PREDICTION</a:t>
            </a:r>
          </a:p>
        </p:txBody>
      </p:sp>
      <p:sp>
        <p:nvSpPr>
          <p:cNvPr id="3" name="Subtitle 2"/>
          <p:cNvSpPr>
            <a:spLocks noGrp="1"/>
          </p:cNvSpPr>
          <p:nvPr>
            <p:ph type="subTitle" idx="1"/>
          </p:nvPr>
        </p:nvSpPr>
        <p:spPr>
          <a:xfrm>
            <a:off x="592667" y="4187020"/>
            <a:ext cx="4455988" cy="1096899"/>
          </a:xfrm>
        </p:spPr>
        <p:txBody>
          <a:bodyPr>
            <a:normAutofit/>
          </a:bodyPr>
          <a:lstStyle/>
          <a:p>
            <a:pPr algn="l"/>
            <a:r>
              <a:rPr lang="en-US" sz="2000" dirty="0">
                <a:solidFill>
                  <a:srgbClr val="C737A1"/>
                </a:solidFill>
                <a:cs typeface="Calibri"/>
              </a:rPr>
              <a:t>ANALYZING BIGMART SALES TRENDS AND PEDICTIVE MODELS USING MACHINE LEARNING</a:t>
            </a:r>
            <a:endParaRPr lang="en-US" sz="2000" dirty="0">
              <a:solidFill>
                <a:srgbClr val="C737A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A2B2-5A6B-100B-C558-1449B3A55724}"/>
              </a:ext>
            </a:extLst>
          </p:cNvPr>
          <p:cNvSpPr>
            <a:spLocks noGrp="1"/>
          </p:cNvSpPr>
          <p:nvPr>
            <p:ph type="title"/>
          </p:nvPr>
        </p:nvSpPr>
        <p:spPr>
          <a:xfrm>
            <a:off x="991155" y="344557"/>
            <a:ext cx="8939015" cy="1033670"/>
          </a:xfrm>
        </p:spPr>
        <p:txBody>
          <a:bodyPr>
            <a:normAutofit/>
          </a:bodyPr>
          <a:lstStyle/>
          <a:p>
            <a:r>
              <a:rPr lang="en-US"/>
              <a:t>SYSTEM REQUIREMENTS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C70D3D4-F09E-DDDD-894C-0A3C19C440DB}"/>
              </a:ext>
            </a:extLst>
          </p:cNvPr>
          <p:cNvSpPr>
            <a:spLocks noGrp="1"/>
          </p:cNvSpPr>
          <p:nvPr>
            <p:ph idx="1"/>
          </p:nvPr>
        </p:nvSpPr>
        <p:spPr>
          <a:xfrm>
            <a:off x="836546" y="1232938"/>
            <a:ext cx="9093624" cy="4808424"/>
          </a:xfrm>
        </p:spPr>
        <p:txBody>
          <a:bodyPr vert="horz" lIns="91440" tIns="45720" rIns="91440" bIns="45720" rtlCol="0" anchor="t">
            <a:normAutofit/>
          </a:bodyPr>
          <a:lstStyle/>
          <a:p>
            <a:pPr marL="0" indent="0">
              <a:buNone/>
            </a:pPr>
            <a:r>
              <a:rPr lang="en-US" sz="2000" b="1" dirty="0">
                <a:solidFill>
                  <a:schemeClr val="accent2">
                    <a:lumMod val="75000"/>
                  </a:schemeClr>
                </a:solidFill>
              </a:rPr>
              <a:t>SOFTWARE REQUIREMENTS </a:t>
            </a:r>
            <a:endParaRPr lang="en-US" dirty="0">
              <a:solidFill>
                <a:schemeClr val="accent2">
                  <a:lumMod val="75000"/>
                </a:schemeClr>
              </a:solidFill>
            </a:endParaRPr>
          </a:p>
          <a:p>
            <a:pPr>
              <a:buFont typeface="Wingdings" charset="2"/>
              <a:buChar char="Ø"/>
            </a:pPr>
            <a:r>
              <a:rPr lang="en-US" sz="1600" b="1" dirty="0">
                <a:solidFill>
                  <a:srgbClr val="0D0D0D"/>
                </a:solidFill>
                <a:ea typeface="+mn-lt"/>
                <a:cs typeface="+mn-lt"/>
              </a:rPr>
              <a:t>Programming Language</a:t>
            </a:r>
            <a:r>
              <a:rPr lang="en-US" sz="1600" dirty="0">
                <a:solidFill>
                  <a:srgbClr val="0D0D0D"/>
                </a:solidFill>
                <a:ea typeface="+mn-lt"/>
                <a:cs typeface="+mn-lt"/>
              </a:rPr>
              <a:t>: You'll need a programming language suitable for machine learning tasks. Python is a popular choice due to its extensive libraries such as NumPy, Pandas, </a:t>
            </a:r>
            <a:r>
              <a:rPr lang="en-US" sz="1600" dirty="0" err="1">
                <a:solidFill>
                  <a:srgbClr val="0D0D0D"/>
                </a:solidFill>
                <a:ea typeface="+mn-lt"/>
                <a:cs typeface="+mn-lt"/>
              </a:rPr>
              <a:t>scikit</a:t>
            </a:r>
            <a:r>
              <a:rPr lang="en-US" sz="1600" dirty="0">
                <a:solidFill>
                  <a:srgbClr val="0D0D0D"/>
                </a:solidFill>
                <a:ea typeface="+mn-lt"/>
                <a:cs typeface="+mn-lt"/>
              </a:rPr>
              <a:t>-learn, and TensorFlow/</a:t>
            </a:r>
            <a:r>
              <a:rPr lang="en-US" sz="1600" dirty="0" err="1">
                <a:solidFill>
                  <a:srgbClr val="0D0D0D"/>
                </a:solidFill>
                <a:ea typeface="+mn-lt"/>
                <a:cs typeface="+mn-lt"/>
              </a:rPr>
              <a:t>PyTorch</a:t>
            </a:r>
            <a:r>
              <a:rPr lang="en-US" sz="1600" dirty="0">
                <a:solidFill>
                  <a:srgbClr val="0D0D0D"/>
                </a:solidFill>
                <a:ea typeface="+mn-lt"/>
                <a:cs typeface="+mn-lt"/>
              </a:rPr>
              <a:t> for machine learning and deep learning.</a:t>
            </a:r>
            <a:endParaRPr lang="en-US" sz="1600" dirty="0">
              <a:ea typeface="+mn-lt"/>
              <a:cs typeface="+mn-lt"/>
            </a:endParaRPr>
          </a:p>
          <a:p>
            <a:pPr>
              <a:buFont typeface="Wingdings" charset="2"/>
              <a:buChar char="Ø"/>
            </a:pPr>
            <a:endParaRPr lang="en-US" sz="1600" b="1" dirty="0">
              <a:solidFill>
                <a:srgbClr val="00B0F0"/>
              </a:solidFill>
            </a:endParaRPr>
          </a:p>
          <a:p>
            <a:pPr>
              <a:buFont typeface="Wingdings" charset="2"/>
              <a:buChar char="Ø"/>
            </a:pPr>
            <a:r>
              <a:rPr lang="en-US" sz="1600" b="1" dirty="0">
                <a:solidFill>
                  <a:srgbClr val="0D0D0D"/>
                </a:solidFill>
                <a:ea typeface="+mn-lt"/>
                <a:cs typeface="+mn-lt"/>
              </a:rPr>
              <a:t>Machine Learning Libraries</a:t>
            </a:r>
            <a:r>
              <a:rPr lang="en-US" sz="1600" dirty="0">
                <a:solidFill>
                  <a:srgbClr val="0D0D0D"/>
                </a:solidFill>
                <a:ea typeface="+mn-lt"/>
                <a:cs typeface="+mn-lt"/>
              </a:rPr>
              <a:t>: Utilize machine learning libraries to implement algorithms and models. Some essential libraries include </a:t>
            </a:r>
            <a:r>
              <a:rPr lang="en-US" sz="1600" dirty="0" err="1">
                <a:solidFill>
                  <a:srgbClr val="0D0D0D"/>
                </a:solidFill>
                <a:ea typeface="+mn-lt"/>
                <a:cs typeface="+mn-lt"/>
              </a:rPr>
              <a:t>scikit</a:t>
            </a:r>
            <a:r>
              <a:rPr lang="en-US" sz="1600" dirty="0">
                <a:solidFill>
                  <a:srgbClr val="0D0D0D"/>
                </a:solidFill>
                <a:ea typeface="+mn-lt"/>
                <a:cs typeface="+mn-lt"/>
              </a:rPr>
              <a:t>-learn for traditional machine learning algorithms and </a:t>
            </a:r>
            <a:r>
              <a:rPr lang="en-US" sz="1600" dirty="0" err="1">
                <a:solidFill>
                  <a:srgbClr val="0D0D0D"/>
                </a:solidFill>
                <a:ea typeface="+mn-lt"/>
                <a:cs typeface="+mn-lt"/>
              </a:rPr>
              <a:t>XGBoost</a:t>
            </a:r>
            <a:r>
              <a:rPr lang="en-US" sz="1600" dirty="0">
                <a:solidFill>
                  <a:srgbClr val="0D0D0D"/>
                </a:solidFill>
                <a:ea typeface="+mn-lt"/>
                <a:cs typeface="+mn-lt"/>
              </a:rPr>
              <a:t> for gradient boosting.</a:t>
            </a:r>
          </a:p>
          <a:p>
            <a:pPr>
              <a:buFont typeface="Wingdings" charset="2"/>
              <a:buChar char="Ø"/>
            </a:pPr>
            <a:endParaRPr lang="en-US" sz="1600" dirty="0">
              <a:solidFill>
                <a:srgbClr val="0D0D0D"/>
              </a:solidFill>
            </a:endParaRPr>
          </a:p>
          <a:p>
            <a:pPr>
              <a:buFont typeface="Wingdings" charset="2"/>
              <a:buChar char="Ø"/>
            </a:pPr>
            <a:r>
              <a:rPr lang="en-US" sz="1600" b="1" dirty="0">
                <a:solidFill>
                  <a:srgbClr val="0D0D0D"/>
                </a:solidFill>
                <a:ea typeface="+mn-lt"/>
                <a:cs typeface="+mn-lt"/>
              </a:rPr>
              <a:t>Data Visualization Tools</a:t>
            </a:r>
            <a:r>
              <a:rPr lang="en-US" sz="1600" dirty="0">
                <a:solidFill>
                  <a:srgbClr val="0D0D0D"/>
                </a:solidFill>
                <a:ea typeface="+mn-lt"/>
                <a:cs typeface="+mn-lt"/>
              </a:rPr>
              <a:t>: Visualization libraries such as Matplotlib, Seaborn, and </a:t>
            </a:r>
            <a:r>
              <a:rPr lang="en-US" sz="1600" dirty="0" err="1">
                <a:solidFill>
                  <a:srgbClr val="0D0D0D"/>
                </a:solidFill>
                <a:ea typeface="+mn-lt"/>
                <a:cs typeface="+mn-lt"/>
              </a:rPr>
              <a:t>Plotly</a:t>
            </a:r>
            <a:r>
              <a:rPr lang="en-US" sz="1600" dirty="0">
                <a:solidFill>
                  <a:srgbClr val="0D0D0D"/>
                </a:solidFill>
                <a:ea typeface="+mn-lt"/>
                <a:cs typeface="+mn-lt"/>
              </a:rPr>
              <a:t> are essential for exploring data and presenting results visually.</a:t>
            </a:r>
            <a:endParaRPr lang="en-US" sz="1600" dirty="0">
              <a:solidFill>
                <a:srgbClr val="0D0D0D"/>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043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FA8D4-FF2B-BEC2-C810-43F06E568235}"/>
              </a:ext>
            </a:extLst>
          </p:cNvPr>
          <p:cNvSpPr>
            <a:spLocks noGrp="1"/>
          </p:cNvSpPr>
          <p:nvPr>
            <p:ph type="title"/>
          </p:nvPr>
        </p:nvSpPr>
        <p:spPr>
          <a:xfrm>
            <a:off x="1333502" y="609600"/>
            <a:ext cx="8596668" cy="934279"/>
          </a:xfrm>
        </p:spPr>
        <p:txBody>
          <a:bodyPr>
            <a:normAutofit/>
          </a:bodyPr>
          <a:lstStyle/>
          <a:p>
            <a:r>
              <a:rPr lang="en-US" sz="2000" b="1">
                <a:solidFill>
                  <a:schemeClr val="accent2">
                    <a:lumMod val="75000"/>
                  </a:schemeClr>
                </a:solidFill>
              </a:rPr>
              <a:t>HARDWARE REQUIREMENTS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2819226-6D71-0FC0-ABEE-973C96D0EC4B}"/>
              </a:ext>
            </a:extLst>
          </p:cNvPr>
          <p:cNvSpPr>
            <a:spLocks noGrp="1"/>
          </p:cNvSpPr>
          <p:nvPr>
            <p:ph idx="1"/>
          </p:nvPr>
        </p:nvSpPr>
        <p:spPr>
          <a:xfrm>
            <a:off x="1333502" y="1365459"/>
            <a:ext cx="10297363" cy="4675903"/>
          </a:xfrm>
        </p:spPr>
        <p:txBody>
          <a:bodyPr vert="horz" lIns="91440" tIns="45720" rIns="91440" bIns="45720" rtlCol="0" anchor="t">
            <a:normAutofit lnSpcReduction="10000"/>
          </a:bodyPr>
          <a:lstStyle/>
          <a:p>
            <a:pPr>
              <a:buFont typeface="Wingdings" charset="2"/>
              <a:buChar char="Ø"/>
            </a:pPr>
            <a:r>
              <a:rPr lang="en-US" sz="1600" b="1">
                <a:solidFill>
                  <a:srgbClr val="0D0D0D"/>
                </a:solidFill>
                <a:ea typeface="+mn-lt"/>
                <a:cs typeface="+mn-lt"/>
              </a:rPr>
              <a:t>Memory (RAM)</a:t>
            </a:r>
            <a:r>
              <a:rPr lang="en-US" sz="1600">
                <a:solidFill>
                  <a:srgbClr val="0D0D0D"/>
                </a:solidFill>
                <a:ea typeface="+mn-lt"/>
                <a:cs typeface="+mn-lt"/>
              </a:rPr>
              <a:t>: Sufficient RAM is crucial, especially when dealing with large datasets or running memory-intensive algorithms. A minimum of 8GB RAM is recommended, but for more significant tasks, 16GB or more may be necessary.</a:t>
            </a:r>
            <a:endParaRPr lang="en-US"/>
          </a:p>
          <a:p>
            <a:pPr>
              <a:buFont typeface="Wingdings" charset="2"/>
              <a:buChar char="Ø"/>
            </a:pPr>
            <a:endParaRPr lang="en-US" sz="1600">
              <a:solidFill>
                <a:srgbClr val="0D0D0D"/>
              </a:solidFill>
            </a:endParaRPr>
          </a:p>
          <a:p>
            <a:pPr>
              <a:buFont typeface="Wingdings" charset="2"/>
              <a:buChar char="Ø"/>
            </a:pPr>
            <a:r>
              <a:rPr lang="en-US" sz="1600" b="1">
                <a:solidFill>
                  <a:srgbClr val="0D0D0D"/>
                </a:solidFill>
                <a:ea typeface="+mn-lt"/>
                <a:cs typeface="+mn-lt"/>
              </a:rPr>
              <a:t>Storage</a:t>
            </a:r>
            <a:r>
              <a:rPr lang="en-US" sz="1600">
                <a:solidFill>
                  <a:srgbClr val="0D0D0D"/>
                </a:solidFill>
                <a:ea typeface="+mn-lt"/>
                <a:cs typeface="+mn-lt"/>
              </a:rPr>
              <a:t>: Adequate storage space is required to store datasets, trained models, and intermediate results. SSDs (Solid State Drives) are preferred over HDDs (Hard Disk Drives) for faster read/write speeds, which can improve overall performance.</a:t>
            </a:r>
            <a:endParaRPr lang="en-US" sz="1600">
              <a:solidFill>
                <a:srgbClr val="0D0D0D"/>
              </a:solidFill>
            </a:endParaRPr>
          </a:p>
          <a:p>
            <a:pPr>
              <a:buFont typeface="Wingdings" charset="2"/>
              <a:buChar char="Ø"/>
            </a:pPr>
            <a:endParaRPr lang="en-US" sz="1600">
              <a:solidFill>
                <a:srgbClr val="0D0D0D"/>
              </a:solidFill>
              <a:ea typeface="+mn-lt"/>
              <a:cs typeface="+mn-lt"/>
            </a:endParaRPr>
          </a:p>
          <a:p>
            <a:pPr>
              <a:buFont typeface="Wingdings" charset="2"/>
              <a:buChar char="Ø"/>
            </a:pPr>
            <a:r>
              <a:rPr lang="en-US" sz="1600" b="1">
                <a:solidFill>
                  <a:srgbClr val="0D0D0D"/>
                </a:solidFill>
                <a:ea typeface="+mn-lt"/>
                <a:cs typeface="+mn-lt"/>
              </a:rPr>
              <a:t>Internet Connectivity</a:t>
            </a:r>
            <a:r>
              <a:rPr lang="en-US" sz="1600">
                <a:solidFill>
                  <a:srgbClr val="0D0D0D"/>
                </a:solidFill>
                <a:ea typeface="+mn-lt"/>
                <a:cs typeface="+mn-lt"/>
              </a:rPr>
              <a:t>: Stable internet connectivity is necessary for accessing online resources, downloading datasets, and collaborating with team members if using cloud-based platforms or remote repositories.</a:t>
            </a:r>
            <a:endParaRPr lang="en-US" sz="1600">
              <a:solidFill>
                <a:srgbClr val="0D0D0D"/>
              </a:solidFill>
            </a:endParaRPr>
          </a:p>
          <a:p>
            <a:pPr>
              <a:buFont typeface="Wingdings" charset="2"/>
              <a:buChar char="Ø"/>
            </a:pPr>
            <a:endParaRPr lang="en-US" sz="1600">
              <a:solidFill>
                <a:srgbClr val="0D0D0D"/>
              </a:solidFill>
              <a:ea typeface="+mn-lt"/>
              <a:cs typeface="+mn-lt"/>
            </a:endParaRPr>
          </a:p>
          <a:p>
            <a:pPr>
              <a:buFont typeface="Wingdings" charset="2"/>
              <a:buChar char="Ø"/>
            </a:pPr>
            <a:r>
              <a:rPr lang="en-US" sz="1600" b="1">
                <a:solidFill>
                  <a:srgbClr val="0D0D0D"/>
                </a:solidFill>
                <a:ea typeface="+mn-lt"/>
                <a:cs typeface="+mn-lt"/>
              </a:rPr>
              <a:t>Computing Resources</a:t>
            </a:r>
            <a:r>
              <a:rPr lang="en-US" sz="1600">
                <a:solidFill>
                  <a:srgbClr val="0D0D0D"/>
                </a:solidFill>
                <a:ea typeface="+mn-lt"/>
                <a:cs typeface="+mn-lt"/>
              </a:rPr>
              <a:t>: Machine learning tasks can be computationally intensive, especially when working with large datasets or complex models. Therefore, access to high-performance computing resources such as multicore CPUs or GPUs (Graphics Processing Units) is beneficial. Cloud computing platforms like AWS, Google Cloud Platform, or Microsoft Azure offer scalable computing resources suitable for machine learning tasks.</a:t>
            </a:r>
            <a:endParaRPr lang="en-US" sz="1600">
              <a:solidFill>
                <a:srgbClr val="0D0D0D"/>
              </a:solidFill>
            </a:endParaRPr>
          </a:p>
          <a:p>
            <a:pPr>
              <a:buFont typeface="Wingdings" charset="2"/>
              <a:buChar char="Ø"/>
            </a:pPr>
            <a:endParaRPr lang="en-US" sz="1600">
              <a:solidFill>
                <a:srgbClr val="0D0D0D"/>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924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7B433-DAA9-C94B-AE1E-1497DBFE84F3}"/>
              </a:ext>
            </a:extLst>
          </p:cNvPr>
          <p:cNvSpPr>
            <a:spLocks noGrp="1"/>
          </p:cNvSpPr>
          <p:nvPr>
            <p:ph type="title"/>
          </p:nvPr>
        </p:nvSpPr>
        <p:spPr>
          <a:xfrm>
            <a:off x="1333502" y="609600"/>
            <a:ext cx="8596668" cy="1320800"/>
          </a:xfrm>
        </p:spPr>
        <p:txBody>
          <a:bodyPr>
            <a:normAutofit/>
          </a:bodyPr>
          <a:lstStyle/>
          <a:p>
            <a:r>
              <a:rPr lang="en-US"/>
              <a:t>ALGORITHMS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04AA192-F9A4-6ED5-B3F0-59BD75B74E6B}"/>
              </a:ext>
            </a:extLst>
          </p:cNvPr>
          <p:cNvSpPr>
            <a:spLocks noGrp="1"/>
          </p:cNvSpPr>
          <p:nvPr>
            <p:ph idx="1"/>
          </p:nvPr>
        </p:nvSpPr>
        <p:spPr>
          <a:xfrm>
            <a:off x="1212980" y="1539551"/>
            <a:ext cx="6783355" cy="4991878"/>
          </a:xfrm>
        </p:spPr>
        <p:txBody>
          <a:bodyPr vert="horz" lIns="91440" tIns="45720" rIns="91440" bIns="45720" numCol="1" rtlCol="0" anchor="t">
            <a:normAutofit fontScale="92500" lnSpcReduction="10000"/>
          </a:bodyPr>
          <a:lstStyle/>
          <a:p>
            <a:pPr marL="0" indent="0" algn="just">
              <a:buNone/>
            </a:pPr>
            <a:r>
              <a:rPr lang="en-US" sz="2000" dirty="0">
                <a:solidFill>
                  <a:srgbClr val="000000"/>
                </a:solidFill>
              </a:rPr>
              <a:t>These are the Regression Techniques that we are using…….</a:t>
            </a:r>
          </a:p>
          <a:p>
            <a:pPr marL="0" indent="0" algn="just">
              <a:buNone/>
            </a:pPr>
            <a:endParaRPr lang="en-US" sz="2000" dirty="0">
              <a:solidFill>
                <a:srgbClr val="000000"/>
              </a:solidFill>
            </a:endParaRPr>
          </a:p>
          <a:p>
            <a:pPr algn="just">
              <a:buFont typeface="Wingdings" panose="05000000000000000000" pitchFamily="2" charset="2"/>
              <a:buChar char="v"/>
            </a:pPr>
            <a:r>
              <a:rPr lang="en-US" dirty="0" err="1">
                <a:solidFill>
                  <a:srgbClr val="000000"/>
                </a:solidFill>
              </a:rPr>
              <a:t>LightGBM</a:t>
            </a:r>
            <a:r>
              <a:rPr lang="en-US" dirty="0">
                <a:solidFill>
                  <a:srgbClr val="000000"/>
                </a:solidFill>
              </a:rPr>
              <a:t> Regressor </a:t>
            </a:r>
          </a:p>
          <a:p>
            <a:pPr marL="0" indent="0" algn="just">
              <a:buNone/>
            </a:pPr>
            <a:r>
              <a:rPr lang="en-US" dirty="0">
                <a:solidFill>
                  <a:srgbClr val="000000"/>
                </a:solidFill>
              </a:rPr>
              <a:t>              Lasso Regression</a:t>
            </a:r>
          </a:p>
          <a:p>
            <a:pPr algn="just">
              <a:buFont typeface="Wingdings" panose="05000000000000000000" pitchFamily="2" charset="2"/>
              <a:buChar char="v"/>
            </a:pPr>
            <a:r>
              <a:rPr lang="en-US" dirty="0" err="1">
                <a:solidFill>
                  <a:srgbClr val="000000"/>
                </a:solidFill>
              </a:rPr>
              <a:t>CatBoost</a:t>
            </a:r>
            <a:r>
              <a:rPr lang="en-US" dirty="0">
                <a:solidFill>
                  <a:srgbClr val="000000"/>
                </a:solidFill>
              </a:rPr>
              <a:t> Regressor             </a:t>
            </a:r>
          </a:p>
          <a:p>
            <a:pPr marL="0" indent="0" algn="just">
              <a:buNone/>
            </a:pPr>
            <a:r>
              <a:rPr lang="en-US" dirty="0">
                <a:solidFill>
                  <a:srgbClr val="000000"/>
                </a:solidFill>
              </a:rPr>
              <a:t>                Ridge Regression</a:t>
            </a:r>
          </a:p>
          <a:p>
            <a:pPr algn="just">
              <a:buFont typeface="Wingdings" panose="05000000000000000000" pitchFamily="2" charset="2"/>
              <a:buChar char="v"/>
            </a:pPr>
            <a:r>
              <a:rPr lang="en-US" dirty="0" err="1">
                <a:solidFill>
                  <a:srgbClr val="000000"/>
                </a:solidFill>
              </a:rPr>
              <a:t>Adaboost</a:t>
            </a:r>
            <a:r>
              <a:rPr lang="en-US" dirty="0">
                <a:solidFill>
                  <a:srgbClr val="000000"/>
                </a:solidFill>
              </a:rPr>
              <a:t> regressor             </a:t>
            </a:r>
          </a:p>
          <a:p>
            <a:pPr marL="0" indent="0" algn="just">
              <a:buNone/>
            </a:pPr>
            <a:r>
              <a:rPr lang="en-US" dirty="0">
                <a:solidFill>
                  <a:srgbClr val="000000"/>
                </a:solidFill>
              </a:rPr>
              <a:t>                </a:t>
            </a:r>
            <a:r>
              <a:rPr lang="en-US" dirty="0" err="1">
                <a:solidFill>
                  <a:srgbClr val="000000"/>
                </a:solidFill>
              </a:rPr>
              <a:t>GradientBoost</a:t>
            </a:r>
            <a:r>
              <a:rPr lang="en-US" dirty="0">
                <a:solidFill>
                  <a:srgbClr val="000000"/>
                </a:solidFill>
              </a:rPr>
              <a:t> Regressor</a:t>
            </a:r>
          </a:p>
          <a:p>
            <a:pPr algn="just">
              <a:buFont typeface="Wingdings" panose="05000000000000000000" pitchFamily="2" charset="2"/>
              <a:buChar char="v"/>
            </a:pPr>
            <a:r>
              <a:rPr lang="en-US" dirty="0">
                <a:solidFill>
                  <a:srgbClr val="000000"/>
                </a:solidFill>
              </a:rPr>
              <a:t>Linear Regression              </a:t>
            </a:r>
          </a:p>
          <a:p>
            <a:pPr marL="0" indent="0" algn="just">
              <a:buNone/>
            </a:pPr>
            <a:r>
              <a:rPr lang="en-US" dirty="0">
                <a:solidFill>
                  <a:srgbClr val="000000"/>
                </a:solidFill>
              </a:rPr>
              <a:t>                 Support Vector Regressor</a:t>
            </a:r>
          </a:p>
          <a:p>
            <a:pPr algn="just">
              <a:buFont typeface="Wingdings" panose="05000000000000000000" pitchFamily="2" charset="2"/>
              <a:buChar char="v"/>
            </a:pPr>
            <a:r>
              <a:rPr lang="en-US" dirty="0" err="1">
                <a:solidFill>
                  <a:srgbClr val="000000"/>
                </a:solidFill>
              </a:rPr>
              <a:t>RandomForest</a:t>
            </a:r>
            <a:r>
              <a:rPr lang="en-US" dirty="0">
                <a:solidFill>
                  <a:srgbClr val="000000"/>
                </a:solidFill>
              </a:rPr>
              <a:t> regressor     </a:t>
            </a:r>
          </a:p>
          <a:p>
            <a:pPr marL="0" indent="0" algn="just">
              <a:buNone/>
            </a:pPr>
            <a:r>
              <a:rPr lang="en-US" dirty="0">
                <a:solidFill>
                  <a:srgbClr val="000000"/>
                </a:solidFill>
              </a:rPr>
              <a:t>                   </a:t>
            </a:r>
            <a:r>
              <a:rPr lang="en-US" dirty="0" err="1">
                <a:solidFill>
                  <a:srgbClr val="000000"/>
                </a:solidFill>
              </a:rPr>
              <a:t>DecisionTree</a:t>
            </a:r>
            <a:r>
              <a:rPr lang="en-US" dirty="0">
                <a:solidFill>
                  <a:srgbClr val="000000"/>
                </a:solidFill>
              </a:rPr>
              <a:t> Regressor</a:t>
            </a:r>
          </a:p>
          <a:p>
            <a:pPr marL="0" indent="0" algn="just">
              <a:buNone/>
            </a:pPr>
            <a:r>
              <a:rPr lang="en-US" dirty="0">
                <a:solidFill>
                  <a:srgbClr val="000000"/>
                </a:solidFill>
              </a:rPr>
              <a:t> </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4116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5801F-2D6E-23E7-ADCA-190F9543EAE5}"/>
              </a:ext>
            </a:extLst>
          </p:cNvPr>
          <p:cNvSpPr>
            <a:spLocks noGrp="1"/>
          </p:cNvSpPr>
          <p:nvPr>
            <p:ph type="title"/>
          </p:nvPr>
        </p:nvSpPr>
        <p:spPr>
          <a:xfrm>
            <a:off x="1333502" y="609600"/>
            <a:ext cx="8596668" cy="1320800"/>
          </a:xfrm>
        </p:spPr>
        <p:txBody>
          <a:bodyPr>
            <a:normAutofit/>
          </a:bodyPr>
          <a:lstStyle/>
          <a:p>
            <a:r>
              <a:rPr lang="en-US"/>
              <a:t>APPLICATIONS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571F5EA-F7F8-4E63-9F2E-70C4C3B4AC4C}"/>
              </a:ext>
            </a:extLst>
          </p:cNvPr>
          <p:cNvSpPr>
            <a:spLocks noGrp="1"/>
          </p:cNvSpPr>
          <p:nvPr>
            <p:ph idx="1"/>
          </p:nvPr>
        </p:nvSpPr>
        <p:spPr>
          <a:xfrm>
            <a:off x="1333502" y="1751981"/>
            <a:ext cx="10175885" cy="4720076"/>
          </a:xfrm>
        </p:spPr>
        <p:txBody>
          <a:bodyPr vert="horz" lIns="91440" tIns="45720" rIns="91440" bIns="45720" rtlCol="0" anchor="t">
            <a:normAutofit/>
          </a:bodyPr>
          <a:lstStyle/>
          <a:p>
            <a:pPr>
              <a:buFont typeface="Wingdings" charset="2"/>
              <a:buChar char="Ø"/>
            </a:pPr>
            <a:r>
              <a:rPr lang="en-US" sz="2000" b="1">
                <a:ea typeface="+mn-lt"/>
                <a:cs typeface="+mn-lt"/>
              </a:rPr>
              <a:t>Market Basket Analysis: </a:t>
            </a:r>
            <a:r>
              <a:rPr lang="en-US">
                <a:ea typeface="+mn-lt"/>
                <a:cs typeface="+mn-lt"/>
              </a:rPr>
              <a:t> Understand the relationships between different products and customer purchasing </a:t>
            </a:r>
            <a:r>
              <a:rPr lang="en-US" err="1">
                <a:ea typeface="+mn-lt"/>
                <a:cs typeface="+mn-lt"/>
              </a:rPr>
              <a:t>behaviour.This</a:t>
            </a:r>
            <a:r>
              <a:rPr lang="en-US">
                <a:ea typeface="+mn-lt"/>
                <a:cs typeface="+mn-lt"/>
              </a:rPr>
              <a:t> knowledge can be used to optimize product placement, bundle related items, and improve overall shopping experience.</a:t>
            </a:r>
            <a:endParaRPr lang="en-US"/>
          </a:p>
          <a:p>
            <a:pPr>
              <a:buFont typeface="Wingdings" charset="2"/>
              <a:buChar char="Ø"/>
            </a:pPr>
            <a:endParaRPr lang="en-US"/>
          </a:p>
          <a:p>
            <a:pPr>
              <a:buFont typeface="Wingdings" charset="2"/>
              <a:buChar char="Ø"/>
            </a:pPr>
            <a:r>
              <a:rPr lang="en-US" sz="2000" b="1">
                <a:ea typeface="+mn-lt"/>
                <a:cs typeface="+mn-lt"/>
              </a:rPr>
              <a:t>Customer Satisfaction Improvement: </a:t>
            </a:r>
            <a:r>
              <a:rPr lang="en-US" sz="2000">
                <a:ea typeface="+mn-lt"/>
                <a:cs typeface="+mn-lt"/>
              </a:rPr>
              <a:t>Ensure product availability by accurately predicting sales, reducing instances of out-of-stock items. This enhances customer satisfaction and loyalty, as customers can consistently find the products they need.</a:t>
            </a:r>
            <a:endParaRPr lang="en-US" sz="2000" b="1">
              <a:ea typeface="+mn-lt"/>
              <a:cs typeface="+mn-lt"/>
            </a:endParaRPr>
          </a:p>
          <a:p>
            <a:pPr marL="0" indent="0">
              <a:buNone/>
            </a:pPr>
            <a:endParaRPr lang="en-US" sz="2000"/>
          </a:p>
          <a:p>
            <a:pPr>
              <a:buFont typeface="Wingdings" charset="2"/>
              <a:buChar char="Ø"/>
            </a:pPr>
            <a:r>
              <a:rPr lang="en-US" sz="2000" b="1">
                <a:ea typeface="+mn-lt"/>
                <a:cs typeface="+mn-lt"/>
              </a:rPr>
              <a:t>Seasonal Demand Planning: </a:t>
            </a:r>
            <a:r>
              <a:rPr lang="en-US" sz="2000">
                <a:ea typeface="+mn-lt"/>
                <a:cs typeface="+mn-lt"/>
              </a:rPr>
              <a:t>Identify and prepare for seasonal variations in demand. This allows retailers to adjust inventory, marketing, and staffing levels to meet the unique challenges of each season.</a:t>
            </a:r>
            <a:endParaRPr lang="en-US" sz="2000">
              <a:solidFill>
                <a:srgbClr val="000000"/>
              </a:solidFill>
              <a:ea typeface="+mn-lt"/>
              <a:cs typeface="+mn-lt"/>
            </a:endParaRPr>
          </a:p>
          <a:p>
            <a:pPr>
              <a:buFont typeface="Wingdings" charset="2"/>
              <a:buChar char="Ø"/>
            </a:pPr>
            <a:endParaRPr lang="en-US" sz="2000" b="1"/>
          </a:p>
          <a:p>
            <a:pPr>
              <a:buFont typeface="Wingdings" charset="2"/>
              <a:buChar char="Ø"/>
            </a:pPr>
            <a:endParaRPr lang="en-US" sz="2000" b="1"/>
          </a:p>
          <a:p>
            <a:pPr>
              <a:buFont typeface="Wingdings" charset="2"/>
              <a:buChar char="Ø"/>
            </a:pPr>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5087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A694-10CF-4895-7689-CAAE90D1BFCE}"/>
              </a:ext>
            </a:extLst>
          </p:cNvPr>
          <p:cNvSpPr>
            <a:spLocks noGrp="1"/>
          </p:cNvSpPr>
          <p:nvPr>
            <p:ph type="title"/>
          </p:nvPr>
        </p:nvSpPr>
        <p:spPr>
          <a:xfrm>
            <a:off x="677334" y="609600"/>
            <a:ext cx="8596668" cy="978453"/>
          </a:xfrm>
        </p:spPr>
        <p:txBody>
          <a:bodyPr/>
          <a:lstStyle/>
          <a:p>
            <a:r>
              <a:rPr lang="en-US"/>
              <a:t>REFERENCES</a:t>
            </a:r>
          </a:p>
        </p:txBody>
      </p:sp>
      <p:sp>
        <p:nvSpPr>
          <p:cNvPr id="3" name="Content Placeholder 2">
            <a:extLst>
              <a:ext uri="{FF2B5EF4-FFF2-40B4-BE49-F238E27FC236}">
                <a16:creationId xmlns:a16="http://schemas.microsoft.com/office/drawing/2014/main" id="{F6082C98-34F7-1B5E-4238-A0D7EFD3A0D1}"/>
              </a:ext>
            </a:extLst>
          </p:cNvPr>
          <p:cNvSpPr>
            <a:spLocks noGrp="1"/>
          </p:cNvSpPr>
          <p:nvPr>
            <p:ph idx="1"/>
          </p:nvPr>
        </p:nvSpPr>
        <p:spPr>
          <a:xfrm>
            <a:off x="677334" y="1829285"/>
            <a:ext cx="8817537" cy="4808424"/>
          </a:xfrm>
        </p:spPr>
        <p:txBody>
          <a:bodyPr vert="horz" lIns="91440" tIns="45720" rIns="91440" bIns="45720" rtlCol="0" anchor="t">
            <a:normAutofit/>
          </a:bodyPr>
          <a:lstStyle/>
          <a:p>
            <a:pPr>
              <a:buFont typeface="Wingdings" charset="2"/>
              <a:buChar char="Ø"/>
            </a:pPr>
            <a:r>
              <a:rPr lang="en-US" sz="1600">
                <a:ea typeface="+mn-lt"/>
                <a:cs typeface="+mn-lt"/>
              </a:rPr>
              <a:t> Beheshti-Kashi, S., Karimi, H.R., Thoben, K.D., L¨utjen, M., Teucke, M.: A survey on     retail sales forecasting and prediction in fashion markets. Systems Science &amp; Control Engineering 3(1), 154–161 (2015) </a:t>
            </a:r>
          </a:p>
          <a:p>
            <a:pPr>
              <a:buFont typeface="Wingdings"/>
              <a:buChar char="Ø"/>
            </a:pPr>
            <a:endParaRPr lang="en-US" sz="1600">
              <a:ea typeface="+mn-lt"/>
              <a:cs typeface="+mn-lt"/>
            </a:endParaRPr>
          </a:p>
          <a:p>
            <a:pPr>
              <a:buFont typeface="Wingdings" charset="2"/>
              <a:buChar char="Ø"/>
            </a:pPr>
            <a:r>
              <a:rPr lang="en-US" sz="1600">
                <a:ea typeface="+mn-lt"/>
                <a:cs typeface="+mn-lt"/>
              </a:rPr>
              <a:t>Bose, I., Mahapatra, R.K.: Business data mining machine learning perspective. Information &amp; management 39(3), 211–225 (2001) </a:t>
            </a:r>
          </a:p>
          <a:p>
            <a:pPr marL="0" indent="0">
              <a:buNone/>
            </a:pPr>
            <a:endParaRPr lang="en-US" sz="1600">
              <a:ea typeface="+mn-lt"/>
              <a:cs typeface="+mn-lt"/>
            </a:endParaRPr>
          </a:p>
          <a:p>
            <a:pPr>
              <a:buFont typeface="Wingdings" charset="2"/>
              <a:buChar char="Ø"/>
            </a:pPr>
            <a:r>
              <a:rPr lang="en-US" sz="1600">
                <a:ea typeface="+mn-lt"/>
                <a:cs typeface="+mn-lt"/>
              </a:rPr>
              <a:t> Chu, C.W., Zhang, G.P.: A comparative study of linear and nonlinear models for aggregate retail sales forecasting. International Journal of production economics 86(3), 217–231 (2003) </a:t>
            </a:r>
          </a:p>
          <a:p>
            <a:pPr marL="0" indent="0">
              <a:buNone/>
            </a:pPr>
            <a:endParaRPr lang="en-US" sz="1600">
              <a:ea typeface="+mn-lt"/>
              <a:cs typeface="+mn-lt"/>
            </a:endParaRPr>
          </a:p>
          <a:p>
            <a:pPr>
              <a:buFont typeface="Wingdings" charset="2"/>
              <a:buChar char="Ø"/>
            </a:pPr>
            <a:r>
              <a:rPr lang="en-US" sz="1600">
                <a:ea typeface="+mn-lt"/>
                <a:cs typeface="+mn-lt"/>
              </a:rPr>
              <a:t> Claypool, M., Gokhale, A., Miranda, T., Murnikov, P., Netes, D., Sartin, M.: Combing content-based and collaborative filters in an online newspaper (1999) </a:t>
            </a:r>
          </a:p>
          <a:p>
            <a:pPr>
              <a:buFont typeface="Wingdings" charset="2"/>
              <a:buChar char="Ø"/>
            </a:pPr>
            <a:endParaRPr lang="en-US" sz="1600"/>
          </a:p>
        </p:txBody>
      </p:sp>
    </p:spTree>
    <p:extLst>
      <p:ext uri="{BB962C8B-B14F-4D97-AF65-F5344CB8AC3E}">
        <p14:creationId xmlns:p14="http://schemas.microsoft.com/office/powerpoint/2010/main" val="299804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130C-776A-2CAF-2396-84A3F2020EBD}"/>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8D02802-1320-A553-DACE-E82729043255}"/>
              </a:ext>
            </a:extLst>
          </p:cNvPr>
          <p:cNvSpPr>
            <a:spLocks noGrp="1"/>
          </p:cNvSpPr>
          <p:nvPr>
            <p:ph idx="1"/>
          </p:nvPr>
        </p:nvSpPr>
        <p:spPr>
          <a:xfrm>
            <a:off x="677334" y="1336806"/>
            <a:ext cx="8596668" cy="5106150"/>
          </a:xfrm>
        </p:spPr>
        <p:txBody>
          <a:bodyPr vert="horz" lIns="91440" tIns="45720" rIns="91440" bIns="45720" rtlCol="0" anchor="t">
            <a:normAutofit/>
          </a:bodyPr>
          <a:lstStyle/>
          <a:p>
            <a:pPr>
              <a:buFont typeface="Wingdings" charset="2"/>
              <a:buChar char="Ø"/>
            </a:pPr>
            <a:r>
              <a:rPr lang="en-US">
                <a:solidFill>
                  <a:srgbClr val="0D0D0D"/>
                </a:solidFill>
                <a:ea typeface="+mn-lt"/>
                <a:cs typeface="+mn-lt"/>
              </a:rPr>
              <a:t>In conclusion, leveraging machine learning for Big Mart sales prediction presents a promising opportunity to enhance forecasting accuracy, optimize inventory management, and drive business growth.</a:t>
            </a:r>
            <a:endParaRPr lang="en-US"/>
          </a:p>
          <a:p>
            <a:pPr>
              <a:buFont typeface="Wingdings" charset="2"/>
              <a:buChar char="Ø"/>
            </a:pPr>
            <a:endParaRPr lang="en-US" sz="1600">
              <a:solidFill>
                <a:srgbClr val="0D0D0D"/>
              </a:solidFill>
              <a:ea typeface="+mn-lt"/>
              <a:cs typeface="+mn-lt"/>
            </a:endParaRPr>
          </a:p>
          <a:p>
            <a:pPr>
              <a:buFont typeface="Wingdings" charset="2"/>
              <a:buChar char="Ø"/>
            </a:pPr>
            <a:r>
              <a:rPr lang="en-US" sz="1600">
                <a:solidFill>
                  <a:srgbClr val="0D0D0D"/>
                </a:solidFill>
                <a:ea typeface="+mn-lt"/>
                <a:cs typeface="+mn-lt"/>
              </a:rPr>
              <a:t> </a:t>
            </a:r>
            <a:r>
              <a:rPr lang="en-US">
                <a:solidFill>
                  <a:srgbClr val="0D0D0D"/>
                </a:solidFill>
                <a:ea typeface="+mn-lt"/>
                <a:cs typeface="+mn-lt"/>
              </a:rPr>
              <a:t>Through the systematic analysis of historical sales data, combined with advanced modeling techniques, organizations can gain valuable insights into consumer behavior, market trends, and product performance.</a:t>
            </a:r>
            <a:endParaRPr lang="en-US"/>
          </a:p>
          <a:p>
            <a:pPr>
              <a:buFont typeface="Wingdings" charset="2"/>
              <a:buChar char="Ø"/>
            </a:pPr>
            <a:endParaRPr lang="en-US">
              <a:solidFill>
                <a:srgbClr val="0D0D0D"/>
              </a:solidFill>
              <a:ea typeface="+mn-lt"/>
              <a:cs typeface="+mn-lt"/>
            </a:endParaRPr>
          </a:p>
          <a:p>
            <a:pPr>
              <a:buFont typeface="Wingdings" charset="2"/>
              <a:buChar char="Ø"/>
            </a:pPr>
            <a:r>
              <a:rPr lang="en-US">
                <a:solidFill>
                  <a:srgbClr val="000000"/>
                </a:solidFill>
                <a:ea typeface="+mn-lt"/>
                <a:cs typeface="+mn-lt"/>
              </a:rPr>
              <a:t>In present era of digitally connected world every shopping mall desires to know the customer demands beforehand to avoid the shortfall of sale items in all seasons.</a:t>
            </a:r>
            <a:endParaRPr lang="en-US">
              <a:solidFill>
                <a:srgbClr val="404040"/>
              </a:solidFill>
              <a:ea typeface="+mn-lt"/>
              <a:cs typeface="+mn-lt"/>
            </a:endParaRPr>
          </a:p>
          <a:p>
            <a:pPr>
              <a:buFont typeface="Wingdings" charset="2"/>
              <a:buChar char="Ø"/>
            </a:pPr>
            <a:endParaRPr lang="en-US">
              <a:solidFill>
                <a:srgbClr val="000000"/>
              </a:solidFill>
            </a:endParaRPr>
          </a:p>
          <a:p>
            <a:pPr>
              <a:buFont typeface="Wingdings" charset="2"/>
              <a:buChar char="Ø"/>
            </a:pPr>
            <a:r>
              <a:rPr lang="en-US">
                <a:solidFill>
                  <a:srgbClr val="000000"/>
                </a:solidFill>
                <a:ea typeface="+mn-lt"/>
                <a:cs typeface="+mn-lt"/>
              </a:rPr>
              <a:t>Finally a comparison of different models is summarized . It is also concluded that our model with lowest MAE and RMSE performs better compared to existing models. </a:t>
            </a:r>
            <a:endParaRPr lang="en-US"/>
          </a:p>
          <a:p>
            <a:pPr>
              <a:buFont typeface="Wingdings" charset="2"/>
              <a:buChar char="Ø"/>
            </a:pPr>
            <a:endParaRPr lang="en-US">
              <a:solidFill>
                <a:srgbClr val="000000"/>
              </a:solidFill>
            </a:endParaRPr>
          </a:p>
          <a:p>
            <a:pPr>
              <a:buFont typeface="Wingdings" charset="2"/>
              <a:buChar char="Ø"/>
            </a:pPr>
            <a:endParaRPr lang="en-US" sz="1600">
              <a:solidFill>
                <a:srgbClr val="0D0D0D"/>
              </a:solidFill>
            </a:endParaRPr>
          </a:p>
          <a:p>
            <a:pPr>
              <a:buFont typeface="Wingdings" charset="2"/>
              <a:buChar char="Ø"/>
            </a:pPr>
            <a:endParaRPr lang="en-US" sz="1600">
              <a:solidFill>
                <a:srgbClr val="0D0D0D"/>
              </a:solidFill>
            </a:endParaRPr>
          </a:p>
        </p:txBody>
      </p:sp>
    </p:spTree>
    <p:extLst>
      <p:ext uri="{BB962C8B-B14F-4D97-AF65-F5344CB8AC3E}">
        <p14:creationId xmlns:p14="http://schemas.microsoft.com/office/powerpoint/2010/main" val="123088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E1CB-2E50-412C-AED0-7F716CA1D6D2}"/>
              </a:ext>
            </a:extLst>
          </p:cNvPr>
          <p:cNvSpPr>
            <a:spLocks noGrp="1"/>
          </p:cNvSpPr>
          <p:nvPr>
            <p:ph type="title"/>
          </p:nvPr>
        </p:nvSpPr>
        <p:spPr>
          <a:xfrm>
            <a:off x="363009" y="0"/>
            <a:ext cx="8596668" cy="1320800"/>
          </a:xfrm>
        </p:spPr>
        <p:txBody>
          <a:bodyPr>
            <a:normAutofit/>
          </a:bodyPr>
          <a:lstStyle/>
          <a:p>
            <a:r>
              <a:rPr lang="en-US" sz="4400" dirty="0"/>
              <a:t>CONTENTS</a:t>
            </a:r>
            <a:endParaRPr lang="en-IN" sz="4400" dirty="0"/>
          </a:p>
        </p:txBody>
      </p:sp>
      <p:sp>
        <p:nvSpPr>
          <p:cNvPr id="3" name="Content Placeholder 2">
            <a:extLst>
              <a:ext uri="{FF2B5EF4-FFF2-40B4-BE49-F238E27FC236}">
                <a16:creationId xmlns:a16="http://schemas.microsoft.com/office/drawing/2014/main" id="{53213B89-77ED-4388-912A-14CCD7BEF9B7}"/>
              </a:ext>
            </a:extLst>
          </p:cNvPr>
          <p:cNvSpPr>
            <a:spLocks noGrp="1"/>
          </p:cNvSpPr>
          <p:nvPr>
            <p:ph idx="1"/>
          </p:nvPr>
        </p:nvSpPr>
        <p:spPr>
          <a:xfrm>
            <a:off x="1010709" y="903289"/>
            <a:ext cx="9952566" cy="5573711"/>
          </a:xfrm>
        </p:spPr>
        <p:txBody>
          <a:bodyPr>
            <a:normAutofit lnSpcReduction="10000"/>
          </a:bodyPr>
          <a:lstStyle/>
          <a:p>
            <a:pPr>
              <a:buFont typeface="Wingdings" panose="05000000000000000000" pitchFamily="2" charset="2"/>
              <a:buChar char="q"/>
            </a:pPr>
            <a:r>
              <a:rPr lang="en-US" dirty="0"/>
              <a:t>Title </a:t>
            </a:r>
          </a:p>
          <a:p>
            <a:pPr>
              <a:buFont typeface="Wingdings" panose="05000000000000000000" pitchFamily="2" charset="2"/>
              <a:buChar char="q"/>
            </a:pPr>
            <a:r>
              <a:rPr lang="en-US" dirty="0"/>
              <a:t>Contents</a:t>
            </a:r>
          </a:p>
          <a:p>
            <a:pPr>
              <a:buFont typeface="Wingdings" panose="05000000000000000000" pitchFamily="2" charset="2"/>
              <a:buChar char="q"/>
            </a:pPr>
            <a:r>
              <a:rPr lang="en-US" dirty="0"/>
              <a:t>Abstract</a:t>
            </a:r>
          </a:p>
          <a:p>
            <a:pPr>
              <a:buFont typeface="Wingdings" panose="05000000000000000000" pitchFamily="2" charset="2"/>
              <a:buChar char="q"/>
            </a:pPr>
            <a:r>
              <a:rPr lang="en-US" dirty="0"/>
              <a:t>Literature Survey</a:t>
            </a:r>
          </a:p>
          <a:p>
            <a:pPr>
              <a:buFont typeface="Wingdings" panose="05000000000000000000" pitchFamily="2" charset="2"/>
              <a:buChar char="q"/>
            </a:pPr>
            <a:r>
              <a:rPr lang="en-US" dirty="0"/>
              <a:t>Existing System </a:t>
            </a:r>
          </a:p>
          <a:p>
            <a:pPr>
              <a:buFont typeface="Wingdings" panose="05000000000000000000" pitchFamily="2" charset="2"/>
              <a:buChar char="q"/>
            </a:pPr>
            <a:r>
              <a:rPr lang="en-US" dirty="0"/>
              <a:t>Disadvantages</a:t>
            </a:r>
          </a:p>
          <a:p>
            <a:pPr>
              <a:buFont typeface="Wingdings" panose="05000000000000000000" pitchFamily="2" charset="2"/>
              <a:buChar char="q"/>
            </a:pPr>
            <a:r>
              <a:rPr lang="en-US" dirty="0"/>
              <a:t>Proposed System</a:t>
            </a:r>
          </a:p>
          <a:p>
            <a:pPr>
              <a:buFont typeface="Wingdings" panose="05000000000000000000" pitchFamily="2" charset="2"/>
              <a:buChar char="q"/>
            </a:pPr>
            <a:r>
              <a:rPr lang="en-US" dirty="0"/>
              <a:t>Advantages</a:t>
            </a:r>
          </a:p>
          <a:p>
            <a:pPr>
              <a:buFont typeface="Wingdings" panose="05000000000000000000" pitchFamily="2" charset="2"/>
              <a:buChar char="q"/>
            </a:pPr>
            <a:r>
              <a:rPr lang="en-US" dirty="0"/>
              <a:t>Block Diagram</a:t>
            </a:r>
          </a:p>
          <a:p>
            <a:pPr>
              <a:buFont typeface="Wingdings" panose="05000000000000000000" pitchFamily="2" charset="2"/>
              <a:buChar char="q"/>
            </a:pPr>
            <a:r>
              <a:rPr lang="en-US" dirty="0"/>
              <a:t>Software Requirements</a:t>
            </a:r>
          </a:p>
          <a:p>
            <a:pPr>
              <a:buFont typeface="Wingdings" panose="05000000000000000000" pitchFamily="2" charset="2"/>
              <a:buChar char="q"/>
            </a:pPr>
            <a:r>
              <a:rPr lang="en-US" dirty="0"/>
              <a:t>Hardware Requirements</a:t>
            </a:r>
          </a:p>
          <a:p>
            <a:pPr>
              <a:buFont typeface="Wingdings" panose="05000000000000000000" pitchFamily="2" charset="2"/>
              <a:buChar char="q"/>
            </a:pPr>
            <a:r>
              <a:rPr lang="en-US" dirty="0"/>
              <a:t>Algorithms</a:t>
            </a:r>
          </a:p>
          <a:p>
            <a:pPr>
              <a:buFont typeface="Wingdings" panose="05000000000000000000" pitchFamily="2" charset="2"/>
              <a:buChar char="q"/>
            </a:pPr>
            <a:r>
              <a:rPr lang="en-US" dirty="0"/>
              <a:t>Applications</a:t>
            </a:r>
          </a:p>
          <a:p>
            <a:pPr>
              <a:buFont typeface="Wingdings" panose="05000000000000000000" pitchFamily="2" charset="2"/>
              <a:buChar char="q"/>
            </a:pPr>
            <a:r>
              <a:rPr lang="en-US" dirty="0"/>
              <a:t>References</a:t>
            </a:r>
          </a:p>
          <a:p>
            <a:pPr>
              <a:buFont typeface="Wingdings" panose="05000000000000000000" pitchFamily="2" charset="2"/>
              <a:buChar char="q"/>
            </a:pPr>
            <a:r>
              <a:rPr lang="en-US" dirty="0"/>
              <a:t>Conclusion….</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98509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05C97-31D0-D760-5BDB-8DC9EA447422}"/>
              </a:ext>
            </a:extLst>
          </p:cNvPr>
          <p:cNvSpPr>
            <a:spLocks noGrp="1"/>
          </p:cNvSpPr>
          <p:nvPr>
            <p:ph type="title"/>
          </p:nvPr>
        </p:nvSpPr>
        <p:spPr>
          <a:xfrm>
            <a:off x="1333502" y="521252"/>
            <a:ext cx="8596668" cy="901148"/>
          </a:xfrm>
        </p:spPr>
        <p:txBody>
          <a:bodyPr>
            <a:normAutofit/>
          </a:bodyPr>
          <a:lstStyle/>
          <a:p>
            <a:r>
              <a:rPr lang="en-US"/>
              <a:t>ABSTRACT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F932468-6D9E-F8F1-4AC3-C98EB5D73B94}"/>
              </a:ext>
            </a:extLst>
          </p:cNvPr>
          <p:cNvSpPr>
            <a:spLocks noGrp="1"/>
          </p:cNvSpPr>
          <p:nvPr>
            <p:ph idx="1"/>
          </p:nvPr>
        </p:nvSpPr>
        <p:spPr>
          <a:xfrm>
            <a:off x="1333502" y="1155633"/>
            <a:ext cx="8596668" cy="4885729"/>
          </a:xfrm>
        </p:spPr>
        <p:txBody>
          <a:bodyPr vert="horz" lIns="0" tIns="45720" rIns="0" bIns="45720" rtlCol="0" anchor="t">
            <a:noAutofit/>
          </a:bodyPr>
          <a:lstStyle/>
          <a:p>
            <a:endParaRPr lang="en-US" sz="1700"/>
          </a:p>
          <a:p>
            <a:r>
              <a:rPr lang="en-US" sz="2000">
                <a:ea typeface="+mn-lt"/>
                <a:cs typeface="+mn-lt"/>
              </a:rPr>
              <a:t>Now a days shopping malls and Big Marts keep the track of their sales data of each and every individual item for predicting future demand of the customer and update the inventory management as well. These data stores basically contain a large number of customer data and individual item attributes in a data warehouse. Further, anomalies and frequent patterns are detected by mining the data store from the data warehouse. The resultant data can be used for predicting future sales volume with the help of different machine learning techniques for the retailers like Big Mart. In this , we propose a predictive model using Machine learning techniques Linear Regression, random Forest, Support vector Machines, Decision </a:t>
            </a:r>
            <a:r>
              <a:rPr lang="en-US" sz="2000" err="1">
                <a:ea typeface="+mn-lt"/>
                <a:cs typeface="+mn-lt"/>
              </a:rPr>
              <a:t>Trees,Gradient</a:t>
            </a:r>
            <a:r>
              <a:rPr lang="en-US" sz="2000">
                <a:ea typeface="+mn-lt"/>
                <a:cs typeface="+mn-lt"/>
              </a:rPr>
              <a:t> Boost Algo’s </a:t>
            </a:r>
            <a:r>
              <a:rPr lang="en-US" sz="2000" err="1">
                <a:ea typeface="+mn-lt"/>
                <a:cs typeface="+mn-lt"/>
              </a:rPr>
              <a:t>LightGBM,catBoost</a:t>
            </a:r>
            <a:r>
              <a:rPr lang="en-US" sz="2000">
                <a:ea typeface="+mn-lt"/>
                <a:cs typeface="+mn-lt"/>
              </a:rPr>
              <a:t>  for predicting the sales of a company like Big Mart and that the model may produce better performance as compared to existing model  </a:t>
            </a:r>
            <a:r>
              <a:rPr lang="en-US" sz="2000" err="1">
                <a:ea typeface="+mn-lt"/>
                <a:cs typeface="+mn-lt"/>
              </a:rPr>
              <a:t>XGBoost</a:t>
            </a:r>
            <a:r>
              <a:rPr lang="en-US" sz="2000">
                <a:ea typeface="+mn-lt"/>
                <a:cs typeface="+mn-lt"/>
              </a:rPr>
              <a:t> algorithm .A comparative analysis of the model with others in terms performance metrics is also explained in detail.  </a:t>
            </a:r>
            <a:endParaRPr lang="en-US" sz="2000"/>
          </a:p>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616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BA3D-6EE0-4317-8383-2EEB0CBE944C}"/>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645B9566-A4D0-464E-87F4-9D3FCB347E85}"/>
              </a:ext>
            </a:extLst>
          </p:cNvPr>
          <p:cNvSpPr>
            <a:spLocks noGrp="1"/>
          </p:cNvSpPr>
          <p:nvPr>
            <p:ph idx="1"/>
          </p:nvPr>
        </p:nvSpPr>
        <p:spPr>
          <a:xfrm>
            <a:off x="817293" y="1759373"/>
            <a:ext cx="8596668" cy="3880773"/>
          </a:xfrm>
        </p:spPr>
        <p:txBody>
          <a:bodyPr>
            <a:normAutofit/>
          </a:bodyPr>
          <a:lstStyle/>
          <a:p>
            <a:r>
              <a:rPr lang="en-US" sz="1600" dirty="0"/>
              <a:t>A Forecast for Big Mart Sales Based on Random Forests and Multiple Linear Regression (2018) Kadam, H., </a:t>
            </a:r>
            <a:r>
              <a:rPr lang="en-US" sz="1600" dirty="0" err="1"/>
              <a:t>Shevade</a:t>
            </a:r>
            <a:r>
              <a:rPr lang="en-US" sz="1600" dirty="0"/>
              <a:t>, R., </a:t>
            </a:r>
            <a:r>
              <a:rPr lang="en-US" sz="1600" dirty="0" err="1"/>
              <a:t>Ketkar</a:t>
            </a:r>
            <a:r>
              <a:rPr lang="en-US" sz="1600" dirty="0"/>
              <a:t>, P. and </a:t>
            </a:r>
            <a:r>
              <a:rPr lang="en-US" sz="1600" dirty="0" err="1"/>
              <a:t>Rajguru</a:t>
            </a:r>
            <a:r>
              <a:rPr lang="en-US" sz="1600" dirty="0"/>
              <a:t>. A Forecast for Big Mart Sales Based on Random Forests and Multiple Linear Regression used Random Forest and Linear Regression for prediction analysis which gives less accuracy. To overcome this, we can use XG boost Algorithm which will give more accuracy and will be more efficient.</a:t>
            </a:r>
          </a:p>
          <a:p>
            <a:r>
              <a:rPr lang="en-US" sz="1600" dirty="0"/>
              <a:t>Forecasting methods and applications (2008) </a:t>
            </a:r>
            <a:r>
              <a:rPr lang="en-US" sz="1600" dirty="0" err="1"/>
              <a:t>Makridakis</a:t>
            </a:r>
            <a:r>
              <a:rPr lang="en-US" sz="1600" dirty="0"/>
              <a:t>, S., </a:t>
            </a:r>
            <a:r>
              <a:rPr lang="en-US" sz="1600" dirty="0" err="1"/>
              <a:t>Wheelwrigh</a:t>
            </a:r>
            <a:r>
              <a:rPr lang="en-US" sz="1600" dirty="0"/>
              <a:t>. S. C., Hyndman. R.J. Forecasting methods and applications contain a Lack of Data and short life cycles. So some of the datalike historical data, and </a:t>
            </a:r>
            <a:r>
              <a:rPr lang="en-US" sz="1600" dirty="0" err="1"/>
              <a:t>consumeroriented</a:t>
            </a:r>
            <a:r>
              <a:rPr lang="en-US" sz="1600" dirty="0"/>
              <a:t> markets face uncertain demands and can be predicted for accurate results. </a:t>
            </a:r>
          </a:p>
          <a:p>
            <a:r>
              <a:rPr lang="en-US" sz="1600" dirty="0"/>
              <a:t>By Das, P., Chaudhury. Prediction of retail sales of footwear using feed-forward and recurrent neural networks used neural networks for prediction of sales. Using a neural network for predicting weekly retail sales, is not efficient, So XG boost can work efficiently.</a:t>
            </a:r>
            <a:endParaRPr lang="en-IN" sz="1600" dirty="0"/>
          </a:p>
        </p:txBody>
      </p:sp>
    </p:spTree>
    <p:extLst>
      <p:ext uri="{BB962C8B-B14F-4D97-AF65-F5344CB8AC3E}">
        <p14:creationId xmlns:p14="http://schemas.microsoft.com/office/powerpoint/2010/main" val="328000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FDA6D-7BEF-80BF-C982-0CA033CA9B29}"/>
              </a:ext>
            </a:extLst>
          </p:cNvPr>
          <p:cNvSpPr>
            <a:spLocks noGrp="1"/>
          </p:cNvSpPr>
          <p:nvPr>
            <p:ph type="title"/>
          </p:nvPr>
        </p:nvSpPr>
        <p:spPr>
          <a:xfrm>
            <a:off x="1333502" y="609600"/>
            <a:ext cx="8596668" cy="1320800"/>
          </a:xfrm>
        </p:spPr>
        <p:txBody>
          <a:bodyPr>
            <a:normAutofit/>
          </a:bodyPr>
          <a:lstStyle/>
          <a:p>
            <a:r>
              <a:rPr lang="en-US" dirty="0"/>
              <a:t>EXISTING SYSTEM</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95986D-E6CB-C21A-A2BC-5C9DF1E41E15}"/>
              </a:ext>
            </a:extLst>
          </p:cNvPr>
          <p:cNvSpPr>
            <a:spLocks noGrp="1"/>
          </p:cNvSpPr>
          <p:nvPr>
            <p:ph idx="1"/>
          </p:nvPr>
        </p:nvSpPr>
        <p:spPr>
          <a:xfrm>
            <a:off x="1126959" y="1775289"/>
            <a:ext cx="10616307" cy="3890865"/>
          </a:xfrm>
        </p:spPr>
        <p:txBody>
          <a:bodyPr vert="horz" lIns="91440" tIns="45720" rIns="91440" bIns="45720" rtlCol="0" anchor="t">
            <a:normAutofit/>
          </a:bodyPr>
          <a:lstStyle/>
          <a:p>
            <a:r>
              <a:rPr lang="en-US" b="1" dirty="0"/>
              <a:t>Objective</a:t>
            </a:r>
            <a:r>
              <a:rPr lang="en-US" dirty="0"/>
              <a:t>: In Existing system they aimed to develop a reliable sales forecasting model for </a:t>
            </a:r>
            <a:r>
              <a:rPr lang="en-US" dirty="0" err="1"/>
              <a:t>Bigmart</a:t>
            </a:r>
            <a:r>
              <a:rPr lang="en-US" dirty="0"/>
              <a:t> stores.</a:t>
            </a:r>
          </a:p>
          <a:p>
            <a:r>
              <a:rPr lang="en-US" b="1" dirty="0"/>
              <a:t>Method Exploration</a:t>
            </a:r>
            <a:r>
              <a:rPr lang="en-US" dirty="0"/>
              <a:t>: Various predictive techniques were investigated, including decision trees, linear regression, Ridge Regression and others.</a:t>
            </a:r>
          </a:p>
          <a:p>
            <a:r>
              <a:rPr lang="en-US" b="1" dirty="0"/>
              <a:t>Performance Evaluation</a:t>
            </a:r>
            <a:r>
              <a:rPr lang="en-US" dirty="0"/>
              <a:t>: Each method was rigorously evaluated for its predictive accuracy using established metrics.</a:t>
            </a:r>
          </a:p>
          <a:p>
            <a:r>
              <a:rPr lang="en-US" b="1" dirty="0" err="1"/>
              <a:t>XGBoost</a:t>
            </a:r>
            <a:r>
              <a:rPr lang="en-US" b="1" dirty="0"/>
              <a:t> Superiority</a:t>
            </a:r>
            <a:r>
              <a:rPr lang="en-US" dirty="0"/>
              <a:t>: Following the evaluation, the </a:t>
            </a:r>
            <a:r>
              <a:rPr lang="en-US" dirty="0" err="1"/>
              <a:t>XGBoost</a:t>
            </a:r>
            <a:r>
              <a:rPr lang="en-US" dirty="0"/>
              <a:t> algorithm emerged as the most effective, demonstrating superior performance compared to other methods.</a:t>
            </a:r>
          </a:p>
          <a:p>
            <a:r>
              <a:rPr lang="en-US" b="1" dirty="0"/>
              <a:t>Accuracy Metrics</a:t>
            </a:r>
            <a:r>
              <a:rPr lang="en-US" dirty="0"/>
              <a:t>: Evaluation metrics, such as Mean Absolute Error (MAE) and Root Mean Square Error (RMSE), indicated that </a:t>
            </a:r>
            <a:r>
              <a:rPr lang="en-US" dirty="0" err="1"/>
              <a:t>XGBoost</a:t>
            </a:r>
            <a:r>
              <a:rPr lang="en-US" dirty="0"/>
              <a:t> achieved an error of approximately 1052 for RMSE and 739.03 for MAE.</a:t>
            </a:r>
          </a:p>
          <a:p>
            <a:pPr marL="0" indent="0">
              <a:buNone/>
            </a:pPr>
            <a:endParaRPr lang="en-US" dirty="0"/>
          </a:p>
          <a:p>
            <a:pPr marL="0" indent="0">
              <a:buNone/>
            </a:pPr>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469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1995-62FD-441E-8821-D3FEED504457}"/>
              </a:ext>
            </a:extLst>
          </p:cNvPr>
          <p:cNvSpPr>
            <a:spLocks noGrp="1"/>
          </p:cNvSpPr>
          <p:nvPr>
            <p:ph type="title"/>
          </p:nvPr>
        </p:nvSpPr>
        <p:spPr>
          <a:xfrm>
            <a:off x="350762" y="377821"/>
            <a:ext cx="8596668" cy="1320800"/>
          </a:xfrm>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BBA0E252-3F28-4E9B-9E4F-759FF3A36384}"/>
              </a:ext>
            </a:extLst>
          </p:cNvPr>
          <p:cNvSpPr>
            <a:spLocks noGrp="1"/>
          </p:cNvSpPr>
          <p:nvPr>
            <p:ph idx="1"/>
          </p:nvPr>
        </p:nvSpPr>
        <p:spPr>
          <a:xfrm>
            <a:off x="145489" y="1572589"/>
            <a:ext cx="6852470" cy="4996162"/>
          </a:xfrm>
        </p:spPr>
        <p:txBody>
          <a:bodyPr/>
          <a:lstStyle/>
          <a:p>
            <a:r>
              <a:rPr lang="en-US" dirty="0"/>
              <a:t>While </a:t>
            </a:r>
            <a:r>
              <a:rPr lang="en-US" dirty="0" err="1"/>
              <a:t>XGBoost</a:t>
            </a:r>
            <a:r>
              <a:rPr lang="en-US" dirty="0"/>
              <a:t> is known for its performance on structured/tabular data, it may not be as suitable for unstructured data types or extremely large datasets </a:t>
            </a:r>
          </a:p>
          <a:p>
            <a:r>
              <a:rPr lang="en-US" dirty="0"/>
              <a:t>Optimizing the performance of an ensemble classifier involves tuning numerous hyperparameters across multiple algorithms, which can be time-consuming and require expertise.</a:t>
            </a:r>
          </a:p>
          <a:p>
            <a:r>
              <a:rPr lang="en-US" dirty="0" err="1"/>
              <a:t>XGBoost</a:t>
            </a:r>
            <a:r>
              <a:rPr lang="en-US" dirty="0"/>
              <a:t> relies on certain assumptions about the data. If these assumptions are violated, it can lead to inaccurate predictions or biased estimates.</a:t>
            </a:r>
          </a:p>
          <a:p>
            <a:r>
              <a:rPr lang="en-US" dirty="0"/>
              <a:t>There's a risk of overfitting, especially when dealing with relatively small datasets. </a:t>
            </a:r>
            <a:endParaRPr lang="en-IN" dirty="0"/>
          </a:p>
        </p:txBody>
      </p:sp>
      <p:pic>
        <p:nvPicPr>
          <p:cNvPr id="5" name="Picture 4">
            <a:extLst>
              <a:ext uri="{FF2B5EF4-FFF2-40B4-BE49-F238E27FC236}">
                <a16:creationId xmlns:a16="http://schemas.microsoft.com/office/drawing/2014/main" id="{A0C3387A-D2DF-4DC5-9017-072A8BEECF7E}"/>
              </a:ext>
            </a:extLst>
          </p:cNvPr>
          <p:cNvPicPr>
            <a:picLocks noChangeAspect="1"/>
          </p:cNvPicPr>
          <p:nvPr/>
        </p:nvPicPr>
        <p:blipFill rotWithShape="1">
          <a:blip r:embed="rId2">
            <a:extLst>
              <a:ext uri="{28A0092B-C50C-407E-A947-70E740481C1C}">
                <a14:useLocalDpi xmlns:a14="http://schemas.microsoft.com/office/drawing/2010/main" val="0"/>
              </a:ext>
            </a:extLst>
          </a:blip>
          <a:srcRect l="50202" t="14308" r="-281" b="241"/>
          <a:stretch/>
        </p:blipFill>
        <p:spPr>
          <a:xfrm>
            <a:off x="7296538" y="1773265"/>
            <a:ext cx="4314812" cy="3853094"/>
          </a:xfrm>
          <a:prstGeom prst="rect">
            <a:avLst/>
          </a:prstGeom>
        </p:spPr>
      </p:pic>
    </p:spTree>
    <p:extLst>
      <p:ext uri="{BB962C8B-B14F-4D97-AF65-F5344CB8AC3E}">
        <p14:creationId xmlns:p14="http://schemas.microsoft.com/office/powerpoint/2010/main" val="391618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D50E3-FF27-B069-8EBE-63E4791AB972}"/>
              </a:ext>
            </a:extLst>
          </p:cNvPr>
          <p:cNvSpPr>
            <a:spLocks noGrp="1"/>
          </p:cNvSpPr>
          <p:nvPr>
            <p:ph type="title"/>
          </p:nvPr>
        </p:nvSpPr>
        <p:spPr>
          <a:xfrm>
            <a:off x="1333502" y="609600"/>
            <a:ext cx="8792316" cy="1320800"/>
          </a:xfrm>
        </p:spPr>
        <p:txBody>
          <a:bodyPr>
            <a:normAutofit/>
          </a:bodyPr>
          <a:lstStyle/>
          <a:p>
            <a:r>
              <a:rPr lang="en-US"/>
              <a:t>PROPOSED SYSTEM</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EF5A5BA-DEA0-ABDC-F460-E056BDBD00C1}"/>
              </a:ext>
            </a:extLst>
          </p:cNvPr>
          <p:cNvSpPr>
            <a:spLocks noGrp="1"/>
          </p:cNvSpPr>
          <p:nvPr>
            <p:ph idx="1"/>
          </p:nvPr>
        </p:nvSpPr>
        <p:spPr>
          <a:xfrm>
            <a:off x="1175657" y="1567543"/>
            <a:ext cx="9918107" cy="4473819"/>
          </a:xfrm>
        </p:spPr>
        <p:txBody>
          <a:bodyPr vert="horz" lIns="91440" tIns="45720" rIns="91440" bIns="45720" rtlCol="0" anchor="t">
            <a:normAutofit/>
          </a:bodyPr>
          <a:lstStyle/>
          <a:p>
            <a:r>
              <a:rPr lang="en-US" b="1" dirty="0"/>
              <a:t>Objective</a:t>
            </a:r>
            <a:r>
              <a:rPr lang="en-US" dirty="0"/>
              <a:t>:  The primary aim of the proposed system is to determine the most effective regression technique for predicting accurate results in </a:t>
            </a:r>
            <a:r>
              <a:rPr lang="en-US" dirty="0" err="1"/>
              <a:t>Bigmart</a:t>
            </a:r>
            <a:r>
              <a:rPr lang="en-US" dirty="0"/>
              <a:t> sales forecasting.</a:t>
            </a:r>
          </a:p>
          <a:p>
            <a:r>
              <a:rPr lang="en-US" b="1" dirty="0"/>
              <a:t>Regressor Techniques Testing</a:t>
            </a:r>
            <a:r>
              <a:rPr lang="en-US" dirty="0"/>
              <a:t>: The system explores a range of regression techniques, including:</a:t>
            </a:r>
          </a:p>
          <a:p>
            <a:pPr lvl="1"/>
            <a:r>
              <a:rPr lang="en-US" dirty="0" err="1"/>
              <a:t>LGBMRegressor</a:t>
            </a:r>
            <a:endParaRPr lang="en-US" dirty="0"/>
          </a:p>
          <a:p>
            <a:pPr lvl="1"/>
            <a:r>
              <a:rPr lang="en-US" dirty="0" err="1"/>
              <a:t>CatBoost</a:t>
            </a:r>
            <a:r>
              <a:rPr lang="en-US" dirty="0"/>
              <a:t> Regressor                     </a:t>
            </a:r>
          </a:p>
          <a:p>
            <a:pPr lvl="1"/>
            <a:r>
              <a:rPr lang="en-US" dirty="0" err="1"/>
              <a:t>Adaboost</a:t>
            </a:r>
            <a:r>
              <a:rPr lang="en-US" dirty="0"/>
              <a:t> Regressor              </a:t>
            </a:r>
          </a:p>
          <a:p>
            <a:pPr lvl="1"/>
            <a:r>
              <a:rPr lang="en-US" dirty="0"/>
              <a:t>Linear Regression                  </a:t>
            </a:r>
          </a:p>
          <a:p>
            <a:pPr lvl="1"/>
            <a:r>
              <a:rPr lang="en-US" dirty="0"/>
              <a:t>Random Forest Regressor        </a:t>
            </a:r>
          </a:p>
          <a:p>
            <a:pPr lvl="1"/>
            <a:r>
              <a:rPr lang="en-US" dirty="0"/>
              <a:t>Lasso Regression  and other regression Techniques..</a:t>
            </a:r>
          </a:p>
          <a:p>
            <a:r>
              <a:rPr lang="en-US" b="1" dirty="0"/>
              <a:t>Sequence of Steps</a:t>
            </a:r>
            <a:r>
              <a:rPr lang="en-US" dirty="0"/>
              <a:t>: The dataset of </a:t>
            </a:r>
            <a:r>
              <a:rPr lang="en-US" dirty="0" err="1"/>
              <a:t>Bigmart</a:t>
            </a:r>
            <a:r>
              <a:rPr lang="en-US" dirty="0"/>
              <a:t> sales undergoes a series of sequential steps for model development and evaluation, Model Training etc..</a:t>
            </a:r>
          </a:p>
          <a:p>
            <a:pPr lvl="1"/>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7431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55D9-CFD4-448C-9926-17650DDB6B9E}"/>
              </a:ext>
            </a:extLst>
          </p:cNvPr>
          <p:cNvSpPr>
            <a:spLocks noGrp="1"/>
          </p:cNvSpPr>
          <p:nvPr>
            <p:ph type="title"/>
          </p:nvPr>
        </p:nvSpPr>
        <p:spPr>
          <a:xfrm>
            <a:off x="161768" y="156238"/>
            <a:ext cx="8596668" cy="1320800"/>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0C205BE7-D9B2-48DD-BCA3-22AA2B54BD06}"/>
              </a:ext>
            </a:extLst>
          </p:cNvPr>
          <p:cNvSpPr>
            <a:spLocks noGrp="1"/>
          </p:cNvSpPr>
          <p:nvPr>
            <p:ph idx="1"/>
          </p:nvPr>
        </p:nvSpPr>
        <p:spPr>
          <a:xfrm>
            <a:off x="161768" y="1196502"/>
            <a:ext cx="6316853" cy="4786009"/>
          </a:xfrm>
        </p:spPr>
        <p:txBody>
          <a:bodyPr>
            <a:normAutofit lnSpcReduction="10000"/>
          </a:bodyPr>
          <a:lstStyle/>
          <a:p>
            <a:pPr marL="0" indent="0">
              <a:buNone/>
            </a:pPr>
            <a:r>
              <a:rPr lang="en-US" b="1" dirty="0"/>
              <a:t>Comprehensive Evaluation: </a:t>
            </a:r>
            <a:r>
              <a:rPr lang="en-US" dirty="0"/>
              <a:t>By testing multiple regression techniques, the proposed model allowing for a comprehensive comparison of their strengths and weaknesses.</a:t>
            </a:r>
          </a:p>
          <a:p>
            <a:pPr marL="0" indent="0">
              <a:buNone/>
            </a:pPr>
            <a:endParaRPr lang="en-US" dirty="0"/>
          </a:p>
          <a:p>
            <a:pPr marL="0" indent="0">
              <a:buNone/>
            </a:pPr>
            <a:r>
              <a:rPr lang="en-US" b="1" dirty="0"/>
              <a:t>Robustness:</a:t>
            </a:r>
            <a:r>
              <a:rPr lang="en-US" dirty="0"/>
              <a:t> The proposed model's evaluation of various regression techniques enhances predictive </a:t>
            </a:r>
            <a:r>
              <a:rPr lang="en-US" dirty="0" err="1"/>
              <a:t>robustness,mitigating</a:t>
            </a:r>
            <a:r>
              <a:rPr lang="en-US" dirty="0"/>
              <a:t> reliance on any single method and improving adaptability to diverse datasets and scenarios.</a:t>
            </a:r>
          </a:p>
          <a:p>
            <a:pPr marL="0" indent="0">
              <a:buNone/>
            </a:pPr>
            <a:endParaRPr lang="en-US" dirty="0"/>
          </a:p>
          <a:p>
            <a:pPr marL="0" indent="0">
              <a:buNone/>
            </a:pPr>
            <a:r>
              <a:rPr lang="en-US" b="1" dirty="0"/>
              <a:t>Adaptability to various </a:t>
            </a:r>
            <a:r>
              <a:rPr lang="en-US" b="1" dirty="0" err="1"/>
              <a:t>Domains:</a:t>
            </a:r>
            <a:r>
              <a:rPr lang="en-US" dirty="0" err="1"/>
              <a:t>The</a:t>
            </a:r>
            <a:r>
              <a:rPr lang="en-US" dirty="0"/>
              <a:t> model's versatility extends its applicability beyond </a:t>
            </a:r>
            <a:r>
              <a:rPr lang="en-US" dirty="0" err="1"/>
              <a:t>Bigmart</a:t>
            </a:r>
            <a:r>
              <a:rPr lang="en-US" dirty="0"/>
              <a:t> sales, allowing adaptation to diverse industries and prediction tasks. </a:t>
            </a:r>
          </a:p>
          <a:p>
            <a:pPr marL="0" indent="0">
              <a:buNone/>
            </a:pPr>
            <a:r>
              <a:rPr lang="en-US" dirty="0"/>
              <a:t>Its methodology enables broader usage and knowledge transfer across domains, fostering adaptability and utility in varied contexts.</a:t>
            </a:r>
          </a:p>
          <a:p>
            <a:pPr marL="0" indent="0">
              <a:buNone/>
            </a:pPr>
            <a:endParaRPr lang="en-IN" dirty="0"/>
          </a:p>
        </p:txBody>
      </p:sp>
      <p:pic>
        <p:nvPicPr>
          <p:cNvPr id="4" name="Picture 3">
            <a:extLst>
              <a:ext uri="{FF2B5EF4-FFF2-40B4-BE49-F238E27FC236}">
                <a16:creationId xmlns:a16="http://schemas.microsoft.com/office/drawing/2014/main" id="{13C08F6A-8980-47E7-87B4-AD86502E5035}"/>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3228"/>
          <a:stretch/>
        </p:blipFill>
        <p:spPr>
          <a:xfrm>
            <a:off x="6528039" y="1739685"/>
            <a:ext cx="5663961" cy="3221422"/>
          </a:xfrm>
          <a:prstGeom prst="rect">
            <a:avLst/>
          </a:prstGeom>
          <a:ln>
            <a:noFill/>
          </a:ln>
          <a:effectLst>
            <a:softEdge rad="112500"/>
          </a:effectLst>
        </p:spPr>
      </p:pic>
    </p:spTree>
    <p:extLst>
      <p:ext uri="{BB962C8B-B14F-4D97-AF65-F5344CB8AC3E}">
        <p14:creationId xmlns:p14="http://schemas.microsoft.com/office/powerpoint/2010/main" val="153840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9875-4FC4-3A7C-0BFE-32FE9AAF6BBD}"/>
              </a:ext>
            </a:extLst>
          </p:cNvPr>
          <p:cNvSpPr>
            <a:spLocks noGrp="1"/>
          </p:cNvSpPr>
          <p:nvPr>
            <p:ph type="title"/>
          </p:nvPr>
        </p:nvSpPr>
        <p:spPr>
          <a:xfrm>
            <a:off x="473054" y="276919"/>
            <a:ext cx="8596668" cy="1320800"/>
          </a:xfrm>
        </p:spPr>
        <p:txBody>
          <a:bodyPr/>
          <a:lstStyle/>
          <a:p>
            <a:r>
              <a:rPr lang="en-US" dirty="0"/>
              <a:t>BLOCK DIAGRAM</a:t>
            </a:r>
          </a:p>
        </p:txBody>
      </p:sp>
      <p:sp>
        <p:nvSpPr>
          <p:cNvPr id="3" name="Content Placeholder 2">
            <a:extLst>
              <a:ext uri="{FF2B5EF4-FFF2-40B4-BE49-F238E27FC236}">
                <a16:creationId xmlns:a16="http://schemas.microsoft.com/office/drawing/2014/main" id="{78C5CF1D-4F19-701A-9C49-07ACA96B20CE}"/>
              </a:ext>
            </a:extLst>
          </p:cNvPr>
          <p:cNvSpPr>
            <a:spLocks noGrp="1"/>
          </p:cNvSpPr>
          <p:nvPr>
            <p:ph sz="half" idx="1"/>
          </p:nvPr>
        </p:nvSpPr>
        <p:spPr>
          <a:xfrm>
            <a:off x="287268" y="1579782"/>
            <a:ext cx="6337512" cy="5117641"/>
          </a:xfrm>
        </p:spPr>
        <p:txBody>
          <a:bodyPr vert="horz" lIns="91440" tIns="45720" rIns="91440" bIns="45720" numCol="1" rtlCol="0" anchor="t">
            <a:normAutofit/>
          </a:bodyPr>
          <a:lstStyle/>
          <a:p>
            <a:pPr algn="just"/>
            <a:r>
              <a:rPr lang="en-US" sz="1600" b="1" dirty="0">
                <a:solidFill>
                  <a:srgbClr val="0D0D0D"/>
                </a:solidFill>
                <a:ea typeface="+mn-lt"/>
                <a:cs typeface="+mn-lt"/>
              </a:rPr>
              <a:t>Data Collection</a:t>
            </a:r>
            <a:r>
              <a:rPr lang="en-US" sz="1600" dirty="0">
                <a:solidFill>
                  <a:srgbClr val="0D0D0D"/>
                </a:solidFill>
                <a:ea typeface="+mn-lt"/>
                <a:cs typeface="+mn-lt"/>
              </a:rPr>
              <a:t>: This initial stage involves gathering relevant data from historical sales data, customer demographics, product information, store details, promotional activities and seasonal trends.</a:t>
            </a:r>
          </a:p>
          <a:p>
            <a:pPr algn="just"/>
            <a:r>
              <a:rPr lang="en-US" sz="1600" b="1" dirty="0">
                <a:solidFill>
                  <a:srgbClr val="0D0D0D"/>
                </a:solidFill>
                <a:ea typeface="+mn-lt"/>
                <a:cs typeface="+mn-lt"/>
              </a:rPr>
              <a:t>Data Preprocessing</a:t>
            </a:r>
            <a:r>
              <a:rPr lang="en-US" sz="1600" dirty="0">
                <a:solidFill>
                  <a:srgbClr val="0D0D0D"/>
                </a:solidFill>
                <a:ea typeface="+mn-lt"/>
                <a:cs typeface="+mn-lt"/>
              </a:rPr>
              <a:t>: In </a:t>
            </a:r>
            <a:r>
              <a:rPr lang="en-US" sz="1600" dirty="0" err="1">
                <a:solidFill>
                  <a:srgbClr val="0D0D0D"/>
                </a:solidFill>
                <a:ea typeface="+mn-lt"/>
                <a:cs typeface="+mn-lt"/>
              </a:rPr>
              <a:t>this,the</a:t>
            </a:r>
            <a:r>
              <a:rPr lang="en-US" sz="1600" dirty="0">
                <a:solidFill>
                  <a:srgbClr val="0D0D0D"/>
                </a:solidFill>
                <a:ea typeface="+mn-lt"/>
                <a:cs typeface="+mn-lt"/>
              </a:rPr>
              <a:t> collected data undergoes preprocessing involves tasks such as handling missing values, encoding categorical variables, scaling numerical features.</a:t>
            </a:r>
          </a:p>
          <a:p>
            <a:pPr algn="just"/>
            <a:r>
              <a:rPr lang="en-US" sz="1600" b="1" dirty="0">
                <a:solidFill>
                  <a:srgbClr val="0D0D0D"/>
                </a:solidFill>
              </a:rPr>
              <a:t>Training And Testing:</a:t>
            </a:r>
            <a:r>
              <a:rPr lang="en-US" sz="1600" b="1" dirty="0">
                <a:solidFill>
                  <a:srgbClr val="0D0D0D"/>
                </a:solidFill>
                <a:ea typeface="+mn-lt"/>
                <a:cs typeface="+mn-lt"/>
              </a:rPr>
              <a:t> </a:t>
            </a:r>
            <a:r>
              <a:rPr lang="en-US" sz="1600" dirty="0">
                <a:solidFill>
                  <a:srgbClr val="0D0D0D"/>
                </a:solidFill>
                <a:ea typeface="+mn-lt"/>
                <a:cs typeface="+mn-lt"/>
              </a:rPr>
              <a:t>During the training phase, machine learning models learn patterns and relationships from the training dataset to make predictions. In testing, these models are evaluated on a separate dataset to assess their performance and generalization ability.</a:t>
            </a:r>
          </a:p>
          <a:p>
            <a:pPr algn="just"/>
            <a:r>
              <a:rPr lang="en-US" sz="1600" b="1" dirty="0">
                <a:solidFill>
                  <a:srgbClr val="0D0D0D"/>
                </a:solidFill>
              </a:rPr>
              <a:t>Model Evaluation:</a:t>
            </a:r>
            <a:r>
              <a:rPr lang="en-US" sz="1600" b="1" dirty="0">
                <a:solidFill>
                  <a:srgbClr val="0D0D0D"/>
                </a:solidFill>
                <a:ea typeface="+mn-lt"/>
                <a:cs typeface="+mn-lt"/>
              </a:rPr>
              <a:t> </a:t>
            </a:r>
            <a:r>
              <a:rPr lang="en-US" sz="1600" dirty="0">
                <a:solidFill>
                  <a:srgbClr val="0D0D0D"/>
                </a:solidFill>
                <a:ea typeface="+mn-lt"/>
                <a:cs typeface="+mn-lt"/>
              </a:rPr>
              <a:t>Model evaluation is a critical stage in the machine learning pipeline, where the performance of trained models is assessed to gauge their effectiveness in making prediction</a:t>
            </a:r>
          </a:p>
          <a:p>
            <a:pPr algn="just"/>
            <a:endParaRPr lang="en-US" sz="1600" dirty="0">
              <a:solidFill>
                <a:srgbClr val="0D0D0D"/>
              </a:solidFill>
            </a:endParaRPr>
          </a:p>
          <a:p>
            <a:pPr algn="just"/>
            <a:endParaRPr lang="en-US" sz="1600" b="1" dirty="0">
              <a:solidFill>
                <a:srgbClr val="0D0D0D"/>
              </a:solidFill>
            </a:endParaRPr>
          </a:p>
          <a:p>
            <a:pPr algn="just"/>
            <a:endParaRPr lang="en-US" sz="1600" b="1" dirty="0">
              <a:solidFill>
                <a:srgbClr val="0D0D0D"/>
              </a:solidFill>
            </a:endParaRPr>
          </a:p>
          <a:p>
            <a:pPr algn="just"/>
            <a:endParaRPr lang="en-US" sz="1600" b="1" dirty="0">
              <a:solidFill>
                <a:srgbClr val="0D0D0D"/>
              </a:solidFill>
            </a:endParaRPr>
          </a:p>
          <a:p>
            <a:pPr algn="just"/>
            <a:endParaRPr lang="en-US" sz="1600" b="1" dirty="0">
              <a:solidFill>
                <a:srgbClr val="0D0D0D"/>
              </a:solidFill>
            </a:endParaRPr>
          </a:p>
          <a:p>
            <a:endParaRPr lang="en-US" sz="1600" b="1" dirty="0">
              <a:solidFill>
                <a:srgbClr val="0D0D0D"/>
              </a:solidFill>
            </a:endParaRPr>
          </a:p>
        </p:txBody>
      </p:sp>
      <p:pic>
        <p:nvPicPr>
          <p:cNvPr id="5" name="Content Placeholder 4" descr="A diagram of a data processing process&#10;&#10;Description automatically generated">
            <a:extLst>
              <a:ext uri="{FF2B5EF4-FFF2-40B4-BE49-F238E27FC236}">
                <a16:creationId xmlns:a16="http://schemas.microsoft.com/office/drawing/2014/main" id="{E23F931F-041A-3C62-789B-69CA6E32440E}"/>
              </a:ext>
            </a:extLst>
          </p:cNvPr>
          <p:cNvPicPr>
            <a:picLocks noGrp="1" noChangeAspect="1"/>
          </p:cNvPicPr>
          <p:nvPr>
            <p:ph sz="half" idx="2"/>
          </p:nvPr>
        </p:nvPicPr>
        <p:blipFill rotWithShape="1">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Lst>
          </a:blip>
          <a:srcRect r="-8368"/>
          <a:stretch/>
        </p:blipFill>
        <p:spPr>
          <a:xfrm>
            <a:off x="6942343" y="609600"/>
            <a:ext cx="4962389" cy="5971481"/>
          </a:xfrm>
        </p:spPr>
      </p:pic>
    </p:spTree>
    <p:extLst>
      <p:ext uri="{BB962C8B-B14F-4D97-AF65-F5344CB8AC3E}">
        <p14:creationId xmlns:p14="http://schemas.microsoft.com/office/powerpoint/2010/main" val="4223489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246</TotalTime>
  <Words>1648</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Trebuchet MS</vt:lpstr>
      <vt:lpstr>Wingdings</vt:lpstr>
      <vt:lpstr>Wingdings 3</vt:lpstr>
      <vt:lpstr>Facet</vt:lpstr>
      <vt:lpstr>BIGMART SALES PREDICTION</vt:lpstr>
      <vt:lpstr>CONTENTS</vt:lpstr>
      <vt:lpstr>ABSTRACT</vt:lpstr>
      <vt:lpstr>LITERATURE SURVEY</vt:lpstr>
      <vt:lpstr>EXISTING SYSTEM</vt:lpstr>
      <vt:lpstr>DISADVANTAGES</vt:lpstr>
      <vt:lpstr>PROPOSED SYSTEM</vt:lpstr>
      <vt:lpstr>ADVANTAGES</vt:lpstr>
      <vt:lpstr>BLOCK DIAGRAM</vt:lpstr>
      <vt:lpstr>SYSTEM REQUIREMENTS</vt:lpstr>
      <vt:lpstr>HARDWARE REQUIREMENTS</vt:lpstr>
      <vt:lpstr>ALGORITHMS</vt:lpstr>
      <vt:lpstr>APPLICATIONS</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Suppu</dc:creator>
  <cp:lastModifiedBy>Suppu</cp:lastModifiedBy>
  <cp:revision>22</cp:revision>
  <dcterms:created xsi:type="dcterms:W3CDTF">2024-03-19T03:02:24Z</dcterms:created>
  <dcterms:modified xsi:type="dcterms:W3CDTF">2024-03-20T10:53:02Z</dcterms:modified>
</cp:coreProperties>
</file>