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sldIdLst>
    <p:sldId id="256" r:id="rId2"/>
    <p:sldId id="273" r:id="rId3"/>
    <p:sldId id="257" r:id="rId4"/>
    <p:sldId id="274" r:id="rId5"/>
    <p:sldId id="258" r:id="rId6"/>
    <p:sldId id="269" r:id="rId7"/>
    <p:sldId id="259" r:id="rId8"/>
    <p:sldId id="271" r:id="rId9"/>
    <p:sldId id="261" r:id="rId10"/>
    <p:sldId id="262" r:id="rId11"/>
    <p:sldId id="264" r:id="rId12"/>
    <p:sldId id="265" r:id="rId13"/>
    <p:sldId id="267" r:id="rId14"/>
    <p:sldId id="268"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E677"/>
    <a:srgbClr val="C737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4409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1595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510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26325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0967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5716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4228586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9207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51952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78125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75022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249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7680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4326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188305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5/2/2024</a:t>
            </a:fld>
            <a:endParaRPr lang="en-US"/>
          </a:p>
        </p:txBody>
      </p:sp>
    </p:spTree>
    <p:extLst>
      <p:ext uri="{BB962C8B-B14F-4D97-AF65-F5344CB8AC3E}">
        <p14:creationId xmlns:p14="http://schemas.microsoft.com/office/powerpoint/2010/main" val="190309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54834480"/>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ook cover with a diagram&#10;&#10;Description automatically generated">
            <a:extLst>
              <a:ext uri="{FF2B5EF4-FFF2-40B4-BE49-F238E27FC236}">
                <a16:creationId xmlns:a16="http://schemas.microsoft.com/office/drawing/2014/main" id="{68B27EDC-78CE-DBE2-5D7F-5E200C48DD85}"/>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38320" b="4520"/>
          <a:stretch/>
        </p:blipFill>
        <p:spPr>
          <a:xfrm>
            <a:off x="4252732" y="0"/>
            <a:ext cx="7939268" cy="6858000"/>
          </a:xfrm>
          <a:prstGeom prst="rect">
            <a:avLst/>
          </a:prstGeom>
        </p:spPr>
      </p:pic>
      <p:sp>
        <p:nvSpPr>
          <p:cNvPr id="2" name="Title 1"/>
          <p:cNvSpPr>
            <a:spLocks noGrp="1"/>
          </p:cNvSpPr>
          <p:nvPr>
            <p:ph type="ctrTitle"/>
          </p:nvPr>
        </p:nvSpPr>
        <p:spPr>
          <a:xfrm>
            <a:off x="259" y="419957"/>
            <a:ext cx="6095741" cy="1575097"/>
          </a:xfrm>
        </p:spPr>
        <p:txBody>
          <a:bodyPr anchor="b">
            <a:normAutofit/>
          </a:bodyPr>
          <a:lstStyle/>
          <a:p>
            <a:pPr algn="l"/>
            <a:r>
              <a:rPr lang="en-US" sz="4800" b="1" dirty="0">
                <a:solidFill>
                  <a:srgbClr val="002060"/>
                </a:solidFill>
                <a:latin typeface="Times New Roman" panose="02020603050405020304" pitchFamily="18" charset="0"/>
                <a:cs typeface="Times New Roman" panose="02020603050405020304" pitchFamily="18" charset="0"/>
              </a:rPr>
              <a:t>BIGMART SALES PREDICTION</a:t>
            </a:r>
          </a:p>
        </p:txBody>
      </p:sp>
      <p:sp>
        <p:nvSpPr>
          <p:cNvPr id="3" name="Subtitle 2"/>
          <p:cNvSpPr>
            <a:spLocks noGrp="1"/>
          </p:cNvSpPr>
          <p:nvPr>
            <p:ph type="subTitle" idx="1"/>
          </p:nvPr>
        </p:nvSpPr>
        <p:spPr>
          <a:xfrm>
            <a:off x="422309" y="3226764"/>
            <a:ext cx="4890035" cy="1254508"/>
          </a:xfrm>
        </p:spPr>
        <p:txBody>
          <a:bodyPr>
            <a:normAutofit/>
          </a:bodyPr>
          <a:lstStyle/>
          <a:p>
            <a:pPr algn="l"/>
            <a:r>
              <a:rPr lang="en-US" dirty="0">
                <a:solidFill>
                  <a:srgbClr val="C737A1"/>
                </a:solidFill>
                <a:latin typeface="Times New Roman" panose="02020603050405020304" pitchFamily="18" charset="0"/>
                <a:cs typeface="Times New Roman" panose="02020603050405020304" pitchFamily="18" charset="0"/>
              </a:rPr>
              <a:t>ANALYZING BIGMART SALES TRENDS AND PREDICTIVE MODELS USING MACHINE LEARNING</a:t>
            </a:r>
          </a:p>
          <a:p>
            <a:pPr algn="l"/>
            <a:endParaRPr lang="en-US" sz="2000" dirty="0">
              <a:solidFill>
                <a:srgbClr val="C737A1"/>
              </a:solidFill>
              <a:cs typeface="Calibri"/>
            </a:endParaRPr>
          </a:p>
          <a:p>
            <a:pPr algn="l"/>
            <a:endParaRPr lang="en-US" sz="2000" dirty="0">
              <a:solidFill>
                <a:srgbClr val="C737A1"/>
              </a:solidFill>
            </a:endParaRPr>
          </a:p>
        </p:txBody>
      </p:sp>
      <p:sp>
        <p:nvSpPr>
          <p:cNvPr id="5" name="TextBox 4">
            <a:extLst>
              <a:ext uri="{FF2B5EF4-FFF2-40B4-BE49-F238E27FC236}">
                <a16:creationId xmlns:a16="http://schemas.microsoft.com/office/drawing/2014/main" id="{81FBFFE1-AC5F-479E-A135-96AFE40CE475}"/>
              </a:ext>
            </a:extLst>
          </p:cNvPr>
          <p:cNvSpPr txBox="1"/>
          <p:nvPr/>
        </p:nvSpPr>
        <p:spPr>
          <a:xfrm>
            <a:off x="662820" y="4379466"/>
            <a:ext cx="4649524" cy="38164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Our Project Guide:</a:t>
            </a:r>
          </a:p>
          <a:p>
            <a:r>
              <a:rPr lang="en-US" b="1" dirty="0" err="1">
                <a:latin typeface="Times New Roman" panose="02020603050405020304" pitchFamily="18" charset="0"/>
                <a:cs typeface="Times New Roman" panose="02020603050405020304" pitchFamily="18" charset="0"/>
              </a:rPr>
              <a:t>Mrs.G.V</a:t>
            </a:r>
            <a:r>
              <a:rPr lang="en-US" b="1" dirty="0">
                <a:latin typeface="Times New Roman" panose="02020603050405020304" pitchFamily="18" charset="0"/>
                <a:cs typeface="Times New Roman" panose="02020603050405020304" pitchFamily="18" charset="0"/>
              </a:rPr>
              <a:t> Leela Kumari</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D.Supraja</a:t>
            </a:r>
            <a:r>
              <a:rPr lang="en-US" dirty="0">
                <a:latin typeface="Times New Roman" panose="02020603050405020304" pitchFamily="18" charset="0"/>
                <a:cs typeface="Times New Roman" panose="02020603050405020304" pitchFamily="18" charset="0"/>
              </a:rPr>
              <a:t> (Y20ADS406)</a:t>
            </a:r>
          </a:p>
          <a:p>
            <a:pPr algn="just"/>
            <a:r>
              <a:rPr lang="en-US" dirty="0" err="1">
                <a:latin typeface="Times New Roman" panose="02020603050405020304" pitchFamily="18" charset="0"/>
                <a:cs typeface="Times New Roman" panose="02020603050405020304" pitchFamily="18" charset="0"/>
              </a:rPr>
              <a:t>G.Bhavani</a:t>
            </a:r>
            <a:r>
              <a:rPr lang="en-US" dirty="0">
                <a:latin typeface="Times New Roman" panose="02020603050405020304" pitchFamily="18" charset="0"/>
                <a:cs typeface="Times New Roman" panose="02020603050405020304" pitchFamily="18" charset="0"/>
              </a:rPr>
              <a:t> (Y20ADS407)</a:t>
            </a:r>
          </a:p>
          <a:p>
            <a:pPr algn="just"/>
            <a:r>
              <a:rPr lang="en-US" dirty="0" err="1">
                <a:latin typeface="Times New Roman" panose="02020603050405020304" pitchFamily="18" charset="0"/>
                <a:cs typeface="Times New Roman" panose="02020603050405020304" pitchFamily="18" charset="0"/>
              </a:rPr>
              <a:t>B.Hrithik</a:t>
            </a:r>
            <a:r>
              <a:rPr lang="en-US" dirty="0">
                <a:latin typeface="Times New Roman" panose="02020603050405020304" pitchFamily="18" charset="0"/>
                <a:cs typeface="Times New Roman" panose="02020603050405020304" pitchFamily="18" charset="0"/>
              </a:rPr>
              <a:t> (Y20ADS402)</a:t>
            </a:r>
          </a:p>
          <a:p>
            <a:pPr algn="just"/>
            <a:r>
              <a:rPr lang="en-US" dirty="0" err="1">
                <a:latin typeface="Times New Roman" panose="02020603050405020304" pitchFamily="18" charset="0"/>
                <a:cs typeface="Times New Roman" panose="02020603050405020304" pitchFamily="18" charset="0"/>
              </a:rPr>
              <a:t>P.RaghuGopi</a:t>
            </a:r>
            <a:r>
              <a:rPr lang="en-US" dirty="0">
                <a:latin typeface="Times New Roman" panose="02020603050405020304" pitchFamily="18" charset="0"/>
                <a:cs typeface="Times New Roman" panose="02020603050405020304" pitchFamily="18" charset="0"/>
              </a:rPr>
              <a:t> (L21ADS404)</a:t>
            </a:r>
          </a:p>
          <a:p>
            <a:endParaRPr lang="en-US" b="1" dirty="0">
              <a:latin typeface="Times New Roman" panose="02020603050405020304" pitchFamily="18" charset="0"/>
              <a:cs typeface="Times New Roman" panose="02020603050405020304" pitchFamily="18" charset="0"/>
            </a:endParaRPr>
          </a:p>
          <a:p>
            <a:endParaRPr lang="en-US" b="1" dirty="0"/>
          </a:p>
          <a:p>
            <a:endParaRPr lang="en-US" b="1" dirty="0"/>
          </a:p>
          <a:p>
            <a:endParaRPr lang="en-US" b="1" dirty="0"/>
          </a:p>
          <a:p>
            <a:r>
              <a:rPr lang="en-US" b="1" dirty="0"/>
              <a:t> </a:t>
            </a:r>
            <a:endParaRPr lang="en-IN"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3A2B2-5A6B-100B-C558-1449B3A55724}"/>
              </a:ext>
            </a:extLst>
          </p:cNvPr>
          <p:cNvSpPr>
            <a:spLocks noGrp="1"/>
          </p:cNvSpPr>
          <p:nvPr>
            <p:ph type="title"/>
          </p:nvPr>
        </p:nvSpPr>
        <p:spPr>
          <a:xfrm>
            <a:off x="991155" y="344557"/>
            <a:ext cx="8939015" cy="1033670"/>
          </a:xfrm>
        </p:spPr>
        <p:txBody>
          <a:bodyPr>
            <a:normAutofit/>
          </a:bodyPr>
          <a:lstStyle/>
          <a:p>
            <a:r>
              <a:rPr lang="en-US" dirty="0">
                <a:solidFill>
                  <a:srgbClr val="0070C0"/>
                </a:solidFill>
              </a:rPr>
              <a:t>SYSTEM REQUIREMENTS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C70D3D4-F09E-DDDD-894C-0A3C19C440DB}"/>
              </a:ext>
            </a:extLst>
          </p:cNvPr>
          <p:cNvSpPr>
            <a:spLocks noGrp="1"/>
          </p:cNvSpPr>
          <p:nvPr>
            <p:ph idx="1"/>
          </p:nvPr>
        </p:nvSpPr>
        <p:spPr>
          <a:xfrm>
            <a:off x="836546" y="1232938"/>
            <a:ext cx="9093624" cy="4808424"/>
          </a:xfrm>
        </p:spPr>
        <p:txBody>
          <a:bodyPr vert="horz" lIns="91440" tIns="45720" rIns="91440" bIns="45720" rtlCol="0" anchor="t">
            <a:normAutofit/>
          </a:bodyPr>
          <a:lstStyle/>
          <a:p>
            <a:pPr marL="0" indent="0">
              <a:buNone/>
            </a:pPr>
            <a:r>
              <a:rPr lang="en-US" sz="1600" b="1" dirty="0">
                <a:solidFill>
                  <a:schemeClr val="accent2">
                    <a:lumMod val="75000"/>
                  </a:schemeClr>
                </a:solidFill>
                <a:latin typeface="Times New Roman" panose="02020603050405020304" pitchFamily="18" charset="0"/>
                <a:cs typeface="Times New Roman" panose="02020603050405020304" pitchFamily="18" charset="0"/>
              </a:rPr>
              <a:t>SOFTWARE REQUIREMENTS </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a:p>
            <a:pPr>
              <a:buFont typeface="Wingdings" charset="2"/>
              <a:buChar char="Ø"/>
            </a:pPr>
            <a:r>
              <a:rPr lang="en-US" sz="1600" b="1" dirty="0">
                <a:solidFill>
                  <a:srgbClr val="0D0D0D"/>
                </a:solidFill>
                <a:latin typeface="Times New Roman" panose="02020603050405020304" pitchFamily="18" charset="0"/>
                <a:ea typeface="+mn-lt"/>
                <a:cs typeface="Times New Roman" panose="02020603050405020304" pitchFamily="18" charset="0"/>
              </a:rPr>
              <a:t>Programming Language</a:t>
            </a:r>
            <a:r>
              <a:rPr lang="en-US" sz="1600" dirty="0">
                <a:solidFill>
                  <a:srgbClr val="0D0D0D"/>
                </a:solidFill>
                <a:latin typeface="Times New Roman" panose="02020603050405020304" pitchFamily="18" charset="0"/>
                <a:ea typeface="+mn-lt"/>
                <a:cs typeface="Times New Roman" panose="02020603050405020304" pitchFamily="18" charset="0"/>
              </a:rPr>
              <a:t>: Python</a:t>
            </a:r>
          </a:p>
          <a:p>
            <a:pPr>
              <a:buFont typeface="Wingdings" charset="2"/>
              <a:buChar char="Ø"/>
            </a:pPr>
            <a:r>
              <a:rPr lang="en-US" sz="1600" b="1" dirty="0">
                <a:solidFill>
                  <a:srgbClr val="0D0D0D"/>
                </a:solidFill>
                <a:latin typeface="Times New Roman" panose="02020603050405020304" pitchFamily="18" charset="0"/>
                <a:ea typeface="+mn-lt"/>
                <a:cs typeface="Times New Roman" panose="02020603050405020304" pitchFamily="18" charset="0"/>
              </a:rPr>
              <a:t>Front-end : </a:t>
            </a:r>
            <a:r>
              <a:rPr lang="en-US" sz="1600" dirty="0">
                <a:solidFill>
                  <a:srgbClr val="0D0D0D"/>
                </a:solidFill>
                <a:latin typeface="Times New Roman" panose="02020603050405020304" pitchFamily="18" charset="0"/>
                <a:ea typeface="+mn-lt"/>
                <a:cs typeface="Times New Roman" panose="02020603050405020304" pitchFamily="18" charset="0"/>
              </a:rPr>
              <a:t>HTML,CSS</a:t>
            </a:r>
          </a:p>
          <a:p>
            <a:pPr>
              <a:buFont typeface="Wingdings" charset="2"/>
              <a:buChar char="Ø"/>
            </a:pPr>
            <a:r>
              <a:rPr lang="en-US" sz="1600" b="1" dirty="0">
                <a:solidFill>
                  <a:srgbClr val="0D0D0D"/>
                </a:solidFill>
                <a:latin typeface="Times New Roman" panose="02020603050405020304" pitchFamily="18" charset="0"/>
                <a:ea typeface="+mn-lt"/>
                <a:cs typeface="Times New Roman" panose="02020603050405020304" pitchFamily="18" charset="0"/>
              </a:rPr>
              <a:t>Operating System: </a:t>
            </a:r>
            <a:r>
              <a:rPr lang="en-US" sz="1600" dirty="0">
                <a:solidFill>
                  <a:srgbClr val="0D0D0D"/>
                </a:solidFill>
                <a:latin typeface="Times New Roman" panose="02020603050405020304" pitchFamily="18" charset="0"/>
                <a:ea typeface="+mn-lt"/>
                <a:cs typeface="Times New Roman" panose="02020603050405020304" pitchFamily="18" charset="0"/>
              </a:rPr>
              <a:t>Windows 10</a:t>
            </a:r>
          </a:p>
          <a:p>
            <a:pPr>
              <a:buFont typeface="Wingdings" charset="2"/>
              <a:buChar char="Ø"/>
            </a:pPr>
            <a:r>
              <a:rPr lang="en-US" sz="1600" b="1" dirty="0">
                <a:solidFill>
                  <a:srgbClr val="0D0D0D"/>
                </a:solidFill>
                <a:latin typeface="Times New Roman" panose="02020603050405020304" pitchFamily="18" charset="0"/>
                <a:ea typeface="+mn-lt"/>
                <a:cs typeface="Times New Roman" panose="02020603050405020304" pitchFamily="18" charset="0"/>
              </a:rPr>
              <a:t>Packages: </a:t>
            </a:r>
            <a:r>
              <a:rPr lang="en-US" sz="1600" dirty="0">
                <a:solidFill>
                  <a:srgbClr val="0D0D0D"/>
                </a:solidFill>
                <a:latin typeface="Times New Roman" panose="02020603050405020304" pitchFamily="18" charset="0"/>
                <a:ea typeface="+mn-lt"/>
                <a:cs typeface="Times New Roman" panose="02020603050405020304" pitchFamily="18" charset="0"/>
              </a:rPr>
              <a:t>Pandas, </a:t>
            </a:r>
            <a:r>
              <a:rPr lang="en-US" sz="1600" dirty="0" err="1">
                <a:solidFill>
                  <a:srgbClr val="0D0D0D"/>
                </a:solidFill>
                <a:latin typeface="Times New Roman" panose="02020603050405020304" pitchFamily="18" charset="0"/>
                <a:ea typeface="+mn-lt"/>
                <a:cs typeface="Times New Roman" panose="02020603050405020304" pitchFamily="18" charset="0"/>
              </a:rPr>
              <a:t>numpy,matplotlib</a:t>
            </a:r>
            <a:endParaRPr lang="en-US" sz="1600" dirty="0">
              <a:solidFill>
                <a:srgbClr val="0D0D0D"/>
              </a:solidFill>
              <a:latin typeface="Times New Roman" panose="02020603050405020304" pitchFamily="18" charset="0"/>
              <a:ea typeface="+mn-lt"/>
              <a:cs typeface="Times New Roman" panose="02020603050405020304" pitchFamily="18" charset="0"/>
            </a:endParaRPr>
          </a:p>
          <a:p>
            <a:pPr>
              <a:buFont typeface="Wingdings" charset="2"/>
              <a:buChar char="Ø"/>
            </a:pPr>
            <a:r>
              <a:rPr lang="en-US" sz="1600" b="1" dirty="0">
                <a:solidFill>
                  <a:srgbClr val="0D0D0D"/>
                </a:solidFill>
                <a:latin typeface="Times New Roman" panose="02020603050405020304" pitchFamily="18" charset="0"/>
                <a:ea typeface="+mn-lt"/>
                <a:cs typeface="Times New Roman" panose="02020603050405020304" pitchFamily="18" charset="0"/>
              </a:rPr>
              <a:t>Workspace: </a:t>
            </a:r>
            <a:r>
              <a:rPr lang="en-US" sz="1600" dirty="0" err="1">
                <a:solidFill>
                  <a:srgbClr val="0D0D0D"/>
                </a:solidFill>
                <a:latin typeface="Times New Roman" panose="02020603050405020304" pitchFamily="18" charset="0"/>
                <a:ea typeface="+mn-lt"/>
                <a:cs typeface="Times New Roman" panose="02020603050405020304" pitchFamily="18" charset="0"/>
              </a:rPr>
              <a:t>Jupyter</a:t>
            </a:r>
            <a:endParaRPr lang="en-US" sz="1600" dirty="0">
              <a:solidFill>
                <a:srgbClr val="0D0D0D"/>
              </a:solidFill>
              <a:latin typeface="Times New Roman" panose="02020603050405020304" pitchFamily="18" charset="0"/>
              <a:ea typeface="+mn-lt"/>
              <a:cs typeface="Times New Roman" panose="02020603050405020304" pitchFamily="18" charset="0"/>
            </a:endParaRPr>
          </a:p>
          <a:p>
            <a:pPr marL="0" indent="0">
              <a:buNone/>
            </a:pPr>
            <a:r>
              <a:rPr lang="en-US" sz="1600" b="1" dirty="0">
                <a:solidFill>
                  <a:srgbClr val="0D0D0D"/>
                </a:solidFill>
                <a:latin typeface="Times New Roman" panose="02020603050405020304" pitchFamily="18" charset="0"/>
                <a:ea typeface="+mn-lt"/>
                <a:cs typeface="Times New Roman" panose="02020603050405020304" pitchFamily="18" charset="0"/>
              </a:rPr>
              <a:t> </a:t>
            </a:r>
            <a:r>
              <a:rPr lang="en-US" sz="1600" b="1" dirty="0">
                <a:solidFill>
                  <a:srgbClr val="002060"/>
                </a:solidFill>
                <a:latin typeface="Times New Roman" panose="02020603050405020304" pitchFamily="18" charset="0"/>
                <a:ea typeface="+mn-lt"/>
                <a:cs typeface="Times New Roman" panose="02020603050405020304" pitchFamily="18" charset="0"/>
              </a:rPr>
              <a:t>Hardware Requirements     </a:t>
            </a:r>
          </a:p>
          <a:p>
            <a:pPr>
              <a:buFont typeface="Wingdings" panose="05000000000000000000" pitchFamily="2" charset="2"/>
              <a:buChar char="Ø"/>
            </a:pPr>
            <a:r>
              <a:rPr lang="en-US" sz="1600" b="1" dirty="0">
                <a:solidFill>
                  <a:srgbClr val="0D0D0D"/>
                </a:solidFill>
                <a:latin typeface="Times New Roman" panose="02020603050405020304" pitchFamily="18" charset="0"/>
                <a:cs typeface="Times New Roman" panose="02020603050405020304" pitchFamily="18" charset="0"/>
              </a:rPr>
              <a:t>RAM: </a:t>
            </a:r>
            <a:r>
              <a:rPr lang="en-US" sz="1600" dirty="0">
                <a:solidFill>
                  <a:srgbClr val="0D0D0D"/>
                </a:solidFill>
                <a:latin typeface="Times New Roman" panose="02020603050405020304" pitchFamily="18" charset="0"/>
                <a:cs typeface="Times New Roman" panose="02020603050405020304" pitchFamily="18" charset="0"/>
              </a:rPr>
              <a:t>8GB</a:t>
            </a:r>
          </a:p>
          <a:p>
            <a:pPr>
              <a:buFont typeface="Wingdings" panose="05000000000000000000" pitchFamily="2" charset="2"/>
              <a:buChar char="Ø"/>
            </a:pPr>
            <a:r>
              <a:rPr lang="en-US" sz="1600" b="1" dirty="0">
                <a:solidFill>
                  <a:srgbClr val="0D0D0D"/>
                </a:solidFill>
                <a:latin typeface="Times New Roman" panose="02020603050405020304" pitchFamily="18" charset="0"/>
                <a:cs typeface="Times New Roman" panose="02020603050405020304" pitchFamily="18" charset="0"/>
              </a:rPr>
              <a:t>Storage: </a:t>
            </a:r>
            <a:r>
              <a:rPr lang="en-US" sz="1600" dirty="0">
                <a:solidFill>
                  <a:srgbClr val="0D0D0D"/>
                </a:solidFill>
                <a:latin typeface="Times New Roman" panose="02020603050405020304" pitchFamily="18" charset="0"/>
                <a:cs typeface="Times New Roman" panose="02020603050405020304" pitchFamily="18" charset="0"/>
              </a:rPr>
              <a:t>5l2 </a:t>
            </a:r>
          </a:p>
          <a:p>
            <a:pPr>
              <a:buFont typeface="Wingdings" panose="05000000000000000000" pitchFamily="2" charset="2"/>
              <a:buChar char="Ø"/>
            </a:pPr>
            <a:r>
              <a:rPr lang="en-US" sz="1600" b="1" dirty="0">
                <a:solidFill>
                  <a:srgbClr val="0D0D0D"/>
                </a:solidFill>
                <a:latin typeface="Times New Roman" panose="02020603050405020304" pitchFamily="18" charset="0"/>
                <a:cs typeface="Times New Roman" panose="02020603050405020304" pitchFamily="18" charset="0"/>
              </a:rPr>
              <a:t>Processor: </a:t>
            </a:r>
            <a:r>
              <a:rPr lang="en-US" sz="1600" dirty="0">
                <a:solidFill>
                  <a:srgbClr val="0D0D0D"/>
                </a:solidFill>
                <a:latin typeface="Times New Roman" panose="02020603050405020304" pitchFamily="18" charset="0"/>
                <a:cs typeface="Times New Roman" panose="02020603050405020304" pitchFamily="18" charset="0"/>
              </a:rPr>
              <a:t>Ryzen5</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4043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7B433-DAA9-C94B-AE1E-1497DBFE84F3}"/>
              </a:ext>
            </a:extLst>
          </p:cNvPr>
          <p:cNvSpPr>
            <a:spLocks noGrp="1"/>
          </p:cNvSpPr>
          <p:nvPr>
            <p:ph type="title"/>
          </p:nvPr>
        </p:nvSpPr>
        <p:spPr>
          <a:xfrm>
            <a:off x="1333502" y="609600"/>
            <a:ext cx="8596668" cy="1320800"/>
          </a:xfrm>
        </p:spPr>
        <p:txBody>
          <a:bodyPr>
            <a:normAutofit/>
          </a:bodyPr>
          <a:lstStyle/>
          <a:p>
            <a:r>
              <a:rPr lang="en-US" dirty="0">
                <a:solidFill>
                  <a:srgbClr val="0070C0"/>
                </a:solidFill>
              </a:rPr>
              <a:t>ALGORITHMS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04AA192-F9A4-6ED5-B3F0-59BD75B74E6B}"/>
              </a:ext>
            </a:extLst>
          </p:cNvPr>
          <p:cNvSpPr>
            <a:spLocks noGrp="1"/>
          </p:cNvSpPr>
          <p:nvPr>
            <p:ph idx="1"/>
          </p:nvPr>
        </p:nvSpPr>
        <p:spPr>
          <a:xfrm>
            <a:off x="1212980" y="1539551"/>
            <a:ext cx="6783355" cy="4991878"/>
          </a:xfrm>
        </p:spPr>
        <p:txBody>
          <a:bodyPr vert="horz" lIns="91440" tIns="45720" rIns="91440" bIns="45720" numCol="1" rtlCol="0" anchor="t">
            <a:normAutofit/>
          </a:bodyPr>
          <a:lstStyle/>
          <a:p>
            <a:pPr marL="0" indent="0" algn="just">
              <a:buNone/>
            </a:pPr>
            <a:r>
              <a:rPr lang="en-US" dirty="0">
                <a:solidFill>
                  <a:srgbClr val="000000"/>
                </a:solidFill>
                <a:latin typeface="Times New Roman" panose="02020603050405020304" pitchFamily="18" charset="0"/>
                <a:cs typeface="Times New Roman" panose="02020603050405020304" pitchFamily="18" charset="0"/>
              </a:rPr>
              <a:t>These are the Regression Techniques that we are using…….</a:t>
            </a:r>
          </a:p>
          <a:p>
            <a:pPr marL="0" indent="0" algn="just">
              <a:buNone/>
            </a:pPr>
            <a:endParaRPr lang="en-US"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err="1">
                <a:solidFill>
                  <a:srgbClr val="000000"/>
                </a:solidFill>
                <a:latin typeface="Times New Roman" panose="02020603050405020304" pitchFamily="18" charset="0"/>
                <a:cs typeface="Times New Roman" panose="02020603050405020304" pitchFamily="18" charset="0"/>
              </a:rPr>
              <a:t>LightGBM</a:t>
            </a:r>
            <a:r>
              <a:rPr lang="en-US" dirty="0">
                <a:solidFill>
                  <a:srgbClr val="000000"/>
                </a:solidFill>
                <a:latin typeface="Times New Roman" panose="02020603050405020304" pitchFamily="18" charset="0"/>
                <a:cs typeface="Times New Roman" panose="02020603050405020304" pitchFamily="18" charset="0"/>
              </a:rPr>
              <a:t> Regressor </a:t>
            </a:r>
          </a:p>
          <a:p>
            <a:pPr algn="just">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Lasso Regression</a:t>
            </a:r>
          </a:p>
          <a:p>
            <a:pPr algn="just">
              <a:buFont typeface="Wingdings" panose="05000000000000000000" pitchFamily="2" charset="2"/>
              <a:buChar char="v"/>
            </a:pPr>
            <a:r>
              <a:rPr lang="en-US" dirty="0" err="1">
                <a:solidFill>
                  <a:srgbClr val="000000"/>
                </a:solidFill>
                <a:latin typeface="Times New Roman" panose="02020603050405020304" pitchFamily="18" charset="0"/>
                <a:cs typeface="Times New Roman" panose="02020603050405020304" pitchFamily="18" charset="0"/>
              </a:rPr>
              <a:t>CatBoost</a:t>
            </a:r>
            <a:r>
              <a:rPr lang="en-US" dirty="0">
                <a:solidFill>
                  <a:srgbClr val="000000"/>
                </a:solidFill>
                <a:latin typeface="Times New Roman" panose="02020603050405020304" pitchFamily="18" charset="0"/>
                <a:cs typeface="Times New Roman" panose="02020603050405020304" pitchFamily="18" charset="0"/>
              </a:rPr>
              <a:t> Regressor             </a:t>
            </a:r>
          </a:p>
          <a:p>
            <a:pPr algn="just">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Ridge Regression</a:t>
            </a:r>
          </a:p>
          <a:p>
            <a:pPr algn="just">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Linear Regression              </a:t>
            </a:r>
          </a:p>
          <a:p>
            <a:pPr algn="just">
              <a:buFont typeface="Wingdings" panose="05000000000000000000" pitchFamily="2" charset="2"/>
              <a:buChar char="v"/>
            </a:pPr>
            <a:r>
              <a:rPr lang="en-US" dirty="0" err="1">
                <a:solidFill>
                  <a:srgbClr val="000000"/>
                </a:solidFill>
                <a:latin typeface="Times New Roman" panose="02020603050405020304" pitchFamily="18" charset="0"/>
                <a:cs typeface="Times New Roman" panose="02020603050405020304" pitchFamily="18" charset="0"/>
              </a:rPr>
              <a:t>RandomForest</a:t>
            </a:r>
            <a:r>
              <a:rPr lang="en-US" dirty="0">
                <a:solidFill>
                  <a:srgbClr val="000000"/>
                </a:solidFill>
                <a:latin typeface="Times New Roman" panose="02020603050405020304" pitchFamily="18" charset="0"/>
                <a:cs typeface="Times New Roman" panose="02020603050405020304" pitchFamily="18" charset="0"/>
              </a:rPr>
              <a:t> regressor     </a:t>
            </a:r>
          </a:p>
          <a:p>
            <a:pPr marL="0" indent="0" algn="just">
              <a:buNone/>
            </a:pPr>
            <a:endParaRPr lang="en-US" dirty="0">
              <a:solidFill>
                <a:srgbClr val="000000"/>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4116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5801F-2D6E-23E7-ADCA-190F9543EAE5}"/>
              </a:ext>
            </a:extLst>
          </p:cNvPr>
          <p:cNvSpPr>
            <a:spLocks noGrp="1"/>
          </p:cNvSpPr>
          <p:nvPr>
            <p:ph type="title"/>
          </p:nvPr>
        </p:nvSpPr>
        <p:spPr>
          <a:xfrm>
            <a:off x="1333502" y="609600"/>
            <a:ext cx="8596668" cy="1320800"/>
          </a:xfrm>
        </p:spPr>
        <p:txBody>
          <a:bodyPr>
            <a:normAutofit/>
          </a:bodyPr>
          <a:lstStyle/>
          <a:p>
            <a:r>
              <a:rPr lang="en-US" dirty="0">
                <a:solidFill>
                  <a:srgbClr val="0070C0"/>
                </a:solidFill>
              </a:rPr>
              <a:t>APPLICATIONS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571F5EA-F7F8-4E63-9F2E-70C4C3B4AC4C}"/>
              </a:ext>
            </a:extLst>
          </p:cNvPr>
          <p:cNvSpPr>
            <a:spLocks noGrp="1"/>
          </p:cNvSpPr>
          <p:nvPr>
            <p:ph idx="1"/>
          </p:nvPr>
        </p:nvSpPr>
        <p:spPr>
          <a:xfrm>
            <a:off x="1333502" y="1751981"/>
            <a:ext cx="10175885" cy="4720076"/>
          </a:xfrm>
        </p:spPr>
        <p:txBody>
          <a:bodyPr vert="horz" lIns="91440" tIns="45720" rIns="91440" bIns="45720" rtlCol="0" anchor="t">
            <a:normAutofit/>
          </a:bodyPr>
          <a:lstStyle/>
          <a:p>
            <a:pPr>
              <a:buFont typeface="Wingdings" charset="2"/>
              <a:buChar char="Ø"/>
            </a:pPr>
            <a:r>
              <a:rPr lang="en-US" sz="2000" b="1" dirty="0">
                <a:latin typeface="Times New Roman" panose="02020603050405020304" pitchFamily="18" charset="0"/>
                <a:ea typeface="+mn-lt"/>
                <a:cs typeface="Times New Roman" panose="02020603050405020304" pitchFamily="18" charset="0"/>
              </a:rPr>
              <a:t>Market Basket Analysis: </a:t>
            </a:r>
            <a:r>
              <a:rPr lang="en-US" dirty="0">
                <a:latin typeface="Times New Roman" panose="02020603050405020304" pitchFamily="18" charset="0"/>
                <a:ea typeface="+mn-lt"/>
                <a:cs typeface="Times New Roman" panose="02020603050405020304" pitchFamily="18" charset="0"/>
              </a:rPr>
              <a:t> Understand the relationships between different products and customer purchasing </a:t>
            </a:r>
            <a:r>
              <a:rPr lang="en-US" dirty="0" err="1">
                <a:latin typeface="Times New Roman" panose="02020603050405020304" pitchFamily="18" charset="0"/>
                <a:ea typeface="+mn-lt"/>
                <a:cs typeface="Times New Roman" panose="02020603050405020304" pitchFamily="18" charset="0"/>
              </a:rPr>
              <a:t>behaviour</a:t>
            </a:r>
            <a:r>
              <a:rPr lang="en-US" dirty="0">
                <a:latin typeface="Times New Roman" panose="02020603050405020304" pitchFamily="18" charset="0"/>
                <a:ea typeface="+mn-lt"/>
                <a:cs typeface="Times New Roman" panose="02020603050405020304" pitchFamily="18" charset="0"/>
              </a:rPr>
              <a:t> .This knowledge can be used to optimize product placement, bundle related items, and improve overall shopping experience.</a:t>
            </a:r>
            <a:endParaRPr lang="en-US" dirty="0">
              <a:latin typeface="Times New Roman" panose="02020603050405020304" pitchFamily="18" charset="0"/>
              <a:cs typeface="Times New Roman" panose="02020603050405020304" pitchFamily="18" charset="0"/>
            </a:endParaRPr>
          </a:p>
          <a:p>
            <a:pPr>
              <a:buFont typeface="Wingdings" charset="2"/>
              <a:buChar char="Ø"/>
            </a:pPr>
            <a:endParaRPr lang="en-US" dirty="0">
              <a:latin typeface="Times New Roman" panose="02020603050405020304" pitchFamily="18" charset="0"/>
              <a:cs typeface="Times New Roman" panose="02020603050405020304" pitchFamily="18" charset="0"/>
            </a:endParaRPr>
          </a:p>
          <a:p>
            <a:pPr>
              <a:buFont typeface="Wingdings" charset="2"/>
              <a:buChar char="Ø"/>
            </a:pPr>
            <a:r>
              <a:rPr lang="en-US" sz="2000" b="1" dirty="0">
                <a:latin typeface="Times New Roman" panose="02020603050405020304" pitchFamily="18" charset="0"/>
                <a:ea typeface="+mn-lt"/>
                <a:cs typeface="Times New Roman" panose="02020603050405020304" pitchFamily="18" charset="0"/>
              </a:rPr>
              <a:t>Customer Satisfaction Improvement: </a:t>
            </a:r>
            <a:r>
              <a:rPr lang="en-US" sz="2000" dirty="0">
                <a:latin typeface="Times New Roman" panose="02020603050405020304" pitchFamily="18" charset="0"/>
                <a:ea typeface="+mn-lt"/>
                <a:cs typeface="Times New Roman" panose="02020603050405020304" pitchFamily="18" charset="0"/>
              </a:rPr>
              <a:t>Ensure product availability by accurately predicting sales, reducing instances of out-of-stock items. This enhances customer satisfaction and loyalty, as customers can consistently find the products they need.</a:t>
            </a:r>
            <a:endParaRPr lang="en-US" sz="2000" b="1" dirty="0">
              <a:latin typeface="Times New Roman" panose="02020603050405020304" pitchFamily="18" charset="0"/>
              <a:ea typeface="+mn-lt"/>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charset="2"/>
              <a:buChar char="Ø"/>
            </a:pPr>
            <a:r>
              <a:rPr lang="en-US" sz="2000" b="1" dirty="0">
                <a:latin typeface="Times New Roman" panose="02020603050405020304" pitchFamily="18" charset="0"/>
                <a:ea typeface="+mn-lt"/>
                <a:cs typeface="Times New Roman" panose="02020603050405020304" pitchFamily="18" charset="0"/>
              </a:rPr>
              <a:t>Seasonal Demand Planning: </a:t>
            </a:r>
            <a:r>
              <a:rPr lang="en-US" sz="2000" dirty="0">
                <a:latin typeface="Times New Roman" panose="02020603050405020304" pitchFamily="18" charset="0"/>
                <a:ea typeface="+mn-lt"/>
                <a:cs typeface="Times New Roman" panose="02020603050405020304" pitchFamily="18" charset="0"/>
              </a:rPr>
              <a:t>Identify and prepare for seasonal variations in demand. This allows retailers to adjust inventory, marketing, and staffing levels to meet the unique challenges of each season.</a:t>
            </a:r>
            <a:endParaRPr lang="en-US" sz="2000" dirty="0">
              <a:solidFill>
                <a:srgbClr val="000000"/>
              </a:solidFill>
              <a:latin typeface="Times New Roman" panose="02020603050405020304" pitchFamily="18" charset="0"/>
              <a:ea typeface="+mn-lt"/>
              <a:cs typeface="Times New Roman" panose="02020603050405020304" pitchFamily="18" charset="0"/>
            </a:endParaRPr>
          </a:p>
          <a:p>
            <a:pPr>
              <a:buFont typeface="Wingdings" charset="2"/>
              <a:buChar char="Ø"/>
            </a:pPr>
            <a:endParaRPr lang="en-US" sz="2000" b="1" dirty="0">
              <a:latin typeface="Times New Roman" panose="02020603050405020304" pitchFamily="18" charset="0"/>
              <a:cs typeface="Times New Roman" panose="02020603050405020304" pitchFamily="18" charset="0"/>
            </a:endParaRPr>
          </a:p>
          <a:p>
            <a:pPr>
              <a:buFont typeface="Wingdings" charset="2"/>
              <a:buChar char="Ø"/>
            </a:pPr>
            <a:endParaRPr lang="en-US" sz="2000" b="1" dirty="0">
              <a:latin typeface="Times New Roman" panose="02020603050405020304" pitchFamily="18" charset="0"/>
              <a:cs typeface="Times New Roman" panose="02020603050405020304" pitchFamily="18" charset="0"/>
            </a:endParaRPr>
          </a:p>
          <a:p>
            <a:pPr>
              <a:buFont typeface="Wingdings" charset="2"/>
              <a:buChar char="Ø"/>
            </a:pPr>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50875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A694-10CF-4895-7689-CAAE90D1BFCE}"/>
              </a:ext>
            </a:extLst>
          </p:cNvPr>
          <p:cNvSpPr>
            <a:spLocks noGrp="1"/>
          </p:cNvSpPr>
          <p:nvPr>
            <p:ph type="title"/>
          </p:nvPr>
        </p:nvSpPr>
        <p:spPr>
          <a:xfrm>
            <a:off x="677334" y="609600"/>
            <a:ext cx="8596668" cy="978453"/>
          </a:xfrm>
        </p:spPr>
        <p:txBody>
          <a:bodyPr/>
          <a:lstStyle/>
          <a:p>
            <a:r>
              <a:rPr lang="en-US" dirty="0">
                <a:solidFill>
                  <a:srgbClr val="0070C0"/>
                </a:solidFill>
              </a:rPr>
              <a:t>REFERENCES</a:t>
            </a:r>
          </a:p>
        </p:txBody>
      </p:sp>
      <p:sp>
        <p:nvSpPr>
          <p:cNvPr id="3" name="Content Placeholder 2">
            <a:extLst>
              <a:ext uri="{FF2B5EF4-FFF2-40B4-BE49-F238E27FC236}">
                <a16:creationId xmlns:a16="http://schemas.microsoft.com/office/drawing/2014/main" id="{F6082C98-34F7-1B5E-4238-A0D7EFD3A0D1}"/>
              </a:ext>
            </a:extLst>
          </p:cNvPr>
          <p:cNvSpPr>
            <a:spLocks noGrp="1"/>
          </p:cNvSpPr>
          <p:nvPr>
            <p:ph idx="1"/>
          </p:nvPr>
        </p:nvSpPr>
        <p:spPr>
          <a:xfrm>
            <a:off x="677334" y="1829285"/>
            <a:ext cx="8817537" cy="4808424"/>
          </a:xfrm>
        </p:spPr>
        <p:txBody>
          <a:bodyPr vert="horz" lIns="91440" tIns="45720" rIns="91440" bIns="45720" rtlCol="0" anchor="t">
            <a:normAutofit/>
          </a:bodyPr>
          <a:lstStyle/>
          <a:p>
            <a:pPr>
              <a:buFont typeface="Wingdings" charset="2"/>
              <a:buChar char="Ø"/>
            </a:pPr>
            <a:r>
              <a:rPr lang="en-US" sz="1600" dirty="0">
                <a:ea typeface="+mn-lt"/>
                <a:cs typeface="+mn-lt"/>
              </a:rPr>
              <a:t> </a:t>
            </a:r>
            <a:r>
              <a:rPr lang="en-US" sz="1600" dirty="0">
                <a:latin typeface="Times New Roman" panose="02020603050405020304" pitchFamily="18" charset="0"/>
                <a:ea typeface="+mn-lt"/>
                <a:cs typeface="Times New Roman" panose="02020603050405020304" pitchFamily="18" charset="0"/>
              </a:rPr>
              <a:t>Beheshti-Kashi, S., Karimi, H.R., </a:t>
            </a:r>
            <a:r>
              <a:rPr lang="en-US" sz="1600" dirty="0" err="1">
                <a:latin typeface="Times New Roman" panose="02020603050405020304" pitchFamily="18" charset="0"/>
                <a:ea typeface="+mn-lt"/>
                <a:cs typeface="Times New Roman" panose="02020603050405020304" pitchFamily="18" charset="0"/>
              </a:rPr>
              <a:t>Thoben</a:t>
            </a:r>
            <a:r>
              <a:rPr lang="en-US" sz="1600" dirty="0">
                <a:latin typeface="Times New Roman" panose="02020603050405020304" pitchFamily="18" charset="0"/>
                <a:ea typeface="+mn-lt"/>
                <a:cs typeface="Times New Roman" panose="02020603050405020304" pitchFamily="18" charset="0"/>
              </a:rPr>
              <a:t>, K.D., </a:t>
            </a:r>
            <a:r>
              <a:rPr lang="en-US" sz="1600" dirty="0" err="1">
                <a:latin typeface="Times New Roman" panose="02020603050405020304" pitchFamily="18" charset="0"/>
                <a:ea typeface="+mn-lt"/>
                <a:cs typeface="Times New Roman" panose="02020603050405020304" pitchFamily="18" charset="0"/>
              </a:rPr>
              <a:t>L¨utjen</a:t>
            </a:r>
            <a:r>
              <a:rPr lang="en-US" sz="1600" dirty="0">
                <a:latin typeface="Times New Roman" panose="02020603050405020304" pitchFamily="18" charset="0"/>
                <a:ea typeface="+mn-lt"/>
                <a:cs typeface="Times New Roman" panose="02020603050405020304" pitchFamily="18" charset="0"/>
              </a:rPr>
              <a:t>, M., </a:t>
            </a:r>
            <a:r>
              <a:rPr lang="en-US" sz="1600" dirty="0" err="1">
                <a:latin typeface="Times New Roman" panose="02020603050405020304" pitchFamily="18" charset="0"/>
                <a:ea typeface="+mn-lt"/>
                <a:cs typeface="Times New Roman" panose="02020603050405020304" pitchFamily="18" charset="0"/>
              </a:rPr>
              <a:t>Teucke</a:t>
            </a:r>
            <a:r>
              <a:rPr lang="en-US" sz="1600" dirty="0">
                <a:latin typeface="Times New Roman" panose="02020603050405020304" pitchFamily="18" charset="0"/>
                <a:ea typeface="+mn-lt"/>
                <a:cs typeface="Times New Roman" panose="02020603050405020304" pitchFamily="18" charset="0"/>
              </a:rPr>
              <a:t>, M.: A survey on     retail sales forecasting and prediction in fashion markets. Systems Science &amp; Control Engineering 3(1), 154–161 (2015) </a:t>
            </a:r>
          </a:p>
          <a:p>
            <a:pPr>
              <a:buFont typeface="Wingdings"/>
              <a:buChar char="Ø"/>
            </a:pPr>
            <a:endParaRPr lang="en-US" sz="1600" dirty="0">
              <a:latin typeface="Times New Roman" panose="02020603050405020304" pitchFamily="18" charset="0"/>
              <a:ea typeface="+mn-lt"/>
              <a:cs typeface="Times New Roman" panose="02020603050405020304" pitchFamily="18" charset="0"/>
            </a:endParaRPr>
          </a:p>
          <a:p>
            <a:pPr>
              <a:buFont typeface="Wingdings" charset="2"/>
              <a:buChar char="Ø"/>
            </a:pPr>
            <a:r>
              <a:rPr lang="en-US" sz="1600" dirty="0">
                <a:latin typeface="Times New Roman" panose="02020603050405020304" pitchFamily="18" charset="0"/>
                <a:ea typeface="+mn-lt"/>
                <a:cs typeface="Times New Roman" panose="02020603050405020304" pitchFamily="18" charset="0"/>
              </a:rPr>
              <a:t>Bose, I., Mahapatra, R.K.: Business data mining machine learning perspective. Information &amp; management 39(3), 211–225 (2001) </a:t>
            </a:r>
          </a:p>
          <a:p>
            <a:pPr marL="0" indent="0">
              <a:buNone/>
            </a:pPr>
            <a:endParaRPr lang="en-US" sz="1600" dirty="0">
              <a:latin typeface="Times New Roman" panose="02020603050405020304" pitchFamily="18" charset="0"/>
              <a:ea typeface="+mn-lt"/>
              <a:cs typeface="Times New Roman" panose="02020603050405020304" pitchFamily="18" charset="0"/>
            </a:endParaRPr>
          </a:p>
          <a:p>
            <a:pPr>
              <a:buFont typeface="Wingdings" charset="2"/>
              <a:buChar char="Ø"/>
            </a:pPr>
            <a:r>
              <a:rPr lang="en-US" sz="1600" dirty="0">
                <a:latin typeface="Times New Roman" panose="02020603050405020304" pitchFamily="18" charset="0"/>
                <a:ea typeface="+mn-lt"/>
                <a:cs typeface="Times New Roman" panose="02020603050405020304" pitchFamily="18" charset="0"/>
              </a:rPr>
              <a:t> Chu, C.W., Zhang, G.P.: A comparative study of linear and nonlinear models for aggregate retail sales forecasting. International Journal of production economics 86(3), 217–231 (2003) </a:t>
            </a:r>
          </a:p>
          <a:p>
            <a:pPr marL="0" indent="0">
              <a:buNone/>
            </a:pPr>
            <a:endParaRPr lang="en-US" sz="1600" dirty="0">
              <a:latin typeface="Times New Roman" panose="02020603050405020304" pitchFamily="18" charset="0"/>
              <a:ea typeface="+mn-lt"/>
              <a:cs typeface="Times New Roman" panose="02020603050405020304" pitchFamily="18" charset="0"/>
            </a:endParaRPr>
          </a:p>
          <a:p>
            <a:pPr>
              <a:buFont typeface="Wingdings" charset="2"/>
              <a:buChar char="Ø"/>
            </a:pPr>
            <a:r>
              <a:rPr lang="en-US" sz="1600" dirty="0">
                <a:latin typeface="Times New Roman" panose="02020603050405020304" pitchFamily="18" charset="0"/>
                <a:ea typeface="+mn-lt"/>
                <a:cs typeface="Times New Roman" panose="02020603050405020304" pitchFamily="18" charset="0"/>
              </a:rPr>
              <a:t> Claypool, M., Gokhale, A., Miranda, T., </a:t>
            </a:r>
            <a:r>
              <a:rPr lang="en-US" sz="1600" dirty="0" err="1">
                <a:latin typeface="Times New Roman" panose="02020603050405020304" pitchFamily="18" charset="0"/>
                <a:ea typeface="+mn-lt"/>
                <a:cs typeface="Times New Roman" panose="02020603050405020304" pitchFamily="18" charset="0"/>
              </a:rPr>
              <a:t>Murnikov</a:t>
            </a:r>
            <a:r>
              <a:rPr lang="en-US" sz="1600" dirty="0">
                <a:latin typeface="Times New Roman" panose="02020603050405020304" pitchFamily="18" charset="0"/>
                <a:ea typeface="+mn-lt"/>
                <a:cs typeface="Times New Roman" panose="02020603050405020304" pitchFamily="18" charset="0"/>
              </a:rPr>
              <a:t>, P., Netes, D., </a:t>
            </a:r>
            <a:r>
              <a:rPr lang="en-US" sz="1600" dirty="0" err="1">
                <a:latin typeface="Times New Roman" panose="02020603050405020304" pitchFamily="18" charset="0"/>
                <a:ea typeface="+mn-lt"/>
                <a:cs typeface="Times New Roman" panose="02020603050405020304" pitchFamily="18" charset="0"/>
              </a:rPr>
              <a:t>Sartin</a:t>
            </a:r>
            <a:r>
              <a:rPr lang="en-US" sz="1600" dirty="0">
                <a:latin typeface="Times New Roman" panose="02020603050405020304" pitchFamily="18" charset="0"/>
                <a:ea typeface="+mn-lt"/>
                <a:cs typeface="Times New Roman" panose="02020603050405020304" pitchFamily="18" charset="0"/>
              </a:rPr>
              <a:t>, M.: Combing content-based and collaborative filters in an online newspaper (1999) </a:t>
            </a:r>
          </a:p>
          <a:p>
            <a:pPr>
              <a:buFont typeface="Wingdings" charset="2"/>
              <a:buChar char="Ø"/>
            </a:pPr>
            <a:endParaRPr lang="en-US" sz="1600" dirty="0"/>
          </a:p>
        </p:txBody>
      </p:sp>
    </p:spTree>
    <p:extLst>
      <p:ext uri="{BB962C8B-B14F-4D97-AF65-F5344CB8AC3E}">
        <p14:creationId xmlns:p14="http://schemas.microsoft.com/office/powerpoint/2010/main" val="2998042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130C-776A-2CAF-2396-84A3F2020EBD}"/>
              </a:ext>
            </a:extLst>
          </p:cNvPr>
          <p:cNvSpPr>
            <a:spLocks noGrp="1"/>
          </p:cNvSpPr>
          <p:nvPr>
            <p:ph type="title"/>
          </p:nvPr>
        </p:nvSpPr>
        <p:spPr/>
        <p:txBody>
          <a:bodyPr/>
          <a:lstStyle/>
          <a:p>
            <a:r>
              <a:rPr lang="en-US" dirty="0">
                <a:solidFill>
                  <a:srgbClr val="0070C0"/>
                </a:solidFill>
              </a:rPr>
              <a:t>CONCLUSION</a:t>
            </a:r>
          </a:p>
        </p:txBody>
      </p:sp>
      <p:sp>
        <p:nvSpPr>
          <p:cNvPr id="3" name="Content Placeholder 2">
            <a:extLst>
              <a:ext uri="{FF2B5EF4-FFF2-40B4-BE49-F238E27FC236}">
                <a16:creationId xmlns:a16="http://schemas.microsoft.com/office/drawing/2014/main" id="{C8D02802-1320-A553-DACE-E82729043255}"/>
              </a:ext>
            </a:extLst>
          </p:cNvPr>
          <p:cNvSpPr>
            <a:spLocks noGrp="1"/>
          </p:cNvSpPr>
          <p:nvPr>
            <p:ph idx="1"/>
          </p:nvPr>
        </p:nvSpPr>
        <p:spPr>
          <a:xfrm>
            <a:off x="677334" y="1336806"/>
            <a:ext cx="8596668" cy="5106150"/>
          </a:xfrm>
        </p:spPr>
        <p:txBody>
          <a:bodyPr vert="horz" lIns="91440" tIns="45720" rIns="91440" bIns="45720" rtlCol="0" anchor="t">
            <a:normAutofit/>
          </a:bodyPr>
          <a:lstStyle/>
          <a:p>
            <a:pPr>
              <a:buFont typeface="Wingdings" charset="2"/>
              <a:buChar char="Ø"/>
            </a:pPr>
            <a:r>
              <a:rPr lang="en-US" b="1" dirty="0">
                <a:solidFill>
                  <a:srgbClr val="000000"/>
                </a:solidFill>
                <a:latin typeface="Times New Roman" panose="02020603050405020304" pitchFamily="18" charset="0"/>
                <a:ea typeface="+mn-lt"/>
                <a:cs typeface="Times New Roman" panose="02020603050405020304" pitchFamily="18" charset="0"/>
              </a:rPr>
              <a:t>In present era of digitally connected world every shopping mall desires to know the customer demands beforehand to avoid the shortfall of sale items in all seasons</a:t>
            </a:r>
            <a:r>
              <a:rPr lang="en-US" dirty="0">
                <a:solidFill>
                  <a:srgbClr val="000000"/>
                </a:solidFill>
                <a:latin typeface="Times New Roman" panose="02020603050405020304" pitchFamily="18" charset="0"/>
                <a:ea typeface="+mn-lt"/>
                <a:cs typeface="Times New Roman" panose="02020603050405020304" pitchFamily="18" charset="0"/>
              </a:rPr>
              <a:t>.</a:t>
            </a:r>
          </a:p>
          <a:p>
            <a:pPr>
              <a:buFont typeface="Wingdings" charset="2"/>
              <a:buChar char="Ø"/>
            </a:pPr>
            <a:endParaRPr lang="en-US" dirty="0">
              <a:solidFill>
                <a:srgbClr val="000000"/>
              </a:solidFill>
              <a:latin typeface="Times New Roman" panose="02020603050405020304" pitchFamily="18" charset="0"/>
              <a:ea typeface="+mn-lt"/>
              <a:cs typeface="Times New Roman" panose="02020603050405020304" pitchFamily="18" charset="0"/>
            </a:endParaRPr>
          </a:p>
          <a:p>
            <a:pPr marL="0" indent="0">
              <a:buNone/>
            </a:pPr>
            <a:endParaRPr lang="en-US" dirty="0">
              <a:solidFill>
                <a:srgbClr val="404040"/>
              </a:solidFill>
              <a:latin typeface="Times New Roman" panose="02020603050405020304" pitchFamily="18" charset="0"/>
              <a:ea typeface="+mn-lt"/>
              <a:cs typeface="Times New Roman" panose="02020603050405020304" pitchFamily="18" charset="0"/>
            </a:endParaRPr>
          </a:p>
          <a:p>
            <a:pPr>
              <a:buFont typeface="Wingdings" charset="2"/>
              <a:buChar char="Ø"/>
            </a:pPr>
            <a:r>
              <a:rPr lang="en-US" b="1" dirty="0">
                <a:solidFill>
                  <a:srgbClr val="000000"/>
                </a:solidFill>
                <a:latin typeface="Times New Roman" panose="02020603050405020304" pitchFamily="18" charset="0"/>
                <a:ea typeface="+mn-lt"/>
                <a:cs typeface="Times New Roman" panose="02020603050405020304" pitchFamily="18" charset="0"/>
              </a:rPr>
              <a:t>Using machine learning to predict Big mart sales can help stores forecast better ,manage inventory smarter and grow their business . By looking at past sales data in detail , we can understand what customers want and when helping stores avoid running out of popular items all year round.</a:t>
            </a:r>
          </a:p>
          <a:p>
            <a:pPr>
              <a:buFont typeface="Wingdings" charset="2"/>
              <a:buChar char="Ø"/>
            </a:pPr>
            <a:endParaRPr lang="en-US" b="1" dirty="0">
              <a:solidFill>
                <a:srgbClr val="000000"/>
              </a:solidFill>
              <a:latin typeface="Times New Roman" panose="02020603050405020304" pitchFamily="18" charset="0"/>
              <a:ea typeface="+mn-lt"/>
              <a:cs typeface="Times New Roman" panose="02020603050405020304" pitchFamily="18" charset="0"/>
            </a:endParaRPr>
          </a:p>
          <a:p>
            <a:pPr>
              <a:buFont typeface="Wingdings" charset="2"/>
              <a:buChar char="Ø"/>
            </a:pPr>
            <a:endParaRPr lang="en-US" dirty="0">
              <a:solidFill>
                <a:srgbClr val="000000"/>
              </a:solidFill>
              <a:latin typeface="Times New Roman" panose="02020603050405020304" pitchFamily="18" charset="0"/>
              <a:ea typeface="+mn-lt"/>
              <a:cs typeface="Times New Roman" panose="02020603050405020304" pitchFamily="18" charset="0"/>
            </a:endParaRPr>
          </a:p>
          <a:p>
            <a:pPr>
              <a:buFont typeface="Wingdings" charset="2"/>
              <a:buChar char="Ø"/>
            </a:pPr>
            <a:r>
              <a:rPr lang="en-US" b="1" dirty="0">
                <a:solidFill>
                  <a:srgbClr val="000000"/>
                </a:solidFill>
                <a:latin typeface="Times New Roman" panose="02020603050405020304" pitchFamily="18" charset="0"/>
                <a:ea typeface="+mn-lt"/>
                <a:cs typeface="Times New Roman" panose="02020603050405020304" pitchFamily="18" charset="0"/>
              </a:rPr>
              <a:t>Finally a comparison of different models is summarized . It is also concluded that our model with lowest MAE and RMSE performs better compared to existing models. </a:t>
            </a:r>
            <a:endParaRPr lang="en-US" b="1" dirty="0">
              <a:latin typeface="Times New Roman" panose="02020603050405020304" pitchFamily="18" charset="0"/>
              <a:cs typeface="Times New Roman" panose="02020603050405020304" pitchFamily="18" charset="0"/>
            </a:endParaRPr>
          </a:p>
          <a:p>
            <a:pPr>
              <a:buFont typeface="Wingdings" charset="2"/>
              <a:buChar char="Ø"/>
            </a:pPr>
            <a:endParaRPr lang="en-US" dirty="0">
              <a:solidFill>
                <a:srgbClr val="000000"/>
              </a:solidFill>
            </a:endParaRPr>
          </a:p>
          <a:p>
            <a:pPr>
              <a:buFont typeface="Wingdings" charset="2"/>
              <a:buChar char="Ø"/>
            </a:pPr>
            <a:endParaRPr lang="en-US" sz="1600" dirty="0">
              <a:solidFill>
                <a:srgbClr val="0D0D0D"/>
              </a:solidFill>
            </a:endParaRPr>
          </a:p>
          <a:p>
            <a:pPr>
              <a:buFont typeface="Wingdings" charset="2"/>
              <a:buChar char="Ø"/>
            </a:pPr>
            <a:endParaRPr lang="en-US" sz="1600" dirty="0">
              <a:solidFill>
                <a:srgbClr val="0D0D0D"/>
              </a:solidFill>
            </a:endParaRPr>
          </a:p>
        </p:txBody>
      </p:sp>
    </p:spTree>
    <p:extLst>
      <p:ext uri="{BB962C8B-B14F-4D97-AF65-F5344CB8AC3E}">
        <p14:creationId xmlns:p14="http://schemas.microsoft.com/office/powerpoint/2010/main" val="123088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51777F-6B38-4F7B-8184-143E801E1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316" y="2090058"/>
            <a:ext cx="6188529" cy="2475412"/>
          </a:xfrm>
          <a:prstGeom prst="rect">
            <a:avLst/>
          </a:prstGeom>
        </p:spPr>
      </p:pic>
    </p:spTree>
    <p:extLst>
      <p:ext uri="{BB962C8B-B14F-4D97-AF65-F5344CB8AC3E}">
        <p14:creationId xmlns:p14="http://schemas.microsoft.com/office/powerpoint/2010/main" val="212940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E1CB-2E50-412C-AED0-7F716CA1D6D2}"/>
              </a:ext>
            </a:extLst>
          </p:cNvPr>
          <p:cNvSpPr>
            <a:spLocks noGrp="1"/>
          </p:cNvSpPr>
          <p:nvPr>
            <p:ph type="title"/>
          </p:nvPr>
        </p:nvSpPr>
        <p:spPr>
          <a:xfrm>
            <a:off x="363009" y="0"/>
            <a:ext cx="8596668" cy="1320800"/>
          </a:xfrm>
        </p:spPr>
        <p:txBody>
          <a:bodyPr>
            <a:normAutofit/>
          </a:bodyPr>
          <a:lstStyle/>
          <a:p>
            <a:r>
              <a:rPr lang="en-US" sz="4400" dirty="0">
                <a:solidFill>
                  <a:srgbClr val="0070C0"/>
                </a:solidFill>
              </a:rPr>
              <a:t>CONTENTS</a:t>
            </a:r>
            <a:endParaRPr lang="en-IN" sz="4400" dirty="0">
              <a:solidFill>
                <a:srgbClr val="0070C0"/>
              </a:solidFill>
            </a:endParaRPr>
          </a:p>
        </p:txBody>
      </p:sp>
      <p:sp>
        <p:nvSpPr>
          <p:cNvPr id="3" name="Content Placeholder 2">
            <a:extLst>
              <a:ext uri="{FF2B5EF4-FFF2-40B4-BE49-F238E27FC236}">
                <a16:creationId xmlns:a16="http://schemas.microsoft.com/office/drawing/2014/main" id="{53213B89-77ED-4388-912A-14CCD7BEF9B7}"/>
              </a:ext>
            </a:extLst>
          </p:cNvPr>
          <p:cNvSpPr>
            <a:spLocks noGrp="1"/>
          </p:cNvSpPr>
          <p:nvPr>
            <p:ph idx="1"/>
          </p:nvPr>
        </p:nvSpPr>
        <p:spPr>
          <a:xfrm>
            <a:off x="1010709" y="903289"/>
            <a:ext cx="9952566" cy="5573711"/>
          </a:xfrm>
        </p:spPr>
        <p:txBody>
          <a:bodyPr>
            <a:normAutofit lnSpcReduction="10000"/>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Title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Contents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Existing System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Block Diagram</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Hardware Requirements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Algorithms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98509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805C97-31D0-D760-5BDB-8DC9EA447422}"/>
              </a:ext>
            </a:extLst>
          </p:cNvPr>
          <p:cNvSpPr>
            <a:spLocks noGrp="1"/>
          </p:cNvSpPr>
          <p:nvPr>
            <p:ph type="title"/>
          </p:nvPr>
        </p:nvSpPr>
        <p:spPr>
          <a:xfrm>
            <a:off x="1333502" y="521252"/>
            <a:ext cx="8596668" cy="901148"/>
          </a:xfrm>
        </p:spPr>
        <p:txBody>
          <a:bodyPr>
            <a:normAutofit/>
          </a:bodyPr>
          <a:lstStyle/>
          <a:p>
            <a:r>
              <a:rPr lang="en-US" dirty="0">
                <a:solidFill>
                  <a:srgbClr val="0070C0"/>
                </a:solidFill>
              </a:rPr>
              <a:t>ABSTRACT</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F932468-6D9E-F8F1-4AC3-C98EB5D73B94}"/>
              </a:ext>
            </a:extLst>
          </p:cNvPr>
          <p:cNvSpPr>
            <a:spLocks noGrp="1"/>
          </p:cNvSpPr>
          <p:nvPr>
            <p:ph idx="1"/>
          </p:nvPr>
        </p:nvSpPr>
        <p:spPr>
          <a:xfrm>
            <a:off x="1333502" y="1155633"/>
            <a:ext cx="8596668" cy="4885729"/>
          </a:xfrm>
        </p:spPr>
        <p:txBody>
          <a:bodyPr vert="horz" lIns="0" tIns="45720" rIns="0" bIns="45720" rtlCol="0" anchor="t">
            <a:noAutofit/>
          </a:bodyPr>
          <a:lstStyle/>
          <a:p>
            <a:endParaRPr lang="en-US" sz="1700" dirty="0"/>
          </a:p>
          <a:p>
            <a:pPr algn="just"/>
            <a:r>
              <a:rPr lang="en-US" sz="2000" i="1" dirty="0">
                <a:latin typeface="Times New Roman" panose="02020603050405020304" pitchFamily="18" charset="0"/>
                <a:ea typeface="+mn-lt"/>
                <a:cs typeface="Times New Roman" panose="02020603050405020304" pitchFamily="18" charset="0"/>
              </a:rPr>
              <a:t>Now a days shopping malls and Big Marts keep the track of their sales data of each and every individual item for predicting future demand of the customer and update the inventory management as well.</a:t>
            </a:r>
          </a:p>
          <a:p>
            <a:pPr algn="just"/>
            <a:r>
              <a:rPr lang="en-US" sz="2000" i="1" dirty="0">
                <a:latin typeface="Times New Roman" panose="02020603050405020304" pitchFamily="18" charset="0"/>
                <a:ea typeface="+mn-lt"/>
                <a:cs typeface="Times New Roman" panose="02020603050405020304" pitchFamily="18" charset="0"/>
              </a:rPr>
              <a:t> These data stores basically contain a large number of customer data and individual item attributes in a data warehouse. </a:t>
            </a:r>
          </a:p>
          <a:p>
            <a:pPr algn="just"/>
            <a:r>
              <a:rPr lang="en-US" sz="2000" i="1" dirty="0">
                <a:latin typeface="Times New Roman" panose="02020603050405020304" pitchFamily="18" charset="0"/>
                <a:ea typeface="+mn-lt"/>
                <a:cs typeface="Times New Roman" panose="02020603050405020304" pitchFamily="18" charset="0"/>
              </a:rPr>
              <a:t>In this , we propose a predictive model using Machine learning techniques Linear Regression, random Forest, Support vector Machines, Decision </a:t>
            </a:r>
            <a:r>
              <a:rPr lang="en-US" sz="2000" i="1" dirty="0" err="1">
                <a:latin typeface="Times New Roman" panose="02020603050405020304" pitchFamily="18" charset="0"/>
                <a:ea typeface="+mn-lt"/>
                <a:cs typeface="Times New Roman" panose="02020603050405020304" pitchFamily="18" charset="0"/>
              </a:rPr>
              <a:t>Trees,Gradient</a:t>
            </a:r>
            <a:r>
              <a:rPr lang="en-US" sz="2000" i="1" dirty="0">
                <a:latin typeface="Times New Roman" panose="02020603050405020304" pitchFamily="18" charset="0"/>
                <a:ea typeface="+mn-lt"/>
                <a:cs typeface="Times New Roman" panose="02020603050405020304" pitchFamily="18" charset="0"/>
              </a:rPr>
              <a:t> Boost Algo’s </a:t>
            </a:r>
            <a:r>
              <a:rPr lang="en-US" sz="2000" i="1" dirty="0" err="1">
                <a:latin typeface="Times New Roman" panose="02020603050405020304" pitchFamily="18" charset="0"/>
                <a:ea typeface="+mn-lt"/>
                <a:cs typeface="Times New Roman" panose="02020603050405020304" pitchFamily="18" charset="0"/>
              </a:rPr>
              <a:t>LightGBM,catBoost</a:t>
            </a:r>
            <a:r>
              <a:rPr lang="en-US" sz="2000" i="1" dirty="0">
                <a:latin typeface="Times New Roman" panose="02020603050405020304" pitchFamily="18" charset="0"/>
                <a:ea typeface="+mn-lt"/>
                <a:cs typeface="Times New Roman" panose="02020603050405020304" pitchFamily="18" charset="0"/>
              </a:rPr>
              <a:t>  for predicting the sales of a company like Big Mart and that the model may produce better performance as compared to existing model  </a:t>
            </a:r>
            <a:r>
              <a:rPr lang="en-US" sz="2000" i="1" dirty="0" err="1">
                <a:latin typeface="Times New Roman" panose="02020603050405020304" pitchFamily="18" charset="0"/>
                <a:ea typeface="+mn-lt"/>
                <a:cs typeface="Times New Roman" panose="02020603050405020304" pitchFamily="18" charset="0"/>
              </a:rPr>
              <a:t>XGBoost</a:t>
            </a:r>
            <a:r>
              <a:rPr lang="en-US" sz="2000" i="1" dirty="0">
                <a:latin typeface="Times New Roman" panose="02020603050405020304" pitchFamily="18" charset="0"/>
                <a:ea typeface="+mn-lt"/>
                <a:cs typeface="Times New Roman" panose="02020603050405020304" pitchFamily="18" charset="0"/>
              </a:rPr>
              <a:t> algorithm.</a:t>
            </a:r>
          </a:p>
          <a:p>
            <a:pPr algn="just"/>
            <a:r>
              <a:rPr lang="en-US" sz="2000" i="1" dirty="0">
                <a:latin typeface="Times New Roman" panose="02020603050405020304" pitchFamily="18" charset="0"/>
                <a:ea typeface="+mn-lt"/>
                <a:cs typeface="Times New Roman" panose="02020603050405020304" pitchFamily="18" charset="0"/>
              </a:rPr>
              <a:t> A comparative analysis of the model with others in terms performance metrics is also explained in detail.  </a:t>
            </a:r>
            <a:endParaRPr lang="en-US" sz="2000" i="1" dirty="0">
              <a:latin typeface="Times New Roman" panose="02020603050405020304" pitchFamily="18" charset="0"/>
              <a:cs typeface="Times New Roman" panose="02020603050405020304" pitchFamily="18" charset="0"/>
            </a:endParaRPr>
          </a:p>
          <a:p>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1616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BA3D-6EE0-4317-8383-2EEB0CBE944C}"/>
              </a:ext>
            </a:extLst>
          </p:cNvPr>
          <p:cNvSpPr>
            <a:spLocks noGrp="1"/>
          </p:cNvSpPr>
          <p:nvPr>
            <p:ph type="title"/>
          </p:nvPr>
        </p:nvSpPr>
        <p:spPr/>
        <p:txBody>
          <a:bodyPr/>
          <a:lstStyle/>
          <a:p>
            <a:r>
              <a:rPr lang="en-US" dirty="0">
                <a:solidFill>
                  <a:srgbClr val="0070C0"/>
                </a:solidFill>
              </a:rPr>
              <a:t>LITERATURE SURVEY</a:t>
            </a:r>
            <a:endParaRPr lang="en-IN" dirty="0">
              <a:solidFill>
                <a:srgbClr val="0070C0"/>
              </a:solidFill>
            </a:endParaRPr>
          </a:p>
        </p:txBody>
      </p:sp>
      <p:sp>
        <p:nvSpPr>
          <p:cNvPr id="3" name="Content Placeholder 2">
            <a:extLst>
              <a:ext uri="{FF2B5EF4-FFF2-40B4-BE49-F238E27FC236}">
                <a16:creationId xmlns:a16="http://schemas.microsoft.com/office/drawing/2014/main" id="{645B9566-A4D0-464E-87F4-9D3FCB347E85}"/>
              </a:ext>
            </a:extLst>
          </p:cNvPr>
          <p:cNvSpPr>
            <a:spLocks noGrp="1"/>
          </p:cNvSpPr>
          <p:nvPr>
            <p:ph idx="1"/>
          </p:nvPr>
        </p:nvSpPr>
        <p:spPr>
          <a:xfrm>
            <a:off x="817293" y="1759373"/>
            <a:ext cx="8596668" cy="3880773"/>
          </a:xfrm>
        </p:spPr>
        <p:txBody>
          <a:bodyPr>
            <a:noAutofit/>
          </a:bodyPr>
          <a:lstStyle/>
          <a:p>
            <a:pPr>
              <a:lnSpc>
                <a:spcPct val="150000"/>
              </a:lnSpc>
            </a:pPr>
            <a:r>
              <a:rPr lang="en-US" sz="1600" dirty="0">
                <a:latin typeface="Times New Roman" panose="02020603050405020304" pitchFamily="18" charset="0"/>
                <a:cs typeface="Times New Roman" panose="02020603050405020304" pitchFamily="18" charset="0"/>
              </a:rPr>
              <a:t>A Forecast for Big Mart Sales Based on Random Forests and Multiple Linear Regression (2018) Kadam, H., </a:t>
            </a:r>
            <a:r>
              <a:rPr lang="en-US" sz="1600" dirty="0" err="1">
                <a:latin typeface="Times New Roman" panose="02020603050405020304" pitchFamily="18" charset="0"/>
                <a:cs typeface="Times New Roman" panose="02020603050405020304" pitchFamily="18" charset="0"/>
              </a:rPr>
              <a:t>Shevade</a:t>
            </a:r>
            <a:r>
              <a:rPr lang="en-US" sz="1600" dirty="0">
                <a:latin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cs typeface="Times New Roman" panose="02020603050405020304" pitchFamily="18" charset="0"/>
              </a:rPr>
              <a:t>Ketkar</a:t>
            </a:r>
            <a:r>
              <a:rPr lang="en-US" sz="1600" dirty="0">
                <a:latin typeface="Times New Roman" panose="02020603050405020304" pitchFamily="18" charset="0"/>
                <a:cs typeface="Times New Roman" panose="02020603050405020304" pitchFamily="18" charset="0"/>
              </a:rPr>
              <a:t>, P. and </a:t>
            </a:r>
            <a:r>
              <a:rPr lang="en-US" sz="1600" dirty="0" err="1">
                <a:latin typeface="Times New Roman" panose="02020603050405020304" pitchFamily="18" charset="0"/>
                <a:cs typeface="Times New Roman" panose="02020603050405020304" pitchFamily="18" charset="0"/>
              </a:rPr>
              <a:t>Rajguru</a:t>
            </a:r>
            <a:r>
              <a:rPr lang="en-US" sz="1600" dirty="0">
                <a:latin typeface="Times New Roman" panose="02020603050405020304" pitchFamily="18" charset="0"/>
                <a:cs typeface="Times New Roman" panose="02020603050405020304" pitchFamily="18" charset="0"/>
              </a:rPr>
              <a:t>. A Forecast for Big Mart Sales Based on Random Forests and Multiple Linear Regression used Random Forest and Linear Regression for prediction analysis which gives less accuracy. To overcome this, we can use XG boost Algorithm which will give more accuracy and will be more efficient.</a:t>
            </a:r>
          </a:p>
          <a:p>
            <a:pPr>
              <a:lnSpc>
                <a:spcPct val="150000"/>
              </a:lnSpc>
            </a:pPr>
            <a:r>
              <a:rPr lang="en-US" sz="1600" dirty="0">
                <a:latin typeface="Times New Roman" panose="02020603050405020304" pitchFamily="18" charset="0"/>
                <a:cs typeface="Times New Roman" panose="02020603050405020304" pitchFamily="18" charset="0"/>
              </a:rPr>
              <a:t>Forecasting methods and applications (2008) </a:t>
            </a:r>
            <a:r>
              <a:rPr lang="en-US" sz="1600" dirty="0" err="1">
                <a:latin typeface="Times New Roman" panose="02020603050405020304" pitchFamily="18" charset="0"/>
                <a:cs typeface="Times New Roman" panose="02020603050405020304" pitchFamily="18" charset="0"/>
              </a:rPr>
              <a:t>Makridakis</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Wheelwrigh</a:t>
            </a:r>
            <a:r>
              <a:rPr lang="en-US" sz="1600" dirty="0">
                <a:latin typeface="Times New Roman" panose="02020603050405020304" pitchFamily="18" charset="0"/>
                <a:cs typeface="Times New Roman" panose="02020603050405020304" pitchFamily="18" charset="0"/>
              </a:rPr>
              <a:t>. S. C., Hyndman. R.J. Forecasting methods and applications contain a Lack of Data and short life cycles. So some of the datalike historical data, and </a:t>
            </a:r>
            <a:r>
              <a:rPr lang="en-US" sz="1600" dirty="0" err="1">
                <a:latin typeface="Times New Roman" panose="02020603050405020304" pitchFamily="18" charset="0"/>
                <a:cs typeface="Times New Roman" panose="02020603050405020304" pitchFamily="18" charset="0"/>
              </a:rPr>
              <a:t>consumeroriented</a:t>
            </a:r>
            <a:r>
              <a:rPr lang="en-US" sz="1600" dirty="0">
                <a:latin typeface="Times New Roman" panose="02020603050405020304" pitchFamily="18" charset="0"/>
                <a:cs typeface="Times New Roman" panose="02020603050405020304" pitchFamily="18" charset="0"/>
              </a:rPr>
              <a:t> markets face uncertain demands and can be predicted for accurate results. </a:t>
            </a:r>
          </a:p>
          <a:p>
            <a:pPr>
              <a:lnSpc>
                <a:spcPct val="150000"/>
              </a:lnSpc>
            </a:pPr>
            <a:r>
              <a:rPr lang="en-US" sz="1600" dirty="0">
                <a:latin typeface="Times New Roman" panose="02020603050405020304" pitchFamily="18" charset="0"/>
                <a:cs typeface="Times New Roman" panose="02020603050405020304" pitchFamily="18" charset="0"/>
              </a:rPr>
              <a:t>By Das, P., Chaudhury. Prediction of retail sales of footwear using feed-forward and recurrent neural networks used neural networks for prediction of sales. Using a neural network for predicting weekly retail sales, is not efficient, So XG boost can work efficiently.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002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FDA6D-7BEF-80BF-C982-0CA033CA9B29}"/>
              </a:ext>
            </a:extLst>
          </p:cNvPr>
          <p:cNvSpPr>
            <a:spLocks noGrp="1"/>
          </p:cNvSpPr>
          <p:nvPr>
            <p:ph type="title"/>
          </p:nvPr>
        </p:nvSpPr>
        <p:spPr>
          <a:xfrm>
            <a:off x="1333502" y="609600"/>
            <a:ext cx="8596668" cy="1320800"/>
          </a:xfrm>
        </p:spPr>
        <p:txBody>
          <a:bodyPr>
            <a:normAutofit/>
          </a:bodyPr>
          <a:lstStyle/>
          <a:p>
            <a:r>
              <a:rPr lang="en-US" dirty="0">
                <a:solidFill>
                  <a:srgbClr val="0070C0"/>
                </a:solidFill>
              </a:rPr>
              <a:t>EXISTING SYSTEM</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95986D-E6CB-C21A-A2BC-5C9DF1E41E15}"/>
              </a:ext>
            </a:extLst>
          </p:cNvPr>
          <p:cNvSpPr>
            <a:spLocks noGrp="1"/>
          </p:cNvSpPr>
          <p:nvPr>
            <p:ph idx="1"/>
          </p:nvPr>
        </p:nvSpPr>
        <p:spPr>
          <a:xfrm>
            <a:off x="1126959" y="1775289"/>
            <a:ext cx="10616307" cy="3890865"/>
          </a:xfrm>
        </p:spPr>
        <p:txBody>
          <a:bodyPr vert="horz" lIns="91440" tIns="45720" rIns="91440" bIns="45720" rtlCol="0" anchor="t">
            <a:normAutofit/>
          </a:bodyPr>
          <a:lstStyle/>
          <a:p>
            <a:pPr algn="just"/>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In Existing system they aimed to develop a reliable sales forecasting model for </a:t>
            </a:r>
            <a:r>
              <a:rPr lang="en-US" dirty="0" err="1">
                <a:latin typeface="Times New Roman" panose="02020603050405020304" pitchFamily="18" charset="0"/>
                <a:cs typeface="Times New Roman" panose="02020603050405020304" pitchFamily="18" charset="0"/>
              </a:rPr>
              <a:t>Bigmart</a:t>
            </a:r>
            <a:r>
              <a:rPr lang="en-US" dirty="0">
                <a:latin typeface="Times New Roman" panose="02020603050405020304" pitchFamily="18" charset="0"/>
                <a:cs typeface="Times New Roman" panose="02020603050405020304" pitchFamily="18" charset="0"/>
              </a:rPr>
              <a:t> stores.</a:t>
            </a:r>
          </a:p>
          <a:p>
            <a:pPr algn="just"/>
            <a:r>
              <a:rPr lang="en-US" b="1" dirty="0">
                <a:latin typeface="Times New Roman" panose="02020603050405020304" pitchFamily="18" charset="0"/>
                <a:cs typeface="Times New Roman" panose="02020603050405020304" pitchFamily="18" charset="0"/>
              </a:rPr>
              <a:t>Method Exploration</a:t>
            </a:r>
            <a:r>
              <a:rPr lang="en-US" dirty="0">
                <a:latin typeface="Times New Roman" panose="02020603050405020304" pitchFamily="18" charset="0"/>
                <a:cs typeface="Times New Roman" panose="02020603050405020304" pitchFamily="18" charset="0"/>
              </a:rPr>
              <a:t>: Various predictive techniques were investigated, including decision trees, linear regression, Ridge Regression and others.</a:t>
            </a:r>
          </a:p>
          <a:p>
            <a:pPr algn="just"/>
            <a:r>
              <a:rPr lang="en-US" b="1" dirty="0">
                <a:latin typeface="Times New Roman" panose="02020603050405020304" pitchFamily="18" charset="0"/>
                <a:cs typeface="Times New Roman" panose="02020603050405020304" pitchFamily="18" charset="0"/>
              </a:rPr>
              <a:t>Performance Evaluation</a:t>
            </a:r>
            <a:r>
              <a:rPr lang="en-US" dirty="0">
                <a:latin typeface="Times New Roman" panose="02020603050405020304" pitchFamily="18" charset="0"/>
                <a:cs typeface="Times New Roman" panose="02020603050405020304" pitchFamily="18" charset="0"/>
              </a:rPr>
              <a:t>: Each method was rigorously evaluated for its predictive accuracy using established metrics.</a:t>
            </a:r>
          </a:p>
          <a:p>
            <a:pPr algn="just"/>
            <a:r>
              <a:rPr lang="en-US" b="1" dirty="0" err="1">
                <a:latin typeface="Times New Roman" panose="02020603050405020304" pitchFamily="18" charset="0"/>
                <a:cs typeface="Times New Roman" panose="02020603050405020304" pitchFamily="18" charset="0"/>
              </a:rPr>
              <a:t>XGBoost</a:t>
            </a:r>
            <a:r>
              <a:rPr lang="en-US" b="1" dirty="0">
                <a:latin typeface="Times New Roman" panose="02020603050405020304" pitchFamily="18" charset="0"/>
                <a:cs typeface="Times New Roman" panose="02020603050405020304" pitchFamily="18" charset="0"/>
              </a:rPr>
              <a:t> Superiority</a:t>
            </a:r>
            <a:r>
              <a:rPr lang="en-US" dirty="0">
                <a:latin typeface="Times New Roman" panose="02020603050405020304" pitchFamily="18" charset="0"/>
                <a:cs typeface="Times New Roman" panose="02020603050405020304" pitchFamily="18" charset="0"/>
              </a:rPr>
              <a:t>: Following the evaluation, the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algorithm emerged as the most effective, demonstrating superior performance compared to other methods.</a:t>
            </a:r>
          </a:p>
          <a:p>
            <a:pPr algn="just"/>
            <a:r>
              <a:rPr lang="en-US" b="1" dirty="0">
                <a:latin typeface="Times New Roman" panose="02020603050405020304" pitchFamily="18" charset="0"/>
                <a:cs typeface="Times New Roman" panose="02020603050405020304" pitchFamily="18" charset="0"/>
              </a:rPr>
              <a:t>Accuracy Metrics</a:t>
            </a:r>
            <a:r>
              <a:rPr lang="en-US" dirty="0">
                <a:latin typeface="Times New Roman" panose="02020603050405020304" pitchFamily="18" charset="0"/>
                <a:cs typeface="Times New Roman" panose="02020603050405020304" pitchFamily="18" charset="0"/>
              </a:rPr>
              <a:t>: Evaluation metrics, such as Mean Absolute Error (MAE) and Root Mean Square Error (RMSE), indicated that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achieved an error of approximately 1052 for RMSE and 739.03 for MAE.</a:t>
            </a:r>
          </a:p>
          <a:p>
            <a:pPr marL="0" indent="0" algn="just">
              <a:buNone/>
            </a:pPr>
            <a:endParaRPr lang="en-US" dirty="0"/>
          </a:p>
          <a:p>
            <a:pPr marL="0" indent="0">
              <a:buNone/>
            </a:pPr>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3469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1995-62FD-441E-8821-D3FEED504457}"/>
              </a:ext>
            </a:extLst>
          </p:cNvPr>
          <p:cNvSpPr>
            <a:spLocks noGrp="1"/>
          </p:cNvSpPr>
          <p:nvPr>
            <p:ph type="title"/>
          </p:nvPr>
        </p:nvSpPr>
        <p:spPr>
          <a:xfrm>
            <a:off x="350762" y="377821"/>
            <a:ext cx="8596668" cy="1320800"/>
          </a:xfrm>
        </p:spPr>
        <p:txBody>
          <a:bodyPr/>
          <a:lstStyle/>
          <a:p>
            <a:r>
              <a:rPr lang="en-US" dirty="0">
                <a:solidFill>
                  <a:srgbClr val="0070C0"/>
                </a:solidFill>
              </a:rPr>
              <a:t>DISADVANTAGES</a:t>
            </a:r>
            <a:endParaRPr lang="en-IN" dirty="0">
              <a:solidFill>
                <a:srgbClr val="0070C0"/>
              </a:solidFill>
            </a:endParaRPr>
          </a:p>
        </p:txBody>
      </p:sp>
      <p:sp>
        <p:nvSpPr>
          <p:cNvPr id="3" name="Content Placeholder 2">
            <a:extLst>
              <a:ext uri="{FF2B5EF4-FFF2-40B4-BE49-F238E27FC236}">
                <a16:creationId xmlns:a16="http://schemas.microsoft.com/office/drawing/2014/main" id="{BBA0E252-3F28-4E9B-9E4F-759FF3A36384}"/>
              </a:ext>
            </a:extLst>
          </p:cNvPr>
          <p:cNvSpPr>
            <a:spLocks noGrp="1"/>
          </p:cNvSpPr>
          <p:nvPr>
            <p:ph idx="1"/>
          </p:nvPr>
        </p:nvSpPr>
        <p:spPr>
          <a:xfrm>
            <a:off x="145489" y="1572589"/>
            <a:ext cx="6852470" cy="4996162"/>
          </a:xfrm>
        </p:spPr>
        <p:txBody>
          <a:bodyPr>
            <a:normAutofit/>
          </a:bodyPr>
          <a:lstStyle/>
          <a:p>
            <a:r>
              <a:rPr lang="en-US" dirty="0">
                <a:latin typeface="Times New Roman" panose="02020603050405020304" pitchFamily="18" charset="0"/>
                <a:cs typeface="Times New Roman" panose="02020603050405020304" pitchFamily="18" charset="0"/>
              </a:rPr>
              <a:t>While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is known for its performance on structured/tabular data, it may not be as suitable for unstructured data types or extremely large datasets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Optimizing the performance of an ensemble classifier involves tuning numerous hyperparameters across multiple algorithms, which can be time-consuming and require expertise.</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relies on certain assumptions about the data. If these assumptions are violated, it can lead to inaccurate predictions or biased estimates.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There's a risk of overfitting, especially when dealing with relatively small datasets.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C3387A-D2DF-4DC5-9017-072A8BEECF7E}"/>
              </a:ext>
            </a:extLst>
          </p:cNvPr>
          <p:cNvPicPr>
            <a:picLocks noChangeAspect="1"/>
          </p:cNvPicPr>
          <p:nvPr/>
        </p:nvPicPr>
        <p:blipFill rotWithShape="1">
          <a:blip r:embed="rId2">
            <a:extLst>
              <a:ext uri="{28A0092B-C50C-407E-A947-70E740481C1C}">
                <a14:useLocalDpi xmlns:a14="http://schemas.microsoft.com/office/drawing/2010/main" val="0"/>
              </a:ext>
            </a:extLst>
          </a:blip>
          <a:srcRect l="50202" t="14308" r="-281" b="241"/>
          <a:stretch/>
        </p:blipFill>
        <p:spPr>
          <a:xfrm>
            <a:off x="7296538" y="1773265"/>
            <a:ext cx="4314812" cy="3853094"/>
          </a:xfrm>
          <a:prstGeom prst="rect">
            <a:avLst/>
          </a:prstGeom>
        </p:spPr>
      </p:pic>
    </p:spTree>
    <p:extLst>
      <p:ext uri="{BB962C8B-B14F-4D97-AF65-F5344CB8AC3E}">
        <p14:creationId xmlns:p14="http://schemas.microsoft.com/office/powerpoint/2010/main" val="391618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D50E3-FF27-B069-8EBE-63E4791AB972}"/>
              </a:ext>
            </a:extLst>
          </p:cNvPr>
          <p:cNvSpPr>
            <a:spLocks noGrp="1"/>
          </p:cNvSpPr>
          <p:nvPr>
            <p:ph type="title"/>
          </p:nvPr>
        </p:nvSpPr>
        <p:spPr>
          <a:xfrm>
            <a:off x="1333502" y="609600"/>
            <a:ext cx="8792316" cy="1320800"/>
          </a:xfrm>
        </p:spPr>
        <p:txBody>
          <a:bodyPr>
            <a:normAutofit/>
          </a:bodyPr>
          <a:lstStyle/>
          <a:p>
            <a:r>
              <a:rPr lang="en-US" dirty="0">
                <a:solidFill>
                  <a:srgbClr val="0070C0"/>
                </a:solidFill>
              </a:rPr>
              <a:t>PROPOSED SYSTEM</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EF5A5BA-DEA0-ABDC-F460-E056BDBD00C1}"/>
              </a:ext>
            </a:extLst>
          </p:cNvPr>
          <p:cNvSpPr>
            <a:spLocks noGrp="1"/>
          </p:cNvSpPr>
          <p:nvPr>
            <p:ph idx="1"/>
          </p:nvPr>
        </p:nvSpPr>
        <p:spPr>
          <a:xfrm>
            <a:off x="1175657" y="1567543"/>
            <a:ext cx="9918107" cy="4473819"/>
          </a:xfrm>
        </p:spPr>
        <p:txBody>
          <a:bodyPr vert="horz" lIns="91440" tIns="45720" rIns="91440" bIns="45720" rtlCol="0" anchor="t">
            <a:normAutofit/>
          </a:bodyPr>
          <a:lstStyle/>
          <a:p>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The primary aim of the proposed system is to determine the most effective regression technique for predicting accurate results in </a:t>
            </a:r>
            <a:r>
              <a:rPr lang="en-US" dirty="0" err="1">
                <a:latin typeface="Times New Roman" panose="02020603050405020304" pitchFamily="18" charset="0"/>
                <a:cs typeface="Times New Roman" panose="02020603050405020304" pitchFamily="18" charset="0"/>
              </a:rPr>
              <a:t>Bigmart</a:t>
            </a:r>
            <a:r>
              <a:rPr lang="en-US" dirty="0">
                <a:latin typeface="Times New Roman" panose="02020603050405020304" pitchFamily="18" charset="0"/>
                <a:cs typeface="Times New Roman" panose="02020603050405020304" pitchFamily="18" charset="0"/>
              </a:rPr>
              <a:t> sales forecasting.</a:t>
            </a:r>
          </a:p>
          <a:p>
            <a:r>
              <a:rPr lang="en-US" b="1" dirty="0">
                <a:latin typeface="Times New Roman" panose="02020603050405020304" pitchFamily="18" charset="0"/>
                <a:cs typeface="Times New Roman" panose="02020603050405020304" pitchFamily="18" charset="0"/>
              </a:rPr>
              <a:t>Regressor Techniques Testing</a:t>
            </a:r>
            <a:r>
              <a:rPr lang="en-US" dirty="0">
                <a:latin typeface="Times New Roman" panose="02020603050405020304" pitchFamily="18" charset="0"/>
                <a:cs typeface="Times New Roman" panose="02020603050405020304" pitchFamily="18" charset="0"/>
              </a:rPr>
              <a:t>: The system explores a range of regression techniques, including:</a:t>
            </a:r>
          </a:p>
          <a:p>
            <a:pPr lvl="1"/>
            <a:r>
              <a:rPr lang="en-US" dirty="0" err="1">
                <a:latin typeface="Times New Roman" panose="02020603050405020304" pitchFamily="18" charset="0"/>
                <a:cs typeface="Times New Roman" panose="02020603050405020304" pitchFamily="18" charset="0"/>
              </a:rPr>
              <a:t>LGBMRegressor</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CatBoost</a:t>
            </a:r>
            <a:r>
              <a:rPr lang="en-US" dirty="0">
                <a:latin typeface="Times New Roman" panose="02020603050405020304" pitchFamily="18" charset="0"/>
                <a:cs typeface="Times New Roman" panose="02020603050405020304" pitchFamily="18" charset="0"/>
              </a:rPr>
              <a:t> Regressor                     </a:t>
            </a:r>
          </a:p>
          <a:p>
            <a:pPr lvl="1"/>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Regressor              </a:t>
            </a:r>
          </a:p>
          <a:p>
            <a:pPr lvl="1"/>
            <a:r>
              <a:rPr lang="en-US" dirty="0">
                <a:latin typeface="Times New Roman" panose="02020603050405020304" pitchFamily="18" charset="0"/>
                <a:cs typeface="Times New Roman" panose="02020603050405020304" pitchFamily="18" charset="0"/>
              </a:rPr>
              <a:t>Linear Regression                  </a:t>
            </a:r>
          </a:p>
          <a:p>
            <a:pPr lvl="1"/>
            <a:r>
              <a:rPr lang="en-US" dirty="0">
                <a:latin typeface="Times New Roman" panose="02020603050405020304" pitchFamily="18" charset="0"/>
                <a:cs typeface="Times New Roman" panose="02020603050405020304" pitchFamily="18" charset="0"/>
              </a:rPr>
              <a:t>Random Forest Regressor        </a:t>
            </a:r>
          </a:p>
          <a:p>
            <a:pPr lvl="1"/>
            <a:r>
              <a:rPr lang="en-US" dirty="0">
                <a:latin typeface="Times New Roman" panose="02020603050405020304" pitchFamily="18" charset="0"/>
                <a:cs typeface="Times New Roman" panose="02020603050405020304" pitchFamily="18" charset="0"/>
              </a:rPr>
              <a:t>Lasso Regression  and other regression Techniques..</a:t>
            </a:r>
          </a:p>
          <a:p>
            <a:r>
              <a:rPr lang="en-US" b="1" dirty="0">
                <a:latin typeface="Times New Roman" panose="02020603050405020304" pitchFamily="18" charset="0"/>
                <a:cs typeface="Times New Roman" panose="02020603050405020304" pitchFamily="18" charset="0"/>
              </a:rPr>
              <a:t>Sequence of Steps</a:t>
            </a:r>
            <a:r>
              <a:rPr lang="en-US" dirty="0">
                <a:latin typeface="Times New Roman" panose="02020603050405020304" pitchFamily="18" charset="0"/>
                <a:cs typeface="Times New Roman" panose="02020603050405020304" pitchFamily="18" charset="0"/>
              </a:rPr>
              <a:t>: The dataset of </a:t>
            </a:r>
            <a:r>
              <a:rPr lang="en-US" dirty="0" err="1">
                <a:latin typeface="Times New Roman" panose="02020603050405020304" pitchFamily="18" charset="0"/>
                <a:cs typeface="Times New Roman" panose="02020603050405020304" pitchFamily="18" charset="0"/>
              </a:rPr>
              <a:t>Bigmart</a:t>
            </a:r>
            <a:r>
              <a:rPr lang="en-US" dirty="0">
                <a:latin typeface="Times New Roman" panose="02020603050405020304" pitchFamily="18" charset="0"/>
                <a:cs typeface="Times New Roman" panose="02020603050405020304" pitchFamily="18" charset="0"/>
              </a:rPr>
              <a:t> sales undergoes a series of sequential steps for model development and evaluation, Model Training etc..</a:t>
            </a:r>
          </a:p>
          <a:p>
            <a:pPr lvl="1"/>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7431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55D9-CFD4-448C-9926-17650DDB6B9E}"/>
              </a:ext>
            </a:extLst>
          </p:cNvPr>
          <p:cNvSpPr>
            <a:spLocks noGrp="1"/>
          </p:cNvSpPr>
          <p:nvPr>
            <p:ph type="title"/>
          </p:nvPr>
        </p:nvSpPr>
        <p:spPr>
          <a:xfrm>
            <a:off x="161768" y="156238"/>
            <a:ext cx="8596668" cy="1320800"/>
          </a:xfrm>
        </p:spPr>
        <p:txBody>
          <a:bodyPr/>
          <a:lstStyle/>
          <a:p>
            <a:r>
              <a:rPr lang="en-US" dirty="0">
                <a:solidFill>
                  <a:srgbClr val="0070C0"/>
                </a:solidFill>
              </a:rPr>
              <a:t>ADVANTAGES</a:t>
            </a:r>
            <a:endParaRPr lang="en-IN" dirty="0">
              <a:solidFill>
                <a:srgbClr val="0070C0"/>
              </a:solidFill>
            </a:endParaRPr>
          </a:p>
        </p:txBody>
      </p:sp>
      <p:sp>
        <p:nvSpPr>
          <p:cNvPr id="3" name="Content Placeholder 2">
            <a:extLst>
              <a:ext uri="{FF2B5EF4-FFF2-40B4-BE49-F238E27FC236}">
                <a16:creationId xmlns:a16="http://schemas.microsoft.com/office/drawing/2014/main" id="{0C205BE7-D9B2-48DD-BCA3-22AA2B54BD06}"/>
              </a:ext>
            </a:extLst>
          </p:cNvPr>
          <p:cNvSpPr>
            <a:spLocks noGrp="1"/>
          </p:cNvSpPr>
          <p:nvPr>
            <p:ph idx="1"/>
          </p:nvPr>
        </p:nvSpPr>
        <p:spPr>
          <a:xfrm>
            <a:off x="161768" y="1196502"/>
            <a:ext cx="6316853" cy="4786009"/>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Comprehensive Evaluation: </a:t>
            </a:r>
            <a:r>
              <a:rPr lang="en-US" dirty="0">
                <a:latin typeface="Times New Roman" panose="02020603050405020304" pitchFamily="18" charset="0"/>
                <a:cs typeface="Times New Roman" panose="02020603050405020304" pitchFamily="18" charset="0"/>
              </a:rPr>
              <a:t>By testing multiple regression techniques, the proposed model allowing for a comprehensive comparison of their strengths and weaknesses.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Robustness:</a:t>
            </a:r>
            <a:r>
              <a:rPr lang="en-US" dirty="0">
                <a:latin typeface="Times New Roman" panose="02020603050405020304" pitchFamily="18" charset="0"/>
                <a:cs typeface="Times New Roman" panose="02020603050405020304" pitchFamily="18" charset="0"/>
              </a:rPr>
              <a:t> The proposed model's evaluation of various regression techniques enhances predictive </a:t>
            </a:r>
            <a:r>
              <a:rPr lang="en-US" dirty="0" err="1">
                <a:latin typeface="Times New Roman" panose="02020603050405020304" pitchFamily="18" charset="0"/>
                <a:cs typeface="Times New Roman" panose="02020603050405020304" pitchFamily="18" charset="0"/>
              </a:rPr>
              <a:t>robustness,mitigating</a:t>
            </a:r>
            <a:r>
              <a:rPr lang="en-US" dirty="0">
                <a:latin typeface="Times New Roman" panose="02020603050405020304" pitchFamily="18" charset="0"/>
                <a:cs typeface="Times New Roman" panose="02020603050405020304" pitchFamily="18" charset="0"/>
              </a:rPr>
              <a:t> reliance on any single method and improving adaptability to diverse datasets and scenarios.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Adaptability to various </a:t>
            </a:r>
            <a:r>
              <a:rPr lang="en-US" b="1" dirty="0" err="1">
                <a:latin typeface="Times New Roman" panose="02020603050405020304" pitchFamily="18" charset="0"/>
                <a:cs typeface="Times New Roman" panose="02020603050405020304" pitchFamily="18" charset="0"/>
              </a:rPr>
              <a:t>Domains:</a:t>
            </a:r>
            <a:r>
              <a:rPr lang="en-US" dirty="0" err="1">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model's versatility extends its applicability beyond </a:t>
            </a:r>
            <a:r>
              <a:rPr lang="en-US" dirty="0" err="1">
                <a:latin typeface="Times New Roman" panose="02020603050405020304" pitchFamily="18" charset="0"/>
                <a:cs typeface="Times New Roman" panose="02020603050405020304" pitchFamily="18" charset="0"/>
              </a:rPr>
              <a:t>Bigmart</a:t>
            </a:r>
            <a:r>
              <a:rPr lang="en-US" dirty="0">
                <a:latin typeface="Times New Roman" panose="02020603050405020304" pitchFamily="18" charset="0"/>
                <a:cs typeface="Times New Roman" panose="02020603050405020304" pitchFamily="18" charset="0"/>
              </a:rPr>
              <a:t> sales, allowing adaptation to diverse industries and prediction tasks. </a:t>
            </a:r>
          </a:p>
          <a:p>
            <a:pPr marL="0" indent="0">
              <a:buNone/>
            </a:pPr>
            <a:r>
              <a:rPr lang="en-US" dirty="0">
                <a:latin typeface="Times New Roman" panose="02020603050405020304" pitchFamily="18" charset="0"/>
                <a:cs typeface="Times New Roman" panose="02020603050405020304" pitchFamily="18" charset="0"/>
              </a:rPr>
              <a:t>Its methodology enables broader usage and knowledge transfer across domains, fostering adaptability and utility in varied contexts.</a:t>
            </a:r>
          </a:p>
          <a:p>
            <a:pPr marL="0" indent="0">
              <a:buNone/>
            </a:pPr>
            <a:endParaRPr lang="en-IN" dirty="0"/>
          </a:p>
        </p:txBody>
      </p:sp>
      <p:pic>
        <p:nvPicPr>
          <p:cNvPr id="4" name="Picture 3">
            <a:extLst>
              <a:ext uri="{FF2B5EF4-FFF2-40B4-BE49-F238E27FC236}">
                <a16:creationId xmlns:a16="http://schemas.microsoft.com/office/drawing/2014/main" id="{13C08F6A-8980-47E7-87B4-AD86502E5035}"/>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23228"/>
          <a:stretch/>
        </p:blipFill>
        <p:spPr>
          <a:xfrm>
            <a:off x="6528039" y="1739685"/>
            <a:ext cx="5663961" cy="3221422"/>
          </a:xfrm>
          <a:prstGeom prst="rect">
            <a:avLst/>
          </a:prstGeom>
          <a:ln>
            <a:noFill/>
          </a:ln>
          <a:effectLst>
            <a:softEdge rad="112500"/>
          </a:effectLst>
        </p:spPr>
      </p:pic>
    </p:spTree>
    <p:extLst>
      <p:ext uri="{BB962C8B-B14F-4D97-AF65-F5344CB8AC3E}">
        <p14:creationId xmlns:p14="http://schemas.microsoft.com/office/powerpoint/2010/main" val="153840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9875-4FC4-3A7C-0BFE-32FE9AAF6BBD}"/>
              </a:ext>
            </a:extLst>
          </p:cNvPr>
          <p:cNvSpPr>
            <a:spLocks noGrp="1"/>
          </p:cNvSpPr>
          <p:nvPr>
            <p:ph type="title"/>
          </p:nvPr>
        </p:nvSpPr>
        <p:spPr>
          <a:xfrm>
            <a:off x="473054" y="276919"/>
            <a:ext cx="8596668" cy="1320800"/>
          </a:xfrm>
        </p:spPr>
        <p:txBody>
          <a:bodyPr/>
          <a:lstStyle/>
          <a:p>
            <a:r>
              <a:rPr lang="en-US" dirty="0">
                <a:solidFill>
                  <a:srgbClr val="0070C0"/>
                </a:solidFill>
              </a:rPr>
              <a:t>BLOCK DIAGRAM</a:t>
            </a:r>
          </a:p>
        </p:txBody>
      </p:sp>
      <p:sp>
        <p:nvSpPr>
          <p:cNvPr id="3" name="Content Placeholder 2">
            <a:extLst>
              <a:ext uri="{FF2B5EF4-FFF2-40B4-BE49-F238E27FC236}">
                <a16:creationId xmlns:a16="http://schemas.microsoft.com/office/drawing/2014/main" id="{78C5CF1D-4F19-701A-9C49-07ACA96B20CE}"/>
              </a:ext>
            </a:extLst>
          </p:cNvPr>
          <p:cNvSpPr>
            <a:spLocks noGrp="1"/>
          </p:cNvSpPr>
          <p:nvPr>
            <p:ph sz="half" idx="1"/>
          </p:nvPr>
        </p:nvSpPr>
        <p:spPr>
          <a:xfrm>
            <a:off x="287268" y="1579782"/>
            <a:ext cx="6337512" cy="5117641"/>
          </a:xfrm>
        </p:spPr>
        <p:txBody>
          <a:bodyPr vert="horz" lIns="91440" tIns="45720" rIns="91440" bIns="45720" numCol="1" rtlCol="0" anchor="t">
            <a:normAutofit/>
          </a:bodyPr>
          <a:lstStyle/>
          <a:p>
            <a:pPr algn="just"/>
            <a:r>
              <a:rPr lang="en-US" sz="1600" b="1" dirty="0">
                <a:solidFill>
                  <a:srgbClr val="0D0D0D"/>
                </a:solidFill>
                <a:latin typeface="Times New Roman" panose="02020603050405020304" pitchFamily="18" charset="0"/>
                <a:ea typeface="+mn-lt"/>
                <a:cs typeface="Times New Roman" panose="02020603050405020304" pitchFamily="18" charset="0"/>
              </a:rPr>
              <a:t>Data Collection</a:t>
            </a:r>
            <a:r>
              <a:rPr lang="en-US" sz="1600" dirty="0">
                <a:solidFill>
                  <a:srgbClr val="0D0D0D"/>
                </a:solidFill>
                <a:latin typeface="Times New Roman" panose="02020603050405020304" pitchFamily="18" charset="0"/>
                <a:ea typeface="+mn-lt"/>
                <a:cs typeface="Times New Roman" panose="02020603050405020304" pitchFamily="18" charset="0"/>
              </a:rPr>
              <a:t>: This initial stage involves gathering relevant data from historical sales data, customer demographics, product information, store details, promotional activities and seasonal trends.</a:t>
            </a:r>
          </a:p>
          <a:p>
            <a:pPr algn="just"/>
            <a:r>
              <a:rPr lang="en-US" sz="1600" b="1" dirty="0">
                <a:solidFill>
                  <a:srgbClr val="0D0D0D"/>
                </a:solidFill>
                <a:latin typeface="Times New Roman" panose="02020603050405020304" pitchFamily="18" charset="0"/>
                <a:ea typeface="+mn-lt"/>
                <a:cs typeface="Times New Roman" panose="02020603050405020304" pitchFamily="18" charset="0"/>
              </a:rPr>
              <a:t>Data Preprocessing</a:t>
            </a:r>
            <a:r>
              <a:rPr lang="en-US" sz="1600" dirty="0">
                <a:solidFill>
                  <a:srgbClr val="0D0D0D"/>
                </a:solidFill>
                <a:latin typeface="Times New Roman" panose="02020603050405020304" pitchFamily="18" charset="0"/>
                <a:ea typeface="+mn-lt"/>
                <a:cs typeface="Times New Roman" panose="02020603050405020304" pitchFamily="18" charset="0"/>
              </a:rPr>
              <a:t>: In </a:t>
            </a:r>
            <a:r>
              <a:rPr lang="en-US" sz="1600" dirty="0" err="1">
                <a:solidFill>
                  <a:srgbClr val="0D0D0D"/>
                </a:solidFill>
                <a:latin typeface="Times New Roman" panose="02020603050405020304" pitchFamily="18" charset="0"/>
                <a:ea typeface="+mn-lt"/>
                <a:cs typeface="Times New Roman" panose="02020603050405020304" pitchFamily="18" charset="0"/>
              </a:rPr>
              <a:t>this,the</a:t>
            </a:r>
            <a:r>
              <a:rPr lang="en-US" sz="1600" dirty="0">
                <a:solidFill>
                  <a:srgbClr val="0D0D0D"/>
                </a:solidFill>
                <a:latin typeface="Times New Roman" panose="02020603050405020304" pitchFamily="18" charset="0"/>
                <a:ea typeface="+mn-lt"/>
                <a:cs typeface="Times New Roman" panose="02020603050405020304" pitchFamily="18" charset="0"/>
              </a:rPr>
              <a:t> collected data undergoes preprocessing involves tasks such as handling missing values, encoding categorical variables, scaling numerical features.</a:t>
            </a:r>
          </a:p>
          <a:p>
            <a:pPr algn="just"/>
            <a:r>
              <a:rPr lang="en-US" sz="1600" b="1" dirty="0">
                <a:solidFill>
                  <a:srgbClr val="0D0D0D"/>
                </a:solidFill>
                <a:latin typeface="Times New Roman" panose="02020603050405020304" pitchFamily="18" charset="0"/>
                <a:cs typeface="Times New Roman" panose="02020603050405020304" pitchFamily="18" charset="0"/>
              </a:rPr>
              <a:t>Training And Testing:</a:t>
            </a:r>
            <a:r>
              <a:rPr lang="en-US" sz="1600" b="1" dirty="0">
                <a:solidFill>
                  <a:srgbClr val="0D0D0D"/>
                </a:solidFill>
                <a:latin typeface="Times New Roman" panose="02020603050405020304" pitchFamily="18" charset="0"/>
                <a:ea typeface="+mn-lt"/>
                <a:cs typeface="Times New Roman" panose="02020603050405020304" pitchFamily="18" charset="0"/>
              </a:rPr>
              <a:t> </a:t>
            </a:r>
            <a:r>
              <a:rPr lang="en-US" sz="1600" dirty="0">
                <a:solidFill>
                  <a:srgbClr val="0D0D0D"/>
                </a:solidFill>
                <a:latin typeface="Times New Roman" panose="02020603050405020304" pitchFamily="18" charset="0"/>
                <a:ea typeface="+mn-lt"/>
                <a:cs typeface="Times New Roman" panose="02020603050405020304" pitchFamily="18" charset="0"/>
              </a:rPr>
              <a:t>During the training phase, machine learning models learn patterns and relationships from the training dataset to make predictions. In testing, these models are evaluated on a separate dataset to assess their performance and generalization ability.</a:t>
            </a:r>
          </a:p>
          <a:p>
            <a:pPr algn="just"/>
            <a:r>
              <a:rPr lang="en-US" sz="1600" b="1" dirty="0">
                <a:solidFill>
                  <a:srgbClr val="0D0D0D"/>
                </a:solidFill>
                <a:latin typeface="Times New Roman" panose="02020603050405020304" pitchFamily="18" charset="0"/>
                <a:cs typeface="Times New Roman" panose="02020603050405020304" pitchFamily="18" charset="0"/>
              </a:rPr>
              <a:t>Model Evaluation:</a:t>
            </a:r>
            <a:r>
              <a:rPr lang="en-US" sz="1600" b="1" dirty="0">
                <a:solidFill>
                  <a:srgbClr val="0D0D0D"/>
                </a:solidFill>
                <a:latin typeface="Times New Roman" panose="02020603050405020304" pitchFamily="18" charset="0"/>
                <a:ea typeface="+mn-lt"/>
                <a:cs typeface="Times New Roman" panose="02020603050405020304" pitchFamily="18" charset="0"/>
              </a:rPr>
              <a:t> </a:t>
            </a:r>
            <a:r>
              <a:rPr lang="en-US" sz="1600" dirty="0">
                <a:solidFill>
                  <a:srgbClr val="0D0D0D"/>
                </a:solidFill>
                <a:latin typeface="Times New Roman" panose="02020603050405020304" pitchFamily="18" charset="0"/>
                <a:ea typeface="+mn-lt"/>
                <a:cs typeface="Times New Roman" panose="02020603050405020304" pitchFamily="18" charset="0"/>
              </a:rPr>
              <a:t>Model evaluation is a critical stage in the machine learning pipeline, where the performance of trained models is assessed to gauge their effectiveness in making prediction</a:t>
            </a:r>
          </a:p>
          <a:p>
            <a:pPr algn="just"/>
            <a:endParaRPr lang="en-US" sz="1600" dirty="0">
              <a:solidFill>
                <a:srgbClr val="0D0D0D"/>
              </a:solidFill>
            </a:endParaRPr>
          </a:p>
          <a:p>
            <a:pPr algn="just"/>
            <a:endParaRPr lang="en-US" sz="1600" b="1" dirty="0">
              <a:solidFill>
                <a:srgbClr val="0D0D0D"/>
              </a:solidFill>
            </a:endParaRPr>
          </a:p>
          <a:p>
            <a:pPr algn="just"/>
            <a:endParaRPr lang="en-US" sz="1600" b="1" dirty="0">
              <a:solidFill>
                <a:srgbClr val="0D0D0D"/>
              </a:solidFill>
            </a:endParaRPr>
          </a:p>
          <a:p>
            <a:pPr algn="just"/>
            <a:endParaRPr lang="en-US" sz="1600" b="1" dirty="0">
              <a:solidFill>
                <a:srgbClr val="0D0D0D"/>
              </a:solidFill>
            </a:endParaRPr>
          </a:p>
          <a:p>
            <a:pPr algn="just"/>
            <a:endParaRPr lang="en-US" sz="1600" b="1" dirty="0">
              <a:solidFill>
                <a:srgbClr val="0D0D0D"/>
              </a:solidFill>
            </a:endParaRPr>
          </a:p>
          <a:p>
            <a:endParaRPr lang="en-US" sz="1600" b="1" dirty="0">
              <a:solidFill>
                <a:srgbClr val="0D0D0D"/>
              </a:solidFill>
            </a:endParaRPr>
          </a:p>
        </p:txBody>
      </p:sp>
      <p:pic>
        <p:nvPicPr>
          <p:cNvPr id="5" name="Content Placeholder 4" descr="A diagram of a data processing process&#10;&#10;Description automatically generated">
            <a:extLst>
              <a:ext uri="{FF2B5EF4-FFF2-40B4-BE49-F238E27FC236}">
                <a16:creationId xmlns:a16="http://schemas.microsoft.com/office/drawing/2014/main" id="{E23F931F-041A-3C62-789B-69CA6E32440E}"/>
              </a:ext>
            </a:extLst>
          </p:cNvPr>
          <p:cNvPicPr>
            <a:picLocks noGrp="1" noChangeAspect="1"/>
          </p:cNvPicPr>
          <p:nvPr>
            <p:ph sz="half" idx="2"/>
          </p:nvPr>
        </p:nvPicPr>
        <p:blipFill rotWithShape="1">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Lst>
          </a:blip>
          <a:srcRect r="-8368"/>
          <a:stretch/>
        </p:blipFill>
        <p:spPr>
          <a:xfrm>
            <a:off x="6942343" y="609600"/>
            <a:ext cx="4962389" cy="5971481"/>
          </a:xfrm>
        </p:spPr>
      </p:pic>
    </p:spTree>
    <p:extLst>
      <p:ext uri="{BB962C8B-B14F-4D97-AF65-F5344CB8AC3E}">
        <p14:creationId xmlns:p14="http://schemas.microsoft.com/office/powerpoint/2010/main" val="42234897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1018</TotalTime>
  <Words>1346</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Trebuchet MS</vt:lpstr>
      <vt:lpstr>Wingdings</vt:lpstr>
      <vt:lpstr>Wingdings 3</vt:lpstr>
      <vt:lpstr>Facet</vt:lpstr>
      <vt:lpstr>BIGMART SALES PREDICTION</vt:lpstr>
      <vt:lpstr>CONTENTS</vt:lpstr>
      <vt:lpstr>ABSTRACT</vt:lpstr>
      <vt:lpstr>LITERATURE SURVEY</vt:lpstr>
      <vt:lpstr>EXISTING SYSTEM</vt:lpstr>
      <vt:lpstr>DISADVANTAGES</vt:lpstr>
      <vt:lpstr>PROPOSED SYSTEM</vt:lpstr>
      <vt:lpstr>ADVANTAGES</vt:lpstr>
      <vt:lpstr>BLOCK DIAGRAM</vt:lpstr>
      <vt:lpstr>SYSTEM REQUIREMENTS</vt:lpstr>
      <vt:lpstr>ALGORITHMS</vt:lpstr>
      <vt:lpstr>APPLICATIONS</vt:lpstr>
      <vt:lpstr>REFERENCES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Suppu</dc:creator>
  <cp:lastModifiedBy>Sivasai Chatrasi</cp:lastModifiedBy>
  <cp:revision>37</cp:revision>
  <dcterms:created xsi:type="dcterms:W3CDTF">2024-03-19T03:02:24Z</dcterms:created>
  <dcterms:modified xsi:type="dcterms:W3CDTF">2024-05-02T05:22:57Z</dcterms:modified>
</cp:coreProperties>
</file>