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403DF59-627F-40DD-B515-60C27246B4D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312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E532A-FA0E-4CB0-8162-2BFCCF5E65ED}"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DF59-627F-40DD-B515-60C27246B4DC}" type="slidenum">
              <a:rPr lang="en-US" smtClean="0"/>
              <a:t>‹#›</a:t>
            </a:fld>
            <a:endParaRPr lang="en-US"/>
          </a:p>
        </p:txBody>
      </p:sp>
    </p:spTree>
    <p:extLst>
      <p:ext uri="{BB962C8B-B14F-4D97-AF65-F5344CB8AC3E}">
        <p14:creationId xmlns:p14="http://schemas.microsoft.com/office/powerpoint/2010/main" val="350410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406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08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spTree>
    <p:extLst>
      <p:ext uri="{BB962C8B-B14F-4D97-AF65-F5344CB8AC3E}">
        <p14:creationId xmlns:p14="http://schemas.microsoft.com/office/powerpoint/2010/main" val="4257296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392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787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6555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2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spTree>
    <p:extLst>
      <p:ext uri="{BB962C8B-B14F-4D97-AF65-F5344CB8AC3E}">
        <p14:creationId xmlns:p14="http://schemas.microsoft.com/office/powerpoint/2010/main" val="127136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E532A-FA0E-4CB0-8162-2BFCCF5E65ED}"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DF59-627F-40DD-B515-60C27246B4D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5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4E532A-FA0E-4CB0-8162-2BFCCF5E65ED}"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DF59-627F-40DD-B515-60C27246B4DC}" type="slidenum">
              <a:rPr lang="en-US" smtClean="0"/>
              <a:t>‹#›</a:t>
            </a:fld>
            <a:endParaRPr lang="en-US"/>
          </a:p>
        </p:txBody>
      </p:sp>
    </p:spTree>
    <p:extLst>
      <p:ext uri="{BB962C8B-B14F-4D97-AF65-F5344CB8AC3E}">
        <p14:creationId xmlns:p14="http://schemas.microsoft.com/office/powerpoint/2010/main" val="1196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4E532A-FA0E-4CB0-8162-2BFCCF5E65ED}"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3DF59-627F-40DD-B515-60C27246B4D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73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4E532A-FA0E-4CB0-8162-2BFCCF5E65ED}"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3DF59-627F-40DD-B515-60C27246B4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63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532A-FA0E-4CB0-8162-2BFCCF5E65ED}"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3DF59-627F-40DD-B515-60C27246B4DC}" type="slidenum">
              <a:rPr lang="en-US" smtClean="0"/>
              <a:t>‹#›</a:t>
            </a:fld>
            <a:endParaRPr lang="en-US"/>
          </a:p>
        </p:txBody>
      </p:sp>
    </p:spTree>
    <p:extLst>
      <p:ext uri="{BB962C8B-B14F-4D97-AF65-F5344CB8AC3E}">
        <p14:creationId xmlns:p14="http://schemas.microsoft.com/office/powerpoint/2010/main" val="251544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E532A-FA0E-4CB0-8162-2BFCCF5E65ED}"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DF59-627F-40DD-B515-60C27246B4D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93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E532A-FA0E-4CB0-8162-2BFCCF5E65ED}"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DF59-627F-40DD-B515-60C27246B4DC}" type="slidenum">
              <a:rPr lang="en-US" smtClean="0"/>
              <a:t>‹#›</a:t>
            </a:fld>
            <a:endParaRPr lang="en-US"/>
          </a:p>
        </p:txBody>
      </p:sp>
    </p:spTree>
    <p:extLst>
      <p:ext uri="{BB962C8B-B14F-4D97-AF65-F5344CB8AC3E}">
        <p14:creationId xmlns:p14="http://schemas.microsoft.com/office/powerpoint/2010/main" val="8749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4E532A-FA0E-4CB0-8162-2BFCCF5E65ED}" type="datetimeFigureOut">
              <a:rPr lang="en-US" smtClean="0"/>
              <a:t>10/15/2016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03DF59-627F-40DD-B515-60C27246B4DC}" type="slidenum">
              <a:rPr lang="en-US" smtClean="0"/>
              <a:t>‹#›</a:t>
            </a:fld>
            <a:endParaRPr lang="en-US"/>
          </a:p>
        </p:txBody>
      </p:sp>
    </p:spTree>
    <p:extLst>
      <p:ext uri="{BB962C8B-B14F-4D97-AF65-F5344CB8AC3E}">
        <p14:creationId xmlns:p14="http://schemas.microsoft.com/office/powerpoint/2010/main" val="2834142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Studies</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Keerti</a:t>
            </a:r>
            <a:r>
              <a:rPr lang="en-US" dirty="0" smtClean="0"/>
              <a:t> Jain</a:t>
            </a:r>
            <a:endParaRPr lang="en-US" dirty="0"/>
          </a:p>
        </p:txBody>
      </p:sp>
    </p:spTree>
    <p:extLst>
      <p:ext uri="{BB962C8B-B14F-4D97-AF65-F5344CB8AC3E}">
        <p14:creationId xmlns:p14="http://schemas.microsoft.com/office/powerpoint/2010/main" val="21757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  One way ANOVA</a:t>
            </a:r>
            <a:endParaRPr lang="en-US" dirty="0"/>
          </a:p>
        </p:txBody>
      </p:sp>
      <p:sp>
        <p:nvSpPr>
          <p:cNvPr id="3" name="Content Placeholder 2"/>
          <p:cNvSpPr>
            <a:spLocks noGrp="1"/>
          </p:cNvSpPr>
          <p:nvPr>
            <p:ph idx="1"/>
          </p:nvPr>
        </p:nvSpPr>
        <p:spPr/>
        <p:txBody>
          <a:bodyPr/>
          <a:lstStyle/>
          <a:p>
            <a:pPr algn="just"/>
            <a:r>
              <a:rPr lang="en-US" dirty="0" smtClean="0"/>
              <a:t>A pharmaceutical company has tested three formulations of a body pain for athletes. There are 27 volunteers selected and 9 were assigned randomly to one of the three medications. The </a:t>
            </a:r>
            <a:r>
              <a:rPr lang="en-US" dirty="0" err="1" smtClean="0"/>
              <a:t>athetes</a:t>
            </a:r>
            <a:r>
              <a:rPr lang="en-US" dirty="0" smtClean="0"/>
              <a:t> were instructed to take the medication during body pain and report the pain in a scale of 1 to 10( 10 being too much of pain)</a:t>
            </a:r>
            <a:endParaRPr lang="en-US" dirty="0"/>
          </a:p>
        </p:txBody>
      </p:sp>
    </p:spTree>
    <p:extLst>
      <p:ext uri="{BB962C8B-B14F-4D97-AF65-F5344CB8AC3E}">
        <p14:creationId xmlns:p14="http://schemas.microsoft.com/office/powerpoint/2010/main" val="102540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Rating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2696096"/>
              </p:ext>
            </p:extLst>
          </p:nvPr>
        </p:nvGraphicFramePr>
        <p:xfrm>
          <a:off x="2728414" y="2475577"/>
          <a:ext cx="6538416" cy="3657600"/>
        </p:xfrm>
        <a:graphic>
          <a:graphicData uri="http://schemas.openxmlformats.org/drawingml/2006/table">
            <a:tbl>
              <a:tblPr firstRow="1" bandRow="1">
                <a:tableStyleId>{5C22544A-7EE6-4342-B048-85BDC9FD1C3A}</a:tableStyleId>
              </a:tblPr>
              <a:tblGrid>
                <a:gridCol w="2179472"/>
                <a:gridCol w="2179472"/>
                <a:gridCol w="2179472"/>
              </a:tblGrid>
              <a:tr h="243762">
                <a:tc>
                  <a:txBody>
                    <a:bodyPr/>
                    <a:lstStyle/>
                    <a:p>
                      <a:pPr algn="ctr"/>
                      <a:r>
                        <a:rPr lang="en-US" dirty="0" smtClean="0"/>
                        <a:t>Medication A</a:t>
                      </a:r>
                      <a:endParaRPr lang="en-US" dirty="0"/>
                    </a:p>
                  </a:txBody>
                  <a:tcPr/>
                </a:tc>
                <a:tc>
                  <a:txBody>
                    <a:bodyPr/>
                    <a:lstStyle/>
                    <a:p>
                      <a:pPr algn="ctr"/>
                      <a:r>
                        <a:rPr lang="en-US" dirty="0" smtClean="0"/>
                        <a:t>Medication B</a:t>
                      </a:r>
                      <a:endParaRPr lang="en-US" dirty="0"/>
                    </a:p>
                  </a:txBody>
                  <a:tcPr/>
                </a:tc>
                <a:tc>
                  <a:txBody>
                    <a:bodyPr/>
                    <a:lstStyle/>
                    <a:p>
                      <a:pPr algn="ctr"/>
                      <a:r>
                        <a:rPr lang="en-US" dirty="0" smtClean="0"/>
                        <a:t>Medication C</a:t>
                      </a:r>
                      <a:endParaRPr lang="en-US" dirty="0"/>
                    </a:p>
                  </a:txBody>
                  <a:tcPr/>
                </a:tc>
              </a:tr>
              <a:tr h="243762">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6</a:t>
                      </a:r>
                      <a:endParaRPr lang="en-US" dirty="0"/>
                    </a:p>
                  </a:txBody>
                  <a:tcPr/>
                </a:tc>
              </a:tr>
              <a:tr h="243762">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7</a:t>
                      </a:r>
                      <a:endParaRPr lang="en-US" dirty="0"/>
                    </a:p>
                  </a:txBody>
                  <a:tcPr/>
                </a:tc>
              </a:tr>
              <a:tr h="243762">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r h="243762">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243762">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7</a:t>
                      </a:r>
                      <a:endParaRPr lang="en-US" dirty="0"/>
                    </a:p>
                  </a:txBody>
                  <a:tcPr/>
                </a:tc>
              </a:tr>
              <a:tr h="243762">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r>
              <a:tr h="243762">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243762">
                <a:tc>
                  <a:txBody>
                    <a:bodyPr/>
                    <a:lstStyle/>
                    <a:p>
                      <a:pPr algn="ctr"/>
                      <a:r>
                        <a:rPr lang="en-US" dirty="0" smtClean="0"/>
                        <a:t>4</a:t>
                      </a:r>
                      <a:endParaRPr lang="en-US" dirty="0"/>
                    </a:p>
                  </a:txBody>
                  <a:tcPr/>
                </a:tc>
                <a:tc>
                  <a:txBody>
                    <a:bodyPr/>
                    <a:lstStyle/>
                    <a:p>
                      <a:pPr algn="ctr"/>
                      <a:r>
                        <a:rPr lang="en-US" dirty="0" smtClean="0"/>
                        <a:t>8</a:t>
                      </a:r>
                      <a:endParaRPr lang="en-US" dirty="0"/>
                    </a:p>
                  </a:txBody>
                  <a:tcPr/>
                </a:tc>
                <a:tc>
                  <a:txBody>
                    <a:bodyPr/>
                    <a:lstStyle/>
                    <a:p>
                      <a:pPr algn="ctr"/>
                      <a:r>
                        <a:rPr lang="en-US" dirty="0" smtClean="0"/>
                        <a:t>5</a:t>
                      </a:r>
                      <a:endParaRPr lang="en-US" dirty="0"/>
                    </a:p>
                  </a:txBody>
                  <a:tcPr/>
                </a:tc>
              </a:tr>
              <a:tr h="243762">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r>
            </a:tbl>
          </a:graphicData>
        </a:graphic>
      </p:graphicFrame>
    </p:spTree>
    <p:extLst>
      <p:ext uri="{BB962C8B-B14F-4D97-AF65-F5344CB8AC3E}">
        <p14:creationId xmlns:p14="http://schemas.microsoft.com/office/powerpoint/2010/main" val="187341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Hypothesis</a:t>
            </a:r>
            <a:endParaRPr lang="en-US" dirty="0"/>
          </a:p>
        </p:txBody>
      </p:sp>
      <p:sp>
        <p:nvSpPr>
          <p:cNvPr id="3" name="Content Placeholder 2"/>
          <p:cNvSpPr>
            <a:spLocks noGrp="1"/>
          </p:cNvSpPr>
          <p:nvPr>
            <p:ph idx="1"/>
          </p:nvPr>
        </p:nvSpPr>
        <p:spPr/>
        <p:txBody>
          <a:bodyPr/>
          <a:lstStyle/>
          <a:p>
            <a:r>
              <a:rPr lang="en-US" dirty="0" smtClean="0"/>
              <a:t>H0: There is no significant difference in the effect of all the three medications.</a:t>
            </a:r>
            <a:endParaRPr lang="en-US" dirty="0"/>
          </a:p>
        </p:txBody>
      </p:sp>
    </p:spTree>
    <p:extLst>
      <p:ext uri="{BB962C8B-B14F-4D97-AF65-F5344CB8AC3E}">
        <p14:creationId xmlns:p14="http://schemas.microsoft.com/office/powerpoint/2010/main" val="381842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t>
            </a:r>
            <a:r>
              <a:rPr lang="en-US" dirty="0" smtClean="0"/>
              <a:t>2: Independent t-test</a:t>
            </a:r>
            <a:endParaRPr lang="en-US" dirty="0"/>
          </a:p>
        </p:txBody>
      </p:sp>
      <p:sp>
        <p:nvSpPr>
          <p:cNvPr id="3" name="Content Placeholder 2"/>
          <p:cNvSpPr>
            <a:spLocks noGrp="1"/>
          </p:cNvSpPr>
          <p:nvPr>
            <p:ph idx="1"/>
          </p:nvPr>
        </p:nvSpPr>
        <p:spPr/>
        <p:txBody>
          <a:bodyPr/>
          <a:lstStyle/>
          <a:p>
            <a:pPr marL="0" indent="0">
              <a:buNone/>
            </a:pPr>
            <a:r>
              <a:rPr lang="en-US" dirty="0" smtClean="0"/>
              <a:t>A researcher study the effect of a drug on the growth of tumors wishes to find if the drug reduce the growth of tumors. The researchers obtain mice with tumors and divides them into two groups, one group of mice were injected with the drug and the other group was used as a control group. After one week, the tumors were weighted again and the results were noted as follows:</a:t>
            </a:r>
            <a:endParaRPr lang="en-US" dirty="0"/>
          </a:p>
        </p:txBody>
      </p:sp>
    </p:spTree>
    <p:extLst>
      <p:ext uri="{BB962C8B-B14F-4D97-AF65-F5344CB8AC3E}">
        <p14:creationId xmlns:p14="http://schemas.microsoft.com/office/powerpoint/2010/main" val="192911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73470763"/>
              </p:ext>
            </p:extLst>
          </p:nvPr>
        </p:nvGraphicFramePr>
        <p:xfrm>
          <a:off x="1376082" y="1347227"/>
          <a:ext cx="9601200" cy="407924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algn="ctr"/>
                      <a:r>
                        <a:rPr lang="en-US" dirty="0" smtClean="0"/>
                        <a:t>Treated</a:t>
                      </a:r>
                      <a:r>
                        <a:rPr lang="en-US" baseline="0" dirty="0" smtClean="0"/>
                        <a:t> with Drug</a:t>
                      </a:r>
                      <a:endParaRPr lang="en-US" dirty="0"/>
                    </a:p>
                  </a:txBody>
                  <a:tcPr/>
                </a:tc>
                <a:tc>
                  <a:txBody>
                    <a:bodyPr/>
                    <a:lstStyle/>
                    <a:p>
                      <a:pPr algn="ctr"/>
                      <a:r>
                        <a:rPr lang="en-US" dirty="0" smtClean="0"/>
                        <a:t>Not treated with Drug</a:t>
                      </a:r>
                      <a:endParaRPr lang="en-US" dirty="0"/>
                    </a:p>
                  </a:txBody>
                  <a:tcPr/>
                </a:tc>
              </a:tr>
              <a:tr h="370840">
                <a:tc>
                  <a:txBody>
                    <a:bodyPr/>
                    <a:lstStyle/>
                    <a:p>
                      <a:pPr algn="ctr"/>
                      <a:r>
                        <a:rPr lang="en-US" dirty="0" smtClean="0"/>
                        <a:t>0.72</a:t>
                      </a:r>
                      <a:endParaRPr lang="en-US" dirty="0"/>
                    </a:p>
                  </a:txBody>
                  <a:tcPr/>
                </a:tc>
                <a:tc>
                  <a:txBody>
                    <a:bodyPr/>
                    <a:lstStyle/>
                    <a:p>
                      <a:pPr algn="ctr"/>
                      <a:r>
                        <a:rPr lang="en-US" dirty="0" smtClean="0"/>
                        <a:t>0.71</a:t>
                      </a:r>
                      <a:endParaRPr lang="en-US" dirty="0"/>
                    </a:p>
                  </a:txBody>
                  <a:tcPr/>
                </a:tc>
              </a:tr>
              <a:tr h="370840">
                <a:tc>
                  <a:txBody>
                    <a:bodyPr/>
                    <a:lstStyle/>
                    <a:p>
                      <a:pPr algn="ctr"/>
                      <a:r>
                        <a:rPr lang="en-US" dirty="0" smtClean="0"/>
                        <a:t>0.68</a:t>
                      </a:r>
                      <a:endParaRPr lang="en-US" dirty="0"/>
                    </a:p>
                  </a:txBody>
                  <a:tcPr/>
                </a:tc>
                <a:tc>
                  <a:txBody>
                    <a:bodyPr/>
                    <a:lstStyle/>
                    <a:p>
                      <a:pPr algn="ctr"/>
                      <a:r>
                        <a:rPr lang="en-US" dirty="0" smtClean="0"/>
                        <a:t>0.83</a:t>
                      </a:r>
                      <a:endParaRPr lang="en-US" dirty="0"/>
                    </a:p>
                  </a:txBody>
                  <a:tcPr/>
                </a:tc>
              </a:tr>
              <a:tr h="370840">
                <a:tc>
                  <a:txBody>
                    <a:bodyPr/>
                    <a:lstStyle/>
                    <a:p>
                      <a:pPr algn="ctr"/>
                      <a:r>
                        <a:rPr lang="en-US" dirty="0" smtClean="0"/>
                        <a:t>0.69</a:t>
                      </a:r>
                      <a:endParaRPr lang="en-US" dirty="0"/>
                    </a:p>
                  </a:txBody>
                  <a:tcPr/>
                </a:tc>
                <a:tc>
                  <a:txBody>
                    <a:bodyPr/>
                    <a:lstStyle/>
                    <a:p>
                      <a:pPr algn="ctr"/>
                      <a:r>
                        <a:rPr lang="en-US" dirty="0" smtClean="0"/>
                        <a:t>0.89</a:t>
                      </a:r>
                      <a:endParaRPr lang="en-US" dirty="0"/>
                    </a:p>
                  </a:txBody>
                  <a:tcPr/>
                </a:tc>
              </a:tr>
              <a:tr h="370840">
                <a:tc>
                  <a:txBody>
                    <a:bodyPr/>
                    <a:lstStyle/>
                    <a:p>
                      <a:pPr algn="ctr"/>
                      <a:r>
                        <a:rPr lang="en-US" dirty="0" smtClean="0"/>
                        <a:t>0.66</a:t>
                      </a:r>
                      <a:endParaRPr lang="en-US" dirty="0"/>
                    </a:p>
                  </a:txBody>
                  <a:tcPr/>
                </a:tc>
                <a:tc>
                  <a:txBody>
                    <a:bodyPr/>
                    <a:lstStyle/>
                    <a:p>
                      <a:pPr algn="ctr"/>
                      <a:r>
                        <a:rPr lang="en-US" dirty="0" smtClean="0"/>
                        <a:t>0.57</a:t>
                      </a:r>
                      <a:endParaRPr lang="en-US" dirty="0"/>
                    </a:p>
                  </a:txBody>
                  <a:tcPr/>
                </a:tc>
              </a:tr>
              <a:tr h="370840">
                <a:tc>
                  <a:txBody>
                    <a:bodyPr/>
                    <a:lstStyle/>
                    <a:p>
                      <a:pPr algn="ctr"/>
                      <a:r>
                        <a:rPr lang="en-US" dirty="0" smtClean="0"/>
                        <a:t>0.57</a:t>
                      </a:r>
                      <a:endParaRPr lang="en-US" dirty="0"/>
                    </a:p>
                  </a:txBody>
                  <a:tcPr/>
                </a:tc>
                <a:tc>
                  <a:txBody>
                    <a:bodyPr/>
                    <a:lstStyle/>
                    <a:p>
                      <a:pPr algn="ctr"/>
                      <a:r>
                        <a:rPr lang="en-US" dirty="0" smtClean="0"/>
                        <a:t>0.68</a:t>
                      </a:r>
                      <a:endParaRPr lang="en-US" dirty="0"/>
                    </a:p>
                  </a:txBody>
                  <a:tcPr/>
                </a:tc>
              </a:tr>
              <a:tr h="370840">
                <a:tc>
                  <a:txBody>
                    <a:bodyPr/>
                    <a:lstStyle/>
                    <a:p>
                      <a:pPr algn="ctr"/>
                      <a:r>
                        <a:rPr lang="en-US" dirty="0" smtClean="0"/>
                        <a:t>0.66</a:t>
                      </a:r>
                      <a:endParaRPr lang="en-US" dirty="0"/>
                    </a:p>
                  </a:txBody>
                  <a:tcPr/>
                </a:tc>
                <a:tc>
                  <a:txBody>
                    <a:bodyPr/>
                    <a:lstStyle/>
                    <a:p>
                      <a:pPr algn="ctr"/>
                      <a:r>
                        <a:rPr lang="en-US" dirty="0" smtClean="0"/>
                        <a:t>0.74</a:t>
                      </a:r>
                      <a:endParaRPr lang="en-US" dirty="0"/>
                    </a:p>
                  </a:txBody>
                  <a:tcPr/>
                </a:tc>
              </a:tr>
              <a:tr h="370840">
                <a:tc>
                  <a:txBody>
                    <a:bodyPr/>
                    <a:lstStyle/>
                    <a:p>
                      <a:pPr algn="ctr"/>
                      <a:r>
                        <a:rPr lang="en-US" dirty="0" smtClean="0"/>
                        <a:t>0.7</a:t>
                      </a:r>
                      <a:endParaRPr lang="en-US" dirty="0"/>
                    </a:p>
                  </a:txBody>
                  <a:tcPr/>
                </a:tc>
                <a:tc>
                  <a:txBody>
                    <a:bodyPr/>
                    <a:lstStyle/>
                    <a:p>
                      <a:pPr algn="ctr"/>
                      <a:r>
                        <a:rPr lang="en-US" dirty="0" smtClean="0"/>
                        <a:t>0.75</a:t>
                      </a:r>
                      <a:endParaRPr lang="en-US" dirty="0"/>
                    </a:p>
                  </a:txBody>
                  <a:tcPr/>
                </a:tc>
              </a:tr>
              <a:tr h="370840">
                <a:tc>
                  <a:txBody>
                    <a:bodyPr/>
                    <a:lstStyle/>
                    <a:p>
                      <a:pPr algn="ctr"/>
                      <a:r>
                        <a:rPr lang="en-US" dirty="0" smtClean="0"/>
                        <a:t>0.63</a:t>
                      </a:r>
                      <a:endParaRPr lang="en-US" dirty="0"/>
                    </a:p>
                  </a:txBody>
                  <a:tcPr/>
                </a:tc>
                <a:tc>
                  <a:txBody>
                    <a:bodyPr/>
                    <a:lstStyle/>
                    <a:p>
                      <a:pPr algn="ctr"/>
                      <a:r>
                        <a:rPr lang="en-US" dirty="0" smtClean="0"/>
                        <a:t>0.67</a:t>
                      </a:r>
                      <a:endParaRPr lang="en-US" dirty="0"/>
                    </a:p>
                  </a:txBody>
                  <a:tcPr/>
                </a:tc>
              </a:tr>
              <a:tr h="370840">
                <a:tc>
                  <a:txBody>
                    <a:bodyPr/>
                    <a:lstStyle/>
                    <a:p>
                      <a:pPr algn="ctr"/>
                      <a:r>
                        <a:rPr lang="en-US" dirty="0" smtClean="0"/>
                        <a:t>0.71</a:t>
                      </a:r>
                      <a:endParaRPr lang="en-US" dirty="0"/>
                    </a:p>
                  </a:txBody>
                  <a:tcPr/>
                </a:tc>
                <a:tc>
                  <a:txBody>
                    <a:bodyPr/>
                    <a:lstStyle/>
                    <a:p>
                      <a:pPr algn="ctr"/>
                      <a:r>
                        <a:rPr lang="en-US" dirty="0" smtClean="0"/>
                        <a:t>0.8</a:t>
                      </a:r>
                      <a:endParaRPr lang="en-US" dirty="0"/>
                    </a:p>
                  </a:txBody>
                  <a:tcPr/>
                </a:tc>
              </a:tr>
              <a:tr h="370840">
                <a:tc>
                  <a:txBody>
                    <a:bodyPr/>
                    <a:lstStyle/>
                    <a:p>
                      <a:pPr algn="ct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37600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Hypothesis</a:t>
            </a:r>
          </a:p>
        </p:txBody>
      </p:sp>
      <p:sp>
        <p:nvSpPr>
          <p:cNvPr id="3" name="Content Placeholder 2"/>
          <p:cNvSpPr>
            <a:spLocks noGrp="1"/>
          </p:cNvSpPr>
          <p:nvPr>
            <p:ph idx="1"/>
          </p:nvPr>
        </p:nvSpPr>
        <p:spPr/>
        <p:txBody>
          <a:bodyPr/>
          <a:lstStyle/>
          <a:p>
            <a:pPr marL="0" indent="0">
              <a:buNone/>
            </a:pPr>
            <a:r>
              <a:rPr lang="en-US" dirty="0" smtClean="0"/>
              <a:t>H0: The drug have no effect in reducing the tumor size.</a:t>
            </a:r>
            <a:endParaRPr lang="en-US" dirty="0"/>
          </a:p>
        </p:txBody>
      </p:sp>
    </p:spTree>
    <p:extLst>
      <p:ext uri="{BB962C8B-B14F-4D97-AF65-F5344CB8AC3E}">
        <p14:creationId xmlns:p14="http://schemas.microsoft.com/office/powerpoint/2010/main" val="8149594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9683</TotalTime>
  <Words>248</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Case Studies</vt:lpstr>
      <vt:lpstr>Case Study 1:  One way ANOVA</vt:lpstr>
      <vt:lpstr>Pain Rating</vt:lpstr>
      <vt:lpstr>Null Hypothesis</vt:lpstr>
      <vt:lpstr>Case Study 2: Independent t-test</vt:lpstr>
      <vt:lpstr>PowerPoint Presentation</vt:lpstr>
      <vt:lpstr>Null Hypothesis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gdgu</dc:creator>
  <cp:lastModifiedBy>gdgu</cp:lastModifiedBy>
  <cp:revision>7</cp:revision>
  <dcterms:created xsi:type="dcterms:W3CDTF">2016-10-11T06:00:20Z</dcterms:created>
  <dcterms:modified xsi:type="dcterms:W3CDTF">2016-10-20T06:19:54Z</dcterms:modified>
</cp:coreProperties>
</file>