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A86E-234E-4722-A8D1-1D5C86647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F1676-0EBC-4C68-A91E-9BAE1B2B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67CF-C12D-4F44-AAC9-63311EF9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AAA3-C1C7-4836-8D38-5CC8D302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F7D3-C614-4640-9D17-BBE1B356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5CDB-CEC5-4150-A538-3320642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4314-9C99-4DED-BC82-6E5D46284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41746-F49F-4189-ACFC-41A31AB3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1542-0656-4C71-AF46-3873D01A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6A99-96D5-4BA0-8C4A-1660C9E3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FC264-FE99-4343-B4CB-0C1871551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0FC4-CE58-4E69-9EF8-57E6A61A7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A9D6-D11C-4342-AC9B-E2FA87EF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E9BE-7E2C-424B-B3A5-771386DE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85E5-6F6C-4362-A035-B32238B1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F38-496A-4874-BA22-7EFBF3F8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23C8-F004-41A3-B0B2-100BEAF9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4979-9F75-4E8D-96F4-C58535B6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18C3-1391-4169-BCE9-0B2EAA8B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95C0-6097-4BD8-B1E9-F77AA089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7055-5AB5-464D-8ED6-3250104C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9BF0-19FA-4C7B-AA22-C69BF7F78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89C6-A335-4688-A35B-F5432CE2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F2CA-38CA-457D-9F24-848D731F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AB04-70BE-4F5A-93C5-A5EBE915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5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303C-F93D-49BE-AC97-4969F224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D685-4936-4B20-A4B9-A0B612725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81190-90F8-464B-BC7B-BB0E9A7A9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C842-D48D-44FB-AA46-8B44CB9F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BDFAE-AD88-4FF6-BF4C-A9C5514C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921EC-A00E-4845-9CF6-68DDF762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8AA6-9204-4860-86E4-A35632B0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65517-1BFC-45B5-85AC-2828F011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A55F4-A352-4DFE-B694-9F07EB85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F2B22-CAD4-4D15-AA89-9E7BEE87A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327EC-CC76-4D70-9C57-1D05099C7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86563-1C60-4F72-ADAE-36110B94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B36C4-B4A5-405D-B874-AD30D7A8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4D375-D37F-4416-B63B-7223CD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FDE9-A059-4456-936A-61BDC86E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6163F-9D56-4FDD-BB86-6015C18C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D7390-6CC8-467C-83D5-9DC1CBC3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FA0C9-5546-43FB-9C5A-65BC5219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0DEAC-C501-43F1-9D8A-81A52D62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B754A-E2BE-4A24-857E-8A6EF64D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0FAD6-C318-4A46-A26B-00C5F49A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1585-C6E1-4107-995C-6649B845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979A-5B49-4692-9B1B-08BC8B41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BCE18-E384-444A-B1FA-B6D46AECE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7E18A-1F21-40DF-A59B-B3AA5800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4EB12-8423-4158-A973-F6126EE2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8847-6993-48DC-83E3-AA338717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E947-328F-4E24-9DCF-953B5325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9A099-1815-4643-8AE1-592D43A5B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81105-3001-4D4E-9798-BB584D96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6C492-B4B4-4830-A852-630F9F96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8308-4589-4AEE-A4F8-9531D070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F7907-A909-43AE-AEBD-8987085F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8F162-0252-4B7D-8966-714D2B0C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103D5-B804-4B6A-A806-6EAD761D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8AFD-456A-4934-80C7-113ACDF46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3EBB-0281-4833-A8E9-6E20083FDB1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0780-857B-4FDB-A38B-AEF395A04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3CC7-9BD5-4AC5-8E0B-3428D973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FD66-C48B-4AC2-975F-149A5F23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995DC-F944-4C4B-B40B-CAE1F3630CE4}"/>
              </a:ext>
            </a:extLst>
          </p:cNvPr>
          <p:cNvSpPr/>
          <p:nvPr/>
        </p:nvSpPr>
        <p:spPr>
          <a:xfrm>
            <a:off x="1557336" y="1485900"/>
            <a:ext cx="1490664" cy="147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FB53D5-C97F-478A-BFB5-3E3F50D9A162}"/>
              </a:ext>
            </a:extLst>
          </p:cNvPr>
          <p:cNvSpPr/>
          <p:nvPr/>
        </p:nvSpPr>
        <p:spPr>
          <a:xfrm>
            <a:off x="7748586" y="1485900"/>
            <a:ext cx="1681164" cy="1409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Server</a:t>
            </a:r>
          </a:p>
          <a:p>
            <a:pPr algn="ctr"/>
            <a:r>
              <a:rPr lang="en-US" dirty="0"/>
              <a:t>(amazon.com)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551C1F-45E0-4F95-99DD-149503F28A12}"/>
              </a:ext>
            </a:extLst>
          </p:cNvPr>
          <p:cNvCxnSpPr/>
          <p:nvPr/>
        </p:nvCxnSpPr>
        <p:spPr>
          <a:xfrm>
            <a:off x="3200400" y="1790700"/>
            <a:ext cx="433387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597AD4-86B3-4CEE-9D39-8D92361D70E4}"/>
              </a:ext>
            </a:extLst>
          </p:cNvPr>
          <p:cNvCxnSpPr/>
          <p:nvPr/>
        </p:nvCxnSpPr>
        <p:spPr>
          <a:xfrm flipH="1">
            <a:off x="3290888" y="2743200"/>
            <a:ext cx="42291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761F26-5365-44C6-814E-AF3DB91F426B}"/>
              </a:ext>
            </a:extLst>
          </p:cNvPr>
          <p:cNvSpPr txBox="1"/>
          <p:nvPr/>
        </p:nvSpPr>
        <p:spPr>
          <a:xfrm>
            <a:off x="5753100" y="3476625"/>
            <a:ext cx="5293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that the data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correct party (either Amazon, or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Confidential (to other parties)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0B711-990D-4552-9B4D-5C069A15A852}"/>
              </a:ext>
            </a:extLst>
          </p:cNvPr>
          <p:cNvSpPr txBox="1"/>
          <p:nvPr/>
        </p:nvSpPr>
        <p:spPr>
          <a:xfrm>
            <a:off x="3200400" y="1421368"/>
            <a:ext cx="290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[ DATA1 ] [ MAC1_K1 ] } _K3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897F7-848B-4DD8-B82D-601962892839}"/>
              </a:ext>
            </a:extLst>
          </p:cNvPr>
          <p:cNvSpPr txBox="1"/>
          <p:nvPr/>
        </p:nvSpPr>
        <p:spPr>
          <a:xfrm>
            <a:off x="5109858" y="2816781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[ DATA2 ] [ MAC2_K2 ] }_K4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9A471-E7F5-457D-A4FF-2173BED127B0}"/>
              </a:ext>
            </a:extLst>
          </p:cNvPr>
          <p:cNvSpPr txBox="1"/>
          <p:nvPr/>
        </p:nvSpPr>
        <p:spPr>
          <a:xfrm>
            <a:off x="1042986" y="3001447"/>
            <a:ext cx="1904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Mac Key: K1</a:t>
            </a:r>
          </a:p>
          <a:p>
            <a:r>
              <a:rPr lang="en-US" dirty="0"/>
              <a:t>Read Mac Key: K2</a:t>
            </a:r>
          </a:p>
          <a:p>
            <a:r>
              <a:rPr lang="en-US" dirty="0"/>
              <a:t>Write Enc Key: K3</a:t>
            </a:r>
          </a:p>
          <a:p>
            <a:r>
              <a:rPr lang="en-US" dirty="0"/>
              <a:t>Read Enc Key: K4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3982D-3CF2-4094-8ECB-5022F6A30EF5}"/>
              </a:ext>
            </a:extLst>
          </p:cNvPr>
          <p:cNvSpPr txBox="1"/>
          <p:nvPr/>
        </p:nvSpPr>
        <p:spPr>
          <a:xfrm>
            <a:off x="9429750" y="959703"/>
            <a:ext cx="1904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Mac Key: K2</a:t>
            </a:r>
          </a:p>
          <a:p>
            <a:r>
              <a:rPr lang="en-US" dirty="0"/>
              <a:t>Read Mac Key: K1</a:t>
            </a:r>
          </a:p>
          <a:p>
            <a:r>
              <a:rPr lang="en-US" dirty="0"/>
              <a:t>Write Enc Key: K4</a:t>
            </a:r>
          </a:p>
          <a:p>
            <a:r>
              <a:rPr lang="en-US" dirty="0"/>
              <a:t>Read Enc Key: K3</a:t>
            </a:r>
          </a:p>
        </p:txBody>
      </p:sp>
    </p:spTree>
    <p:extLst>
      <p:ext uri="{BB962C8B-B14F-4D97-AF65-F5344CB8AC3E}">
        <p14:creationId xmlns:p14="http://schemas.microsoft.com/office/powerpoint/2010/main" val="364329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D26DA-8966-4113-BA96-6D054F9EA5AD}"/>
              </a:ext>
            </a:extLst>
          </p:cNvPr>
          <p:cNvSpPr txBox="1"/>
          <p:nvPr/>
        </p:nvSpPr>
        <p:spPr>
          <a:xfrm>
            <a:off x="5891214" y="857249"/>
            <a:ext cx="327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K1 – Client Write MAC Key</a:t>
            </a:r>
          </a:p>
          <a:p>
            <a:r>
              <a:rPr lang="en-US" dirty="0"/>
              <a:t>K2 – Client Read MAC Key</a:t>
            </a:r>
          </a:p>
          <a:p>
            <a:r>
              <a:rPr lang="en-US" dirty="0"/>
              <a:t>K3 – Client Write Enc Key</a:t>
            </a:r>
          </a:p>
          <a:p>
            <a:r>
              <a:rPr lang="en-US" dirty="0"/>
              <a:t>K4 – Client Read Enc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F32DA-3D62-4F96-9DBD-872EC7145884}"/>
              </a:ext>
            </a:extLst>
          </p:cNvPr>
          <p:cNvSpPr/>
          <p:nvPr/>
        </p:nvSpPr>
        <p:spPr>
          <a:xfrm>
            <a:off x="1733550" y="635972"/>
            <a:ext cx="3181350" cy="17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KEYBLOCK </a:t>
            </a:r>
          </a:p>
          <a:p>
            <a:pPr algn="ctr"/>
            <a:r>
              <a:rPr lang="en-US" dirty="0"/>
              <a:t>(Block of Bytes)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FC341-B471-4018-BC45-2C80C50915DE}"/>
              </a:ext>
            </a:extLst>
          </p:cNvPr>
          <p:cNvCxnSpPr/>
          <p:nvPr/>
        </p:nvCxnSpPr>
        <p:spPr>
          <a:xfrm>
            <a:off x="5076825" y="1052513"/>
            <a:ext cx="857250" cy="476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12877A-7436-40E9-A841-1E5971176985}"/>
              </a:ext>
            </a:extLst>
          </p:cNvPr>
          <p:cNvCxnSpPr/>
          <p:nvPr/>
        </p:nvCxnSpPr>
        <p:spPr>
          <a:xfrm>
            <a:off x="5055395" y="1295402"/>
            <a:ext cx="857250" cy="476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395F7B-AA85-4B4F-AFD9-E943234D1BAF}"/>
              </a:ext>
            </a:extLst>
          </p:cNvPr>
          <p:cNvCxnSpPr/>
          <p:nvPr/>
        </p:nvCxnSpPr>
        <p:spPr>
          <a:xfrm>
            <a:off x="5057775" y="1555045"/>
            <a:ext cx="857250" cy="476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F359CE-8AC9-4BDF-92A2-957BD54DA36E}"/>
              </a:ext>
            </a:extLst>
          </p:cNvPr>
          <p:cNvCxnSpPr/>
          <p:nvPr/>
        </p:nvCxnSpPr>
        <p:spPr>
          <a:xfrm>
            <a:off x="5055395" y="1814688"/>
            <a:ext cx="857250" cy="476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4FE6699F-E072-440B-89C1-AFD04EC8DB66}"/>
              </a:ext>
            </a:extLst>
          </p:cNvPr>
          <p:cNvSpPr/>
          <p:nvPr/>
        </p:nvSpPr>
        <p:spPr>
          <a:xfrm>
            <a:off x="2133600" y="3314700"/>
            <a:ext cx="2681288" cy="196215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Expansion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AE564-BAE4-4201-BE57-CBB2E73C0235}"/>
              </a:ext>
            </a:extLst>
          </p:cNvPr>
          <p:cNvSpPr txBox="1"/>
          <p:nvPr/>
        </p:nvSpPr>
        <p:spPr>
          <a:xfrm>
            <a:off x="6781800" y="4124325"/>
            <a:ext cx="148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Secret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81C541E-F0A8-4B09-A569-8BFA7054A990}"/>
              </a:ext>
            </a:extLst>
          </p:cNvPr>
          <p:cNvSpPr/>
          <p:nvPr/>
        </p:nvSpPr>
        <p:spPr>
          <a:xfrm>
            <a:off x="5076826" y="4066675"/>
            <a:ext cx="1657350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E0C42D4-EE86-471F-A344-D93725157C5B}"/>
              </a:ext>
            </a:extLst>
          </p:cNvPr>
          <p:cNvSpPr/>
          <p:nvPr/>
        </p:nvSpPr>
        <p:spPr>
          <a:xfrm rot="5400000">
            <a:off x="2856005" y="2600425"/>
            <a:ext cx="1236478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1A794F2-CB86-42C8-B278-4B8479D4F2AE}"/>
              </a:ext>
            </a:extLst>
          </p:cNvPr>
          <p:cNvSpPr/>
          <p:nvPr/>
        </p:nvSpPr>
        <p:spPr>
          <a:xfrm>
            <a:off x="8977313" y="3924300"/>
            <a:ext cx="2419350" cy="24003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PRF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B65799E0-0FB4-4E8C-AE27-E2882A9317A6}"/>
              </a:ext>
            </a:extLst>
          </p:cNvPr>
          <p:cNvSpPr/>
          <p:nvPr/>
        </p:nvSpPr>
        <p:spPr>
          <a:xfrm>
            <a:off x="8415337" y="4066675"/>
            <a:ext cx="978408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54E19F-AFA6-4D3D-AC3E-FAC9C782FDC7}"/>
              </a:ext>
            </a:extLst>
          </p:cNvPr>
          <p:cNvSpPr txBox="1"/>
          <p:nvPr/>
        </p:nvSpPr>
        <p:spPr>
          <a:xfrm>
            <a:off x="6838950" y="571023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PMS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0DACCB1-B98B-4BC7-9345-F6C7A111AB38}"/>
              </a:ext>
            </a:extLst>
          </p:cNvPr>
          <p:cNvSpPr/>
          <p:nvPr/>
        </p:nvSpPr>
        <p:spPr>
          <a:xfrm rot="10800000">
            <a:off x="7782427" y="5652587"/>
            <a:ext cx="978408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367C81F-FCE6-4D19-B201-8773FC332B48}"/>
              </a:ext>
            </a:extLst>
          </p:cNvPr>
          <p:cNvSpPr/>
          <p:nvPr/>
        </p:nvSpPr>
        <p:spPr>
          <a:xfrm>
            <a:off x="4191000" y="2252663"/>
            <a:ext cx="3486150" cy="29622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DK KEY EXCHANGE</a:t>
            </a:r>
          </a:p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7842B-4EB6-447E-BE89-3AF46BBEDE1E}"/>
              </a:ext>
            </a:extLst>
          </p:cNvPr>
          <p:cNvSpPr txBox="1"/>
          <p:nvPr/>
        </p:nvSpPr>
        <p:spPr>
          <a:xfrm>
            <a:off x="8915400" y="3548063"/>
            <a:ext cx="25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Pre-Master Secret</a:t>
            </a:r>
          </a:p>
          <a:p>
            <a:r>
              <a:rPr lang="en-US" dirty="0"/>
              <a:t>(</a:t>
            </a:r>
            <a:r>
              <a:rPr lang="en-US" b="1" i="1" dirty="0"/>
              <a:t>Identical on BOTH sides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5A64-1961-44EA-AFA5-76560491918E}"/>
              </a:ext>
            </a:extLst>
          </p:cNvPr>
          <p:cNvSpPr txBox="1"/>
          <p:nvPr/>
        </p:nvSpPr>
        <p:spPr>
          <a:xfrm>
            <a:off x="666750" y="1514475"/>
            <a:ext cx="350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DH Public/Private Keypair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FC583-72F4-4C37-8846-E2713CA32F82}"/>
              </a:ext>
            </a:extLst>
          </p:cNvPr>
          <p:cNvSpPr txBox="1"/>
          <p:nvPr/>
        </p:nvSpPr>
        <p:spPr>
          <a:xfrm>
            <a:off x="666750" y="4927772"/>
            <a:ext cx="265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Side’s DH Public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6E0C1-1526-447F-AAE9-FF22E941A210}"/>
              </a:ext>
            </a:extLst>
          </p:cNvPr>
          <p:cNvSpPr txBox="1"/>
          <p:nvPr/>
        </p:nvSpPr>
        <p:spPr>
          <a:xfrm>
            <a:off x="5152867" y="628650"/>
            <a:ext cx="16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 Parameters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EF36C9-4A65-4AC8-9AC4-2C24F02FC14A}"/>
              </a:ext>
            </a:extLst>
          </p:cNvPr>
          <p:cNvSpPr/>
          <p:nvPr/>
        </p:nvSpPr>
        <p:spPr>
          <a:xfrm rot="9167159">
            <a:off x="3551569" y="946612"/>
            <a:ext cx="1292311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97D749-6588-47F1-B70A-51EFA06C9185}"/>
              </a:ext>
            </a:extLst>
          </p:cNvPr>
          <p:cNvSpPr/>
          <p:nvPr/>
        </p:nvSpPr>
        <p:spPr>
          <a:xfrm rot="1900375">
            <a:off x="2251183" y="2339665"/>
            <a:ext cx="242733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876DBD8-4010-4A6F-B140-35BC6AFA6086}"/>
              </a:ext>
            </a:extLst>
          </p:cNvPr>
          <p:cNvSpPr/>
          <p:nvPr/>
        </p:nvSpPr>
        <p:spPr>
          <a:xfrm rot="20175373">
            <a:off x="2776575" y="4152843"/>
            <a:ext cx="1682618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0589FBC-15A3-4C13-9C5D-AC2B0279C211}"/>
              </a:ext>
            </a:extLst>
          </p:cNvPr>
          <p:cNvSpPr/>
          <p:nvPr/>
        </p:nvSpPr>
        <p:spPr>
          <a:xfrm>
            <a:off x="7829040" y="3455002"/>
            <a:ext cx="93447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4BF894-A287-4E3A-BD39-8CDEB6CFFD79}"/>
              </a:ext>
            </a:extLst>
          </p:cNvPr>
          <p:cNvSpPr/>
          <p:nvPr/>
        </p:nvSpPr>
        <p:spPr>
          <a:xfrm>
            <a:off x="1004888" y="5676900"/>
            <a:ext cx="23210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Exchange Message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1EEED6-125C-4BEB-9280-48AEC123803E}"/>
              </a:ext>
            </a:extLst>
          </p:cNvPr>
          <p:cNvSpPr/>
          <p:nvPr/>
        </p:nvSpPr>
        <p:spPr>
          <a:xfrm rot="16200000">
            <a:off x="1844358" y="5406611"/>
            <a:ext cx="70364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BA0FB2-93BC-481C-AD9B-69844227734F}"/>
              </a:ext>
            </a:extLst>
          </p:cNvPr>
          <p:cNvSpPr/>
          <p:nvPr/>
        </p:nvSpPr>
        <p:spPr>
          <a:xfrm>
            <a:off x="666750" y="69797"/>
            <a:ext cx="23210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Exchange Message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263105-8F27-4A6B-8616-6527BA59945F}"/>
              </a:ext>
            </a:extLst>
          </p:cNvPr>
          <p:cNvSpPr txBox="1"/>
          <p:nvPr/>
        </p:nvSpPr>
        <p:spPr>
          <a:xfrm>
            <a:off x="3281205" y="2069293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 Private Key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E5A4D0A-4BCD-4E6E-9CC6-C5183BB3E6BC}"/>
              </a:ext>
            </a:extLst>
          </p:cNvPr>
          <p:cNvSpPr/>
          <p:nvPr/>
        </p:nvSpPr>
        <p:spPr>
          <a:xfrm rot="16200000">
            <a:off x="1402206" y="920336"/>
            <a:ext cx="70364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23DA4-92C7-45E6-8428-AE4F09FF36F2}"/>
              </a:ext>
            </a:extLst>
          </p:cNvPr>
          <p:cNvSpPr txBox="1"/>
          <p:nvPr/>
        </p:nvSpPr>
        <p:spPr>
          <a:xfrm>
            <a:off x="1921115" y="1087093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 Public Key</a:t>
            </a:r>
          </a:p>
        </p:txBody>
      </p:sp>
    </p:spTree>
    <p:extLst>
      <p:ext uri="{BB962C8B-B14F-4D97-AF65-F5344CB8AC3E}">
        <p14:creationId xmlns:p14="http://schemas.microsoft.com/office/powerpoint/2010/main" val="70199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0A0AA-2BD5-4E0F-9BBD-EFCAC138A5F8}"/>
              </a:ext>
            </a:extLst>
          </p:cNvPr>
          <p:cNvSpPr txBox="1"/>
          <p:nvPr/>
        </p:nvSpPr>
        <p:spPr>
          <a:xfrm>
            <a:off x="1371600" y="819150"/>
            <a:ext cx="614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the Client </a:t>
            </a:r>
            <a:r>
              <a:rPr lang="en-US" b="1" dirty="0"/>
              <a:t>VERIFY</a:t>
            </a:r>
            <a:r>
              <a:rPr lang="en-US" dirty="0"/>
              <a:t> the DH Public Key from the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CAB3E-A831-40E8-824E-73323EF9D304}"/>
              </a:ext>
            </a:extLst>
          </p:cNvPr>
          <p:cNvSpPr/>
          <p:nvPr/>
        </p:nvSpPr>
        <p:spPr>
          <a:xfrm>
            <a:off x="1557336" y="1485900"/>
            <a:ext cx="1490664" cy="147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24659-7AC7-4679-97F1-D9D24EF8B1D4}"/>
              </a:ext>
            </a:extLst>
          </p:cNvPr>
          <p:cNvSpPr/>
          <p:nvPr/>
        </p:nvSpPr>
        <p:spPr>
          <a:xfrm>
            <a:off x="7748586" y="1485900"/>
            <a:ext cx="1681164" cy="1409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Server</a:t>
            </a:r>
          </a:p>
          <a:p>
            <a:pPr algn="ctr"/>
            <a:r>
              <a:rPr lang="en-US" dirty="0"/>
              <a:t>(amazon.com)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603543-2AE5-453A-9FCB-D26E1B648C2D}"/>
              </a:ext>
            </a:extLst>
          </p:cNvPr>
          <p:cNvCxnSpPr/>
          <p:nvPr/>
        </p:nvCxnSpPr>
        <p:spPr>
          <a:xfrm flipH="1">
            <a:off x="3176588" y="2628900"/>
            <a:ext cx="42291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72C6D6-B13B-42FC-ACB9-E466E22FCB2C}"/>
              </a:ext>
            </a:extLst>
          </p:cNvPr>
          <p:cNvSpPr txBox="1"/>
          <p:nvPr/>
        </p:nvSpPr>
        <p:spPr>
          <a:xfrm>
            <a:off x="4890783" y="2895600"/>
            <a:ext cx="534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Key Share (DH Public Key) }_Amazon’s RSA Private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14E29-968E-40C6-B7B5-F262138E540A}"/>
              </a:ext>
            </a:extLst>
          </p:cNvPr>
          <p:cNvSpPr txBox="1"/>
          <p:nvPr/>
        </p:nvSpPr>
        <p:spPr>
          <a:xfrm>
            <a:off x="2528941" y="5188506"/>
            <a:ext cx="5427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</a:t>
            </a:r>
            <a:r>
              <a:rPr lang="en-US" b="1" i="1" dirty="0"/>
              <a:t>VERIFIES</a:t>
            </a:r>
            <a:r>
              <a:rPr lang="en-US" dirty="0"/>
              <a:t> that the DH Public Key is </a:t>
            </a:r>
            <a:r>
              <a:rPr lang="en-US" b="1" i="1" dirty="0"/>
              <a:t>SIGNED</a:t>
            </a:r>
            <a:r>
              <a:rPr lang="en-US" dirty="0"/>
              <a:t> by</a:t>
            </a:r>
          </a:p>
          <a:p>
            <a:r>
              <a:rPr lang="en-US" dirty="0"/>
              <a:t>using the RSA public key of the authentic party from the</a:t>
            </a:r>
          </a:p>
          <a:p>
            <a:r>
              <a:rPr lang="en-US" dirty="0"/>
              <a:t>certificate.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B127C6-B02C-4192-94FE-3FABD80372EE}"/>
              </a:ext>
            </a:extLst>
          </p:cNvPr>
          <p:cNvCxnSpPr/>
          <p:nvPr/>
        </p:nvCxnSpPr>
        <p:spPr>
          <a:xfrm flipH="1">
            <a:off x="3285848" y="1747837"/>
            <a:ext cx="42291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42C14-02FB-45C6-AF74-3E98D8E171DD}"/>
              </a:ext>
            </a:extLst>
          </p:cNvPr>
          <p:cNvSpPr txBox="1"/>
          <p:nvPr/>
        </p:nvSpPr>
        <p:spPr>
          <a:xfrm>
            <a:off x="3900021" y="1395710"/>
            <a:ext cx="387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CERT (including common name)</a:t>
            </a:r>
          </a:p>
          <a:p>
            <a:r>
              <a:rPr lang="en-US" dirty="0"/>
              <a:t>  and RSA PUBLIC KEY } _ CA Private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A5E0D-88C0-4D74-9511-CF7AA656F993}"/>
              </a:ext>
            </a:extLst>
          </p:cNvPr>
          <p:cNvSpPr txBox="1"/>
          <p:nvPr/>
        </p:nvSpPr>
        <p:spPr>
          <a:xfrm>
            <a:off x="2528941" y="4055032"/>
            <a:ext cx="661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</a:t>
            </a:r>
            <a:r>
              <a:rPr lang="en-US" b="1" i="1" dirty="0"/>
              <a:t>VERIFIES</a:t>
            </a:r>
            <a:r>
              <a:rPr lang="en-US" dirty="0"/>
              <a:t> Amazon’s cert by:</a:t>
            </a:r>
          </a:p>
          <a:p>
            <a:pPr marL="342900" indent="-342900">
              <a:buAutoNum type="arabicPeriod"/>
            </a:pPr>
            <a:r>
              <a:rPr lang="en-US" dirty="0"/>
              <a:t>Checking that common name = domain name in URL Bar</a:t>
            </a:r>
          </a:p>
          <a:p>
            <a:pPr marL="342900" indent="-342900">
              <a:buAutoNum type="arabicPeriod"/>
            </a:pPr>
            <a:r>
              <a:rPr lang="en-US" dirty="0"/>
              <a:t>Verify signature on Cert with CA RSA public key from local 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E8298-6237-4042-9782-9A9BF8E44422}"/>
              </a:ext>
            </a:extLst>
          </p:cNvPr>
          <p:cNvSpPr txBox="1"/>
          <p:nvPr/>
        </p:nvSpPr>
        <p:spPr>
          <a:xfrm>
            <a:off x="513383" y="2973496"/>
            <a:ext cx="41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Prestored CA Certs with CA RSA Public Key</a:t>
            </a:r>
          </a:p>
        </p:txBody>
      </p:sp>
    </p:spTree>
    <p:extLst>
      <p:ext uri="{BB962C8B-B14F-4D97-AF65-F5344CB8AC3E}">
        <p14:creationId xmlns:p14="http://schemas.microsoft.com/office/powerpoint/2010/main" val="268166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3987-73E2-4843-948E-3F837FF9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CA Private Key vs Amazon Private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E0F7-2367-4FD7-A32D-31DBAB23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attacker has Amazon’s cert (which is public)…</a:t>
            </a:r>
          </a:p>
          <a:p>
            <a:pPr lvl="1"/>
            <a:r>
              <a:rPr lang="en-US" dirty="0"/>
              <a:t>Still cannot impersonate Amazon because it requires Amazon’s private key</a:t>
            </a:r>
          </a:p>
          <a:p>
            <a:pPr lvl="1"/>
            <a:r>
              <a:rPr lang="en-US" dirty="0"/>
              <a:t>NOTE: can’t deduce Amazon’s private key from their public key</a:t>
            </a:r>
          </a:p>
          <a:p>
            <a:r>
              <a:rPr lang="en-US" dirty="0"/>
              <a:t>IF an attacker steals a  CA private key or inserts CA into browser</a:t>
            </a:r>
          </a:p>
          <a:p>
            <a:pPr lvl="1"/>
            <a:r>
              <a:rPr lang="en-US" dirty="0"/>
              <a:t>Can generate a NEW public/private keypair</a:t>
            </a:r>
          </a:p>
          <a:p>
            <a:pPr lvl="1"/>
            <a:r>
              <a:rPr lang="en-US" dirty="0"/>
              <a:t>Can generate a NEW certificate based off (fake, just generated) public key</a:t>
            </a:r>
          </a:p>
          <a:p>
            <a:pPr lvl="1"/>
            <a:r>
              <a:rPr lang="en-US" dirty="0"/>
              <a:t>Can SIGN fake certificate with fake public key using CA Private key</a:t>
            </a:r>
          </a:p>
        </p:txBody>
      </p:sp>
    </p:spTree>
    <p:extLst>
      <p:ext uri="{BB962C8B-B14F-4D97-AF65-F5344CB8AC3E}">
        <p14:creationId xmlns:p14="http://schemas.microsoft.com/office/powerpoint/2010/main" val="410952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370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Stealing CA Private Key vs Amazon Private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Nielson</dc:creator>
  <cp:lastModifiedBy>Seth Nielson</cp:lastModifiedBy>
  <cp:revision>9</cp:revision>
  <dcterms:created xsi:type="dcterms:W3CDTF">2021-05-05T20:38:59Z</dcterms:created>
  <dcterms:modified xsi:type="dcterms:W3CDTF">2021-05-05T22:17:54Z</dcterms:modified>
</cp:coreProperties>
</file>