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handoutMasterIdLst>
    <p:handoutMasterId r:id="rId17"/>
  </p:handoutMasterIdLst>
  <p:sldIdLst>
    <p:sldId id="263" r:id="rId2"/>
    <p:sldId id="283" r:id="rId3"/>
    <p:sldId id="268" r:id="rId4"/>
    <p:sldId id="266" r:id="rId5"/>
    <p:sldId id="264" r:id="rId6"/>
    <p:sldId id="269" r:id="rId7"/>
    <p:sldId id="270" r:id="rId8"/>
    <p:sldId id="274" r:id="rId9"/>
    <p:sldId id="300" r:id="rId10"/>
    <p:sldId id="304" r:id="rId11"/>
    <p:sldId id="303" r:id="rId12"/>
    <p:sldId id="279" r:id="rId13"/>
    <p:sldId id="287"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4" autoAdjust="0"/>
  </p:normalViewPr>
  <p:slideViewPr>
    <p:cSldViewPr snapToGrid="0">
      <p:cViewPr varScale="1">
        <p:scale>
          <a:sx n="85" d="100"/>
          <a:sy n="85" d="100"/>
        </p:scale>
        <p:origin x="77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BA35E-13C3-4630-80E7-B3290270E9B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D781F94-FE8E-455F-932C-EC1A186496F0}">
      <dgm:prSet/>
      <dgm:spPr/>
      <dgm:t>
        <a:bodyPr/>
        <a:lstStyle/>
        <a:p>
          <a:r>
            <a:rPr lang="en-IN"/>
            <a:t>Java</a:t>
          </a:r>
          <a:endParaRPr lang="en-US"/>
        </a:p>
      </dgm:t>
    </dgm:pt>
    <dgm:pt modelId="{C41B6B7C-7387-4DEE-B6E0-6F3A20B27DDB}" type="parTrans" cxnId="{246DF23E-AF3E-4E8B-BFDF-6A00550433F9}">
      <dgm:prSet/>
      <dgm:spPr/>
      <dgm:t>
        <a:bodyPr/>
        <a:lstStyle/>
        <a:p>
          <a:endParaRPr lang="en-US"/>
        </a:p>
      </dgm:t>
    </dgm:pt>
    <dgm:pt modelId="{9DF74D06-8B9F-4DA0-B332-745EBAF4417E}" type="sibTrans" cxnId="{246DF23E-AF3E-4E8B-BFDF-6A00550433F9}">
      <dgm:prSet/>
      <dgm:spPr/>
      <dgm:t>
        <a:bodyPr/>
        <a:lstStyle/>
        <a:p>
          <a:endParaRPr lang="en-US"/>
        </a:p>
      </dgm:t>
    </dgm:pt>
    <dgm:pt modelId="{CA92F370-70A2-4BE6-ACCE-B3A7B78CA4AA}">
      <dgm:prSet/>
      <dgm:spPr/>
      <dgm:t>
        <a:bodyPr/>
        <a:lstStyle/>
        <a:p>
          <a:r>
            <a:rPr lang="en-IN"/>
            <a:t>Spring(Back-End)</a:t>
          </a:r>
          <a:endParaRPr lang="en-US"/>
        </a:p>
      </dgm:t>
    </dgm:pt>
    <dgm:pt modelId="{FEF22C09-4C08-4E60-BE23-7A856BF9588A}" type="parTrans" cxnId="{5D69BD48-06F3-4547-9D77-572F21098AA1}">
      <dgm:prSet/>
      <dgm:spPr/>
      <dgm:t>
        <a:bodyPr/>
        <a:lstStyle/>
        <a:p>
          <a:endParaRPr lang="en-US"/>
        </a:p>
      </dgm:t>
    </dgm:pt>
    <dgm:pt modelId="{0F561356-385D-4A3A-902C-51385BE18C98}" type="sibTrans" cxnId="{5D69BD48-06F3-4547-9D77-572F21098AA1}">
      <dgm:prSet/>
      <dgm:spPr/>
      <dgm:t>
        <a:bodyPr/>
        <a:lstStyle/>
        <a:p>
          <a:endParaRPr lang="en-US"/>
        </a:p>
      </dgm:t>
    </dgm:pt>
    <dgm:pt modelId="{9CB254EB-5C69-4628-8CC3-E63084AD5CA6}">
      <dgm:prSet/>
      <dgm:spPr/>
      <dgm:t>
        <a:bodyPr/>
        <a:lstStyle/>
        <a:p>
          <a:r>
            <a:rPr lang="en-IN"/>
            <a:t>HTML, CSS, JavaScript,JSON (Front-End)</a:t>
          </a:r>
          <a:endParaRPr lang="en-US"/>
        </a:p>
      </dgm:t>
    </dgm:pt>
    <dgm:pt modelId="{7F209AF1-A204-4738-B690-601BD15AC57F}" type="parTrans" cxnId="{0BEBDF12-36C2-42CD-AE98-D56AC3769D7C}">
      <dgm:prSet/>
      <dgm:spPr/>
      <dgm:t>
        <a:bodyPr/>
        <a:lstStyle/>
        <a:p>
          <a:endParaRPr lang="en-US"/>
        </a:p>
      </dgm:t>
    </dgm:pt>
    <dgm:pt modelId="{8EC83358-1D1A-4E5C-9E0F-76DF9D9A2EC4}" type="sibTrans" cxnId="{0BEBDF12-36C2-42CD-AE98-D56AC3769D7C}">
      <dgm:prSet/>
      <dgm:spPr/>
      <dgm:t>
        <a:bodyPr/>
        <a:lstStyle/>
        <a:p>
          <a:endParaRPr lang="en-US"/>
        </a:p>
      </dgm:t>
    </dgm:pt>
    <dgm:pt modelId="{4E494D7A-7D81-4C67-8600-9AE6E21E52D5}">
      <dgm:prSet/>
      <dgm:spPr/>
      <dgm:t>
        <a:bodyPr/>
        <a:lstStyle/>
        <a:p>
          <a:r>
            <a:rPr lang="en-IN"/>
            <a:t>MySQL(database)</a:t>
          </a:r>
          <a:endParaRPr lang="en-US"/>
        </a:p>
      </dgm:t>
    </dgm:pt>
    <dgm:pt modelId="{4C53CFE6-C287-492E-A27E-03B74C3343B4}" type="parTrans" cxnId="{9FF70A9E-9686-417A-828C-9E9110B92C44}">
      <dgm:prSet/>
      <dgm:spPr/>
      <dgm:t>
        <a:bodyPr/>
        <a:lstStyle/>
        <a:p>
          <a:endParaRPr lang="en-US"/>
        </a:p>
      </dgm:t>
    </dgm:pt>
    <dgm:pt modelId="{7B6A8818-BFC8-4854-B227-F311C0C384DD}" type="sibTrans" cxnId="{9FF70A9E-9686-417A-828C-9E9110B92C44}">
      <dgm:prSet/>
      <dgm:spPr/>
      <dgm:t>
        <a:bodyPr/>
        <a:lstStyle/>
        <a:p>
          <a:endParaRPr lang="en-US"/>
        </a:p>
      </dgm:t>
    </dgm:pt>
    <dgm:pt modelId="{69CE3071-FCE4-48BF-8C24-FB01ED498260}">
      <dgm:prSet/>
      <dgm:spPr/>
      <dgm:t>
        <a:bodyPr/>
        <a:lstStyle/>
        <a:p>
          <a:r>
            <a:rPr lang="en-IN"/>
            <a:t>Hibernate(ORM model) and JDBC (database connectivity)</a:t>
          </a:r>
          <a:endParaRPr lang="en-US"/>
        </a:p>
      </dgm:t>
    </dgm:pt>
    <dgm:pt modelId="{4BF93137-E1F3-4C64-AB15-DDF06CC5036C}" type="parTrans" cxnId="{D71DE90E-0CC2-4D4C-B9E7-B4D801611D72}">
      <dgm:prSet/>
      <dgm:spPr/>
      <dgm:t>
        <a:bodyPr/>
        <a:lstStyle/>
        <a:p>
          <a:endParaRPr lang="en-US"/>
        </a:p>
      </dgm:t>
    </dgm:pt>
    <dgm:pt modelId="{5ABD36F8-9FC9-46F0-A5DE-49F89A59972A}" type="sibTrans" cxnId="{D71DE90E-0CC2-4D4C-B9E7-B4D801611D72}">
      <dgm:prSet/>
      <dgm:spPr/>
      <dgm:t>
        <a:bodyPr/>
        <a:lstStyle/>
        <a:p>
          <a:endParaRPr lang="en-US"/>
        </a:p>
      </dgm:t>
    </dgm:pt>
    <dgm:pt modelId="{DDE0B5AB-2179-4761-9221-2E0DC9131748}">
      <dgm:prSet/>
      <dgm:spPr/>
      <dgm:t>
        <a:bodyPr/>
        <a:lstStyle/>
        <a:p>
          <a:r>
            <a:rPr lang="en-IN"/>
            <a:t>C3p0 (database thread pooling)</a:t>
          </a:r>
          <a:endParaRPr lang="en-US"/>
        </a:p>
      </dgm:t>
    </dgm:pt>
    <dgm:pt modelId="{5E10009E-CAF7-4D85-B6D0-DBD75D415268}" type="parTrans" cxnId="{6CE21C7A-0242-48B8-AD79-DEED120490C8}">
      <dgm:prSet/>
      <dgm:spPr/>
      <dgm:t>
        <a:bodyPr/>
        <a:lstStyle/>
        <a:p>
          <a:endParaRPr lang="en-US"/>
        </a:p>
      </dgm:t>
    </dgm:pt>
    <dgm:pt modelId="{A3BF8B6C-D799-46D0-9788-B9512BCF861C}" type="sibTrans" cxnId="{6CE21C7A-0242-48B8-AD79-DEED120490C8}">
      <dgm:prSet/>
      <dgm:spPr/>
      <dgm:t>
        <a:bodyPr/>
        <a:lstStyle/>
        <a:p>
          <a:endParaRPr lang="en-US"/>
        </a:p>
      </dgm:t>
    </dgm:pt>
    <dgm:pt modelId="{8497D083-49DE-4B40-ACD9-DAD5F214F7E7}" type="pres">
      <dgm:prSet presAssocID="{E5CBA35E-13C3-4630-80E7-B3290270E9BC}" presName="linear" presStyleCnt="0">
        <dgm:presLayoutVars>
          <dgm:animLvl val="lvl"/>
          <dgm:resizeHandles val="exact"/>
        </dgm:presLayoutVars>
      </dgm:prSet>
      <dgm:spPr/>
    </dgm:pt>
    <dgm:pt modelId="{A9760E61-ACBD-479F-971B-92461AAB121A}" type="pres">
      <dgm:prSet presAssocID="{0D781F94-FE8E-455F-932C-EC1A186496F0}" presName="parentText" presStyleLbl="node1" presStyleIdx="0" presStyleCnt="6">
        <dgm:presLayoutVars>
          <dgm:chMax val="0"/>
          <dgm:bulletEnabled val="1"/>
        </dgm:presLayoutVars>
      </dgm:prSet>
      <dgm:spPr/>
    </dgm:pt>
    <dgm:pt modelId="{F2FF50F8-4068-4111-B413-E332C57DA312}" type="pres">
      <dgm:prSet presAssocID="{9DF74D06-8B9F-4DA0-B332-745EBAF4417E}" presName="spacer" presStyleCnt="0"/>
      <dgm:spPr/>
    </dgm:pt>
    <dgm:pt modelId="{76D1883C-B79D-49F0-A617-D2589E020FA7}" type="pres">
      <dgm:prSet presAssocID="{CA92F370-70A2-4BE6-ACCE-B3A7B78CA4AA}" presName="parentText" presStyleLbl="node1" presStyleIdx="1" presStyleCnt="6">
        <dgm:presLayoutVars>
          <dgm:chMax val="0"/>
          <dgm:bulletEnabled val="1"/>
        </dgm:presLayoutVars>
      </dgm:prSet>
      <dgm:spPr/>
    </dgm:pt>
    <dgm:pt modelId="{680E8793-5AF2-4042-B541-673158DAF761}" type="pres">
      <dgm:prSet presAssocID="{0F561356-385D-4A3A-902C-51385BE18C98}" presName="spacer" presStyleCnt="0"/>
      <dgm:spPr/>
    </dgm:pt>
    <dgm:pt modelId="{EA71B65F-2C70-45EA-A9EE-3D1F7CC4D6F7}" type="pres">
      <dgm:prSet presAssocID="{9CB254EB-5C69-4628-8CC3-E63084AD5CA6}" presName="parentText" presStyleLbl="node1" presStyleIdx="2" presStyleCnt="6">
        <dgm:presLayoutVars>
          <dgm:chMax val="0"/>
          <dgm:bulletEnabled val="1"/>
        </dgm:presLayoutVars>
      </dgm:prSet>
      <dgm:spPr/>
    </dgm:pt>
    <dgm:pt modelId="{5B386D16-0E62-473D-A12E-34DA9B59C549}" type="pres">
      <dgm:prSet presAssocID="{8EC83358-1D1A-4E5C-9E0F-76DF9D9A2EC4}" presName="spacer" presStyleCnt="0"/>
      <dgm:spPr/>
    </dgm:pt>
    <dgm:pt modelId="{CB8266B9-E8B3-49C2-89C4-45E51F1FE7F6}" type="pres">
      <dgm:prSet presAssocID="{4E494D7A-7D81-4C67-8600-9AE6E21E52D5}" presName="parentText" presStyleLbl="node1" presStyleIdx="3" presStyleCnt="6">
        <dgm:presLayoutVars>
          <dgm:chMax val="0"/>
          <dgm:bulletEnabled val="1"/>
        </dgm:presLayoutVars>
      </dgm:prSet>
      <dgm:spPr/>
    </dgm:pt>
    <dgm:pt modelId="{E2B99B01-C3A7-4803-B374-A366714CAE9E}" type="pres">
      <dgm:prSet presAssocID="{7B6A8818-BFC8-4854-B227-F311C0C384DD}" presName="spacer" presStyleCnt="0"/>
      <dgm:spPr/>
    </dgm:pt>
    <dgm:pt modelId="{FDBCAD93-76F4-4CDD-BA0A-E6E0B9F45AE9}" type="pres">
      <dgm:prSet presAssocID="{69CE3071-FCE4-48BF-8C24-FB01ED498260}" presName="parentText" presStyleLbl="node1" presStyleIdx="4" presStyleCnt="6">
        <dgm:presLayoutVars>
          <dgm:chMax val="0"/>
          <dgm:bulletEnabled val="1"/>
        </dgm:presLayoutVars>
      </dgm:prSet>
      <dgm:spPr/>
    </dgm:pt>
    <dgm:pt modelId="{0D271028-F47C-422F-87B2-1B74B660B1A0}" type="pres">
      <dgm:prSet presAssocID="{5ABD36F8-9FC9-46F0-A5DE-49F89A59972A}" presName="spacer" presStyleCnt="0"/>
      <dgm:spPr/>
    </dgm:pt>
    <dgm:pt modelId="{0BD3BEB8-3F5E-471B-B7BD-6BC22C3093A0}" type="pres">
      <dgm:prSet presAssocID="{DDE0B5AB-2179-4761-9221-2E0DC9131748}" presName="parentText" presStyleLbl="node1" presStyleIdx="5" presStyleCnt="6">
        <dgm:presLayoutVars>
          <dgm:chMax val="0"/>
          <dgm:bulletEnabled val="1"/>
        </dgm:presLayoutVars>
      </dgm:prSet>
      <dgm:spPr/>
    </dgm:pt>
  </dgm:ptLst>
  <dgm:cxnLst>
    <dgm:cxn modelId="{D71DE90E-0CC2-4D4C-B9E7-B4D801611D72}" srcId="{E5CBA35E-13C3-4630-80E7-B3290270E9BC}" destId="{69CE3071-FCE4-48BF-8C24-FB01ED498260}" srcOrd="4" destOrd="0" parTransId="{4BF93137-E1F3-4C64-AB15-DDF06CC5036C}" sibTransId="{5ABD36F8-9FC9-46F0-A5DE-49F89A59972A}"/>
    <dgm:cxn modelId="{0BEBDF12-36C2-42CD-AE98-D56AC3769D7C}" srcId="{E5CBA35E-13C3-4630-80E7-B3290270E9BC}" destId="{9CB254EB-5C69-4628-8CC3-E63084AD5CA6}" srcOrd="2" destOrd="0" parTransId="{7F209AF1-A204-4738-B690-601BD15AC57F}" sibTransId="{8EC83358-1D1A-4E5C-9E0F-76DF9D9A2EC4}"/>
    <dgm:cxn modelId="{A2372516-93FA-4C7E-90DF-1AF62D1295B3}" type="presOf" srcId="{CA92F370-70A2-4BE6-ACCE-B3A7B78CA4AA}" destId="{76D1883C-B79D-49F0-A617-D2589E020FA7}" srcOrd="0" destOrd="0" presId="urn:microsoft.com/office/officeart/2005/8/layout/vList2"/>
    <dgm:cxn modelId="{246DF23E-AF3E-4E8B-BFDF-6A00550433F9}" srcId="{E5CBA35E-13C3-4630-80E7-B3290270E9BC}" destId="{0D781F94-FE8E-455F-932C-EC1A186496F0}" srcOrd="0" destOrd="0" parTransId="{C41B6B7C-7387-4DEE-B6E0-6F3A20B27DDB}" sibTransId="{9DF74D06-8B9F-4DA0-B332-745EBAF4417E}"/>
    <dgm:cxn modelId="{5D69BD48-06F3-4547-9D77-572F21098AA1}" srcId="{E5CBA35E-13C3-4630-80E7-B3290270E9BC}" destId="{CA92F370-70A2-4BE6-ACCE-B3A7B78CA4AA}" srcOrd="1" destOrd="0" parTransId="{FEF22C09-4C08-4E60-BE23-7A856BF9588A}" sibTransId="{0F561356-385D-4A3A-902C-51385BE18C98}"/>
    <dgm:cxn modelId="{85B52E57-24A1-44A8-9AAF-F9B27EC9525C}" type="presOf" srcId="{9CB254EB-5C69-4628-8CC3-E63084AD5CA6}" destId="{EA71B65F-2C70-45EA-A9EE-3D1F7CC4D6F7}" srcOrd="0" destOrd="0" presId="urn:microsoft.com/office/officeart/2005/8/layout/vList2"/>
    <dgm:cxn modelId="{6CE21C7A-0242-48B8-AD79-DEED120490C8}" srcId="{E5CBA35E-13C3-4630-80E7-B3290270E9BC}" destId="{DDE0B5AB-2179-4761-9221-2E0DC9131748}" srcOrd="5" destOrd="0" parTransId="{5E10009E-CAF7-4D85-B6D0-DBD75D415268}" sibTransId="{A3BF8B6C-D799-46D0-9788-B9512BCF861C}"/>
    <dgm:cxn modelId="{8A930194-2BE3-47EF-981A-6B19454A6FA2}" type="presOf" srcId="{0D781F94-FE8E-455F-932C-EC1A186496F0}" destId="{A9760E61-ACBD-479F-971B-92461AAB121A}" srcOrd="0" destOrd="0" presId="urn:microsoft.com/office/officeart/2005/8/layout/vList2"/>
    <dgm:cxn modelId="{9FF70A9E-9686-417A-828C-9E9110B92C44}" srcId="{E5CBA35E-13C3-4630-80E7-B3290270E9BC}" destId="{4E494D7A-7D81-4C67-8600-9AE6E21E52D5}" srcOrd="3" destOrd="0" parTransId="{4C53CFE6-C287-492E-A27E-03B74C3343B4}" sibTransId="{7B6A8818-BFC8-4854-B227-F311C0C384DD}"/>
    <dgm:cxn modelId="{EC5F3EAC-7ACA-4BC1-BB2E-6B11D48DA4C6}" type="presOf" srcId="{E5CBA35E-13C3-4630-80E7-B3290270E9BC}" destId="{8497D083-49DE-4B40-ACD9-DAD5F214F7E7}" srcOrd="0" destOrd="0" presId="urn:microsoft.com/office/officeart/2005/8/layout/vList2"/>
    <dgm:cxn modelId="{A8731BDF-3365-40FF-8242-B302855EE13E}" type="presOf" srcId="{4E494D7A-7D81-4C67-8600-9AE6E21E52D5}" destId="{CB8266B9-E8B3-49C2-89C4-45E51F1FE7F6}" srcOrd="0" destOrd="0" presId="urn:microsoft.com/office/officeart/2005/8/layout/vList2"/>
    <dgm:cxn modelId="{23DBF9DF-3910-45B4-9BCB-DC83E9A3A7FA}" type="presOf" srcId="{DDE0B5AB-2179-4761-9221-2E0DC9131748}" destId="{0BD3BEB8-3F5E-471B-B7BD-6BC22C3093A0}" srcOrd="0" destOrd="0" presId="urn:microsoft.com/office/officeart/2005/8/layout/vList2"/>
    <dgm:cxn modelId="{BA6CA8EC-3899-4D05-A47E-7B18BA08FF3B}" type="presOf" srcId="{69CE3071-FCE4-48BF-8C24-FB01ED498260}" destId="{FDBCAD93-76F4-4CDD-BA0A-E6E0B9F45AE9}" srcOrd="0" destOrd="0" presId="urn:microsoft.com/office/officeart/2005/8/layout/vList2"/>
    <dgm:cxn modelId="{4995572C-4940-4B09-939E-8D24310165F6}" type="presParOf" srcId="{8497D083-49DE-4B40-ACD9-DAD5F214F7E7}" destId="{A9760E61-ACBD-479F-971B-92461AAB121A}" srcOrd="0" destOrd="0" presId="urn:microsoft.com/office/officeart/2005/8/layout/vList2"/>
    <dgm:cxn modelId="{F05F7384-0854-43C2-B57C-CF0D3FA5FC1E}" type="presParOf" srcId="{8497D083-49DE-4B40-ACD9-DAD5F214F7E7}" destId="{F2FF50F8-4068-4111-B413-E332C57DA312}" srcOrd="1" destOrd="0" presId="urn:microsoft.com/office/officeart/2005/8/layout/vList2"/>
    <dgm:cxn modelId="{E9BCAB88-89A1-4E85-B0E7-802E1B172F3F}" type="presParOf" srcId="{8497D083-49DE-4B40-ACD9-DAD5F214F7E7}" destId="{76D1883C-B79D-49F0-A617-D2589E020FA7}" srcOrd="2" destOrd="0" presId="urn:microsoft.com/office/officeart/2005/8/layout/vList2"/>
    <dgm:cxn modelId="{CD636E90-087F-452F-A3C0-4BDDB9DEAEFF}" type="presParOf" srcId="{8497D083-49DE-4B40-ACD9-DAD5F214F7E7}" destId="{680E8793-5AF2-4042-B541-673158DAF761}" srcOrd="3" destOrd="0" presId="urn:microsoft.com/office/officeart/2005/8/layout/vList2"/>
    <dgm:cxn modelId="{432B5EAD-5107-4266-A4E0-E0A17879A031}" type="presParOf" srcId="{8497D083-49DE-4B40-ACD9-DAD5F214F7E7}" destId="{EA71B65F-2C70-45EA-A9EE-3D1F7CC4D6F7}" srcOrd="4" destOrd="0" presId="urn:microsoft.com/office/officeart/2005/8/layout/vList2"/>
    <dgm:cxn modelId="{CD1C603D-D5E9-4D20-AF91-EBFAC1B3F465}" type="presParOf" srcId="{8497D083-49DE-4B40-ACD9-DAD5F214F7E7}" destId="{5B386D16-0E62-473D-A12E-34DA9B59C549}" srcOrd="5" destOrd="0" presId="urn:microsoft.com/office/officeart/2005/8/layout/vList2"/>
    <dgm:cxn modelId="{AE34735C-3FE0-4B5E-966A-70DF81DC022E}" type="presParOf" srcId="{8497D083-49DE-4B40-ACD9-DAD5F214F7E7}" destId="{CB8266B9-E8B3-49C2-89C4-45E51F1FE7F6}" srcOrd="6" destOrd="0" presId="urn:microsoft.com/office/officeart/2005/8/layout/vList2"/>
    <dgm:cxn modelId="{69B429EA-33A3-4B15-855F-EFB3CE9A1581}" type="presParOf" srcId="{8497D083-49DE-4B40-ACD9-DAD5F214F7E7}" destId="{E2B99B01-C3A7-4803-B374-A366714CAE9E}" srcOrd="7" destOrd="0" presId="urn:microsoft.com/office/officeart/2005/8/layout/vList2"/>
    <dgm:cxn modelId="{EE47015A-FC2E-441A-BE08-F014188BDB82}" type="presParOf" srcId="{8497D083-49DE-4B40-ACD9-DAD5F214F7E7}" destId="{FDBCAD93-76F4-4CDD-BA0A-E6E0B9F45AE9}" srcOrd="8" destOrd="0" presId="urn:microsoft.com/office/officeart/2005/8/layout/vList2"/>
    <dgm:cxn modelId="{F37A03C9-A9B3-4E4E-90E7-4804D7B18EFC}" type="presParOf" srcId="{8497D083-49DE-4B40-ACD9-DAD5F214F7E7}" destId="{0D271028-F47C-422F-87B2-1B74B660B1A0}" srcOrd="9" destOrd="0" presId="urn:microsoft.com/office/officeart/2005/8/layout/vList2"/>
    <dgm:cxn modelId="{8F6A461A-8429-49D1-B3EF-623BBD08D7B4}" type="presParOf" srcId="{8497D083-49DE-4B40-ACD9-DAD5F214F7E7}" destId="{0BD3BEB8-3F5E-471B-B7BD-6BC22C3093A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60E61-ACBD-479F-971B-92461AAB121A}">
      <dsp:nvSpPr>
        <dsp:cNvPr id="0" name=""/>
        <dsp:cNvSpPr/>
      </dsp:nvSpPr>
      <dsp:spPr>
        <a:xfrm>
          <a:off x="0" y="703273"/>
          <a:ext cx="6111297"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Java</a:t>
          </a:r>
          <a:endParaRPr lang="en-US" sz="2000" kern="1200"/>
        </a:p>
      </dsp:txBody>
      <dsp:txXfrm>
        <a:off x="23417" y="726690"/>
        <a:ext cx="6064463" cy="432866"/>
      </dsp:txXfrm>
    </dsp:sp>
    <dsp:sp modelId="{76D1883C-B79D-49F0-A617-D2589E020FA7}">
      <dsp:nvSpPr>
        <dsp:cNvPr id="0" name=""/>
        <dsp:cNvSpPr/>
      </dsp:nvSpPr>
      <dsp:spPr>
        <a:xfrm>
          <a:off x="0" y="1240573"/>
          <a:ext cx="6111297"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Spring(Back-End)</a:t>
          </a:r>
          <a:endParaRPr lang="en-US" sz="2000" kern="1200"/>
        </a:p>
      </dsp:txBody>
      <dsp:txXfrm>
        <a:off x="23417" y="1263990"/>
        <a:ext cx="6064463" cy="432866"/>
      </dsp:txXfrm>
    </dsp:sp>
    <dsp:sp modelId="{EA71B65F-2C70-45EA-A9EE-3D1F7CC4D6F7}">
      <dsp:nvSpPr>
        <dsp:cNvPr id="0" name=""/>
        <dsp:cNvSpPr/>
      </dsp:nvSpPr>
      <dsp:spPr>
        <a:xfrm>
          <a:off x="0" y="1777873"/>
          <a:ext cx="6111297"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HTML, CSS, JavaScript,JSON (Front-End)</a:t>
          </a:r>
          <a:endParaRPr lang="en-US" sz="2000" kern="1200"/>
        </a:p>
      </dsp:txBody>
      <dsp:txXfrm>
        <a:off x="23417" y="1801290"/>
        <a:ext cx="6064463" cy="432866"/>
      </dsp:txXfrm>
    </dsp:sp>
    <dsp:sp modelId="{CB8266B9-E8B3-49C2-89C4-45E51F1FE7F6}">
      <dsp:nvSpPr>
        <dsp:cNvPr id="0" name=""/>
        <dsp:cNvSpPr/>
      </dsp:nvSpPr>
      <dsp:spPr>
        <a:xfrm>
          <a:off x="0" y="2315173"/>
          <a:ext cx="6111297"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MySQL(database)</a:t>
          </a:r>
          <a:endParaRPr lang="en-US" sz="2000" kern="1200"/>
        </a:p>
      </dsp:txBody>
      <dsp:txXfrm>
        <a:off x="23417" y="2338590"/>
        <a:ext cx="6064463" cy="432866"/>
      </dsp:txXfrm>
    </dsp:sp>
    <dsp:sp modelId="{FDBCAD93-76F4-4CDD-BA0A-E6E0B9F45AE9}">
      <dsp:nvSpPr>
        <dsp:cNvPr id="0" name=""/>
        <dsp:cNvSpPr/>
      </dsp:nvSpPr>
      <dsp:spPr>
        <a:xfrm>
          <a:off x="0" y="2852473"/>
          <a:ext cx="6111297"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Hibernate(ORM model) and JDBC (database connectivity)</a:t>
          </a:r>
          <a:endParaRPr lang="en-US" sz="2000" kern="1200"/>
        </a:p>
      </dsp:txBody>
      <dsp:txXfrm>
        <a:off x="23417" y="2875890"/>
        <a:ext cx="6064463" cy="432866"/>
      </dsp:txXfrm>
    </dsp:sp>
    <dsp:sp modelId="{0BD3BEB8-3F5E-471B-B7BD-6BC22C3093A0}">
      <dsp:nvSpPr>
        <dsp:cNvPr id="0" name=""/>
        <dsp:cNvSpPr/>
      </dsp:nvSpPr>
      <dsp:spPr>
        <a:xfrm>
          <a:off x="0" y="3389773"/>
          <a:ext cx="6111297"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C3p0 (database thread pooling)</a:t>
          </a:r>
          <a:endParaRPr lang="en-US" sz="2000" kern="1200"/>
        </a:p>
      </dsp:txBody>
      <dsp:txXfrm>
        <a:off x="23417" y="3413190"/>
        <a:ext cx="6064463"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11/11/2021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36D52-512B-47DE-BC94-6C88A56CE986}" type="slidenum">
              <a:rPr lang="en-US" smtClean="0"/>
              <a:t>1</a:t>
            </a:fld>
            <a:endParaRPr lang="en-US"/>
          </a:p>
        </p:txBody>
      </p:sp>
    </p:spTree>
    <p:extLst>
      <p:ext uri="{BB962C8B-B14F-4D97-AF65-F5344CB8AC3E}">
        <p14:creationId xmlns:p14="http://schemas.microsoft.com/office/powerpoint/2010/main" val="4233922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936D52-512B-47DE-BC94-6C88A56CE986}" type="slidenum">
              <a:rPr lang="en-US" smtClean="0"/>
              <a:t>7</a:t>
            </a:fld>
            <a:endParaRPr lang="en-US"/>
          </a:p>
        </p:txBody>
      </p:sp>
    </p:spTree>
    <p:extLst>
      <p:ext uri="{BB962C8B-B14F-4D97-AF65-F5344CB8AC3E}">
        <p14:creationId xmlns:p14="http://schemas.microsoft.com/office/powerpoint/2010/main" val="420418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08AD9C-B2AB-4742-B9D5-88A1B5443D17}" type="datetime1">
              <a:rPr lang="en-US" smtClean="0"/>
              <a:t>11/11/2021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grpSp>
        <p:nvGrpSpPr>
          <p:cNvPr id="7" name="Group 6">
            <a:extLst>
              <a:ext uri="{FF2B5EF4-FFF2-40B4-BE49-F238E27FC236}">
                <a16:creationId xmlns:a16="http://schemas.microsoft.com/office/drawing/2014/main" id="{3D325DC0-1EA4-4081-8046-547D45533C3B}"/>
              </a:ext>
            </a:extLst>
          </p:cNvPr>
          <p:cNvGrpSpPr/>
          <p:nvPr userDrawn="1"/>
        </p:nvGrpSpPr>
        <p:grpSpPr bwMode="ltGray">
          <a:xfrm>
            <a:off x="0" y="0"/>
            <a:ext cx="12192000" cy="6858000"/>
            <a:chOff x="0" y="0"/>
            <a:chExt cx="12192000" cy="6858000"/>
          </a:xfrm>
        </p:grpSpPr>
        <p:sp>
          <p:nvSpPr>
            <p:cNvPr id="8" name="Rectangle 7">
              <a:extLst>
                <a:ext uri="{FF2B5EF4-FFF2-40B4-BE49-F238E27FC236}">
                  <a16:creationId xmlns:a16="http://schemas.microsoft.com/office/drawing/2014/main" id="{E2A0E494-2997-4651-B633-98FD23ECEF14}"/>
                </a:ext>
              </a:extLst>
            </p:cNvPr>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2">
              <a:extLst>
                <a:ext uri="{FF2B5EF4-FFF2-40B4-BE49-F238E27FC236}">
                  <a16:creationId xmlns:a16="http://schemas.microsoft.com/office/drawing/2014/main" id="{54D09F77-15B4-4782-8760-1CCFB86E87D4}"/>
                </a:ext>
              </a:extLst>
            </p:cNvPr>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3">
              <a:extLst>
                <a:ext uri="{FF2B5EF4-FFF2-40B4-BE49-F238E27FC236}">
                  <a16:creationId xmlns:a16="http://schemas.microsoft.com/office/drawing/2014/main" id="{FB6AA433-5045-494E-B6EA-108A90B2250D}"/>
                </a:ext>
              </a:extLst>
            </p:cNvPr>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1" name="Oval 4">
              <a:extLst>
                <a:ext uri="{FF2B5EF4-FFF2-40B4-BE49-F238E27FC236}">
                  <a16:creationId xmlns:a16="http://schemas.microsoft.com/office/drawing/2014/main" id="{29D2A39D-7883-4677-BDD1-29B040D4D91C}"/>
                </a:ext>
              </a:extLst>
            </p:cNvPr>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2" name="Oval 5">
              <a:extLst>
                <a:ext uri="{FF2B5EF4-FFF2-40B4-BE49-F238E27FC236}">
                  <a16:creationId xmlns:a16="http://schemas.microsoft.com/office/drawing/2014/main" id="{C29DAD66-9A8C-4DB4-94E5-4DF2A66A8502}"/>
                </a:ext>
              </a:extLst>
            </p:cNvPr>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6">
              <a:extLst>
                <a:ext uri="{FF2B5EF4-FFF2-40B4-BE49-F238E27FC236}">
                  <a16:creationId xmlns:a16="http://schemas.microsoft.com/office/drawing/2014/main" id="{9B8CA648-ABD3-404D-ACC6-7984DAD0E822}"/>
                </a:ext>
              </a:extLst>
            </p:cNvPr>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4" name="Oval 7">
              <a:extLst>
                <a:ext uri="{FF2B5EF4-FFF2-40B4-BE49-F238E27FC236}">
                  <a16:creationId xmlns:a16="http://schemas.microsoft.com/office/drawing/2014/main" id="{BDD75840-7E41-43D4-9581-9161A4247415}"/>
                </a:ext>
              </a:extLst>
            </p:cNvPr>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Tree>
    <p:extLst>
      <p:ext uri="{BB962C8B-B14F-4D97-AF65-F5344CB8AC3E}">
        <p14:creationId xmlns:p14="http://schemas.microsoft.com/office/powerpoint/2010/main" val="132097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D6FAA-2408-45A7-869F-2014C214FC1D}" type="datetime1">
              <a:rPr lang="en-US" smtClean="0"/>
              <a:t>11/11/2021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76865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D00D2-426F-4F92-907F-34BAC1037045}" type="datetime1">
              <a:rPr lang="en-US" smtClean="0"/>
              <a:t>11/11/2021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99069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DA08AD9C-B2AB-4742-B9D5-88A1B5443D17}" type="datetime1">
              <a:rPr lang="en-US" smtClean="0"/>
              <a:t>11/11/2021</a:t>
            </a:fld>
            <a:endParaRPr lang="en-US"/>
          </a:p>
        </p:txBody>
      </p:sp>
      <p:sp>
        <p:nvSpPr>
          <p:cNvPr id="29" name="Footer Placeholder 28"/>
          <p:cNvSpPr>
            <a:spLocks noGrp="1"/>
          </p:cNvSpPr>
          <p:nvPr>
            <p:ph type="ftr" sz="quarter" idx="11"/>
          </p:nvPr>
        </p:nvSpPr>
        <p:spPr/>
        <p:txBody>
          <a:bodyPr/>
          <a:lstStyle/>
          <a:p>
            <a:r>
              <a:rPr lang="en-US" dirty="0"/>
              <a:t>Add a footer</a:t>
            </a:r>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A1930-6C43-4E8F-9426-A3A84C496FC0}" type="datetime1">
              <a:rPr lang="en-US" smtClean="0"/>
              <a:t>11/11/2021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82831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117CD-D39E-4644-9F4A-FCA0A2101615}" type="datetime1">
              <a:rPr lang="en-US" smtClean="0"/>
              <a:t>11/11/2021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85756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0D1651-45E6-4A2C-99B8-82F921298F2D}" type="datetime1">
              <a:rPr lang="en-US" smtClean="0"/>
              <a:t>11/11/2021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8043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806B7-6F8B-402A-A5AA-EC8CCA413C89}" type="datetime1">
              <a:rPr lang="en-US" smtClean="0"/>
              <a:t>11/11/2021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2280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48042-1CDC-4A3A-9348-8618A3117C5A}" type="datetime1">
              <a:rPr lang="en-US" smtClean="0"/>
              <a:t>11/11/2021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803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A7805-3287-4562-914A-E3154CDB99E0}" type="datetime1">
              <a:rPr lang="en-US" smtClean="0"/>
              <a:t>11/11/2021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294268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486D92-D8A0-4DA7-91C7-7D40AE100B92}" type="datetime1">
              <a:rPr lang="en-US" smtClean="0"/>
              <a:t>11/11/2021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1045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6CC7D-996C-4D51-8355-44BC67D378B3}" type="datetime1">
              <a:rPr lang="en-US" smtClean="0"/>
              <a:t>11/11/2021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89157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46F80-965E-4784-B7D3-29765BD94027}" type="datetime1">
              <a:rPr lang="en-US" smtClean="0"/>
              <a:t>11/11/2021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155A9-2BEA-4E1A-A809-3AB570F0F126}" type="slidenum">
              <a:rPr lang="en-US" smtClean="0"/>
              <a:pPr/>
              <a:t>‹#›</a:t>
            </a:fld>
            <a:endParaRPr lang="en-US"/>
          </a:p>
        </p:txBody>
      </p:sp>
      <p:grpSp>
        <p:nvGrpSpPr>
          <p:cNvPr id="7" name="Group 6">
            <a:extLst>
              <a:ext uri="{FF2B5EF4-FFF2-40B4-BE49-F238E27FC236}">
                <a16:creationId xmlns:a16="http://schemas.microsoft.com/office/drawing/2014/main" id="{F1C7D4C7-A62E-48B3-9189-4B33ABCC1624}"/>
              </a:ext>
            </a:extLst>
          </p:cNvPr>
          <p:cNvGrpSpPr/>
          <p:nvPr userDrawn="1"/>
        </p:nvGrpSpPr>
        <p:grpSpPr>
          <a:xfrm>
            <a:off x="1860687" y="450998"/>
            <a:ext cx="7620000" cy="1139952"/>
            <a:chOff x="1860687" y="450998"/>
            <a:chExt cx="7620000" cy="1139952"/>
          </a:xfrm>
        </p:grpSpPr>
        <p:pic>
          <p:nvPicPr>
            <p:cNvPr id="8" name="Picture 7">
              <a:extLst>
                <a:ext uri="{FF2B5EF4-FFF2-40B4-BE49-F238E27FC236}">
                  <a16:creationId xmlns:a16="http://schemas.microsoft.com/office/drawing/2014/main" id="{3769BD92-EE6D-47AC-BC89-B1447EDF3E1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9" name="Group 8">
              <a:extLst>
                <a:ext uri="{FF2B5EF4-FFF2-40B4-BE49-F238E27FC236}">
                  <a16:creationId xmlns:a16="http://schemas.microsoft.com/office/drawing/2014/main" id="{E47ABE8E-4AA5-4613-B434-EE3EAA7185F4}"/>
                </a:ext>
              </a:extLst>
            </p:cNvPr>
            <p:cNvGrpSpPr/>
            <p:nvPr userDrawn="1"/>
          </p:nvGrpSpPr>
          <p:grpSpPr>
            <a:xfrm>
              <a:off x="1860687" y="450998"/>
              <a:ext cx="7615237" cy="1106488"/>
              <a:chOff x="1891518" y="519806"/>
              <a:chExt cx="7615237" cy="1106488"/>
            </a:xfrm>
          </p:grpSpPr>
          <p:sp>
            <p:nvSpPr>
              <p:cNvPr id="10" name="Oval 6">
                <a:extLst>
                  <a:ext uri="{FF2B5EF4-FFF2-40B4-BE49-F238E27FC236}">
                    <a16:creationId xmlns:a16="http://schemas.microsoft.com/office/drawing/2014/main" id="{CB683A1B-A127-43A2-9390-C5933B807185}"/>
                  </a:ext>
                </a:extLst>
              </p:cNvPr>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1" name="Oval 7">
                <a:extLst>
                  <a:ext uri="{FF2B5EF4-FFF2-40B4-BE49-F238E27FC236}">
                    <a16:creationId xmlns:a16="http://schemas.microsoft.com/office/drawing/2014/main" id="{078F70B0-D6D3-4E6F-B5B8-ABA1A7D6FE1E}"/>
                  </a:ext>
                </a:extLst>
              </p:cNvPr>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8">
                <a:extLst>
                  <a:ext uri="{FF2B5EF4-FFF2-40B4-BE49-F238E27FC236}">
                    <a16:creationId xmlns:a16="http://schemas.microsoft.com/office/drawing/2014/main" id="{F64D093A-C10C-4556-8656-7FE3C86EB8B1}"/>
                  </a:ext>
                </a:extLst>
              </p:cNvPr>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9">
                <a:extLst>
                  <a:ext uri="{FF2B5EF4-FFF2-40B4-BE49-F238E27FC236}">
                    <a16:creationId xmlns:a16="http://schemas.microsoft.com/office/drawing/2014/main" id="{4ABA0260-D4F5-4494-82AA-9EE0457F7363}"/>
                  </a:ext>
                </a:extLst>
              </p:cNvPr>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4" name="Oval 10">
                <a:extLst>
                  <a:ext uri="{FF2B5EF4-FFF2-40B4-BE49-F238E27FC236}">
                    <a16:creationId xmlns:a16="http://schemas.microsoft.com/office/drawing/2014/main" id="{BD235360-5213-4D01-A175-7F3B62BD1121}"/>
                  </a:ext>
                </a:extLst>
              </p:cNvPr>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Tree>
    <p:extLst>
      <p:ext uri="{BB962C8B-B14F-4D97-AF65-F5344CB8AC3E}">
        <p14:creationId xmlns:p14="http://schemas.microsoft.com/office/powerpoint/2010/main" val="95647832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66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04F39749-F657-41AF-ACAF-13EFF670396F}"/>
              </a:ext>
            </a:extLst>
          </p:cNvPr>
          <p:cNvSpPr/>
          <p:nvPr/>
        </p:nvSpPr>
        <p:spPr>
          <a:xfrm>
            <a:off x="749877" y="383744"/>
            <a:ext cx="6459049" cy="1773900"/>
          </a:xfrm>
          <a:prstGeom prst="rect">
            <a:avLst/>
          </a:prstGeom>
          <a:noFill/>
        </p:spPr>
        <p:txBody>
          <a:bodyPr wrap="square" lIns="91440" tIns="45720" rIns="91440" bIns="45720" anchor="t">
            <a:normAutofit/>
          </a:bodyPr>
          <a:lstStyle/>
          <a:p>
            <a:pPr algn="ctr">
              <a:spcAft>
                <a:spcPts val="600"/>
              </a:spcAft>
            </a:pPr>
            <a:r>
              <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Institute of Engineering and Technology</a:t>
            </a:r>
          </a:p>
          <a:p>
            <a:pPr algn="ctr">
              <a:spcAft>
                <a:spcPts val="600"/>
              </a:spcAft>
            </a:pPr>
            <a:r>
              <a:rPr lang="en-IN" sz="2800" dirty="0">
                <a:latin typeface="Algerian" panose="04020705040A02060702" pitchFamily="82" charset="0"/>
              </a:rPr>
              <a:t>Devi </a:t>
            </a:r>
            <a:r>
              <a:rPr lang="en-IN" sz="2800" dirty="0" err="1">
                <a:latin typeface="Algerian" panose="04020705040A02060702" pitchFamily="82" charset="0"/>
              </a:rPr>
              <a:t>Ahilya</a:t>
            </a:r>
            <a:r>
              <a:rPr lang="en-IN" sz="2800" dirty="0">
                <a:latin typeface="Algerian" panose="04020705040A02060702" pitchFamily="82" charset="0"/>
              </a:rPr>
              <a:t> Vishwavidyalaya</a:t>
            </a:r>
            <a:endPar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a:p>
            <a:pPr>
              <a:spcAft>
                <a:spcPts val="600"/>
              </a:spcAft>
            </a:pP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15DB0989-A365-46B3-980E-BA50B0EE2C23}"/>
              </a:ext>
            </a:extLst>
          </p:cNvPr>
          <p:cNvSpPr txBox="1"/>
          <p:nvPr/>
        </p:nvSpPr>
        <p:spPr>
          <a:xfrm>
            <a:off x="7097013" y="2766218"/>
            <a:ext cx="5065834" cy="3833693"/>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nchor="t">
            <a:normAutofit lnSpcReduction="10000"/>
          </a:bodyPr>
          <a:lstStyle/>
          <a:p>
            <a:pPr>
              <a:lnSpc>
                <a:spcPct val="90000"/>
              </a:lnSpc>
              <a:spcAft>
                <a:spcPts val="600"/>
              </a:spcAft>
            </a:pPr>
            <a:r>
              <a:rPr lang="en-IN" sz="2600" dirty="0">
                <a:ln w="0"/>
                <a:solidFill>
                  <a:schemeClr val="tx1"/>
                </a:solidFill>
                <a:effectLst>
                  <a:outerShdw blurRad="38100" dist="19050" dir="2700000" algn="tl" rotWithShape="0">
                    <a:schemeClr val="dk1">
                      <a:alpha val="40000"/>
                    </a:schemeClr>
                  </a:outerShdw>
                </a:effectLst>
              </a:rPr>
              <a:t>Guided By – Mr. Manoj </a:t>
            </a:r>
            <a:r>
              <a:rPr lang="en-IN" sz="2600" dirty="0" err="1">
                <a:ln w="0"/>
                <a:solidFill>
                  <a:schemeClr val="tx1"/>
                </a:solidFill>
                <a:effectLst>
                  <a:outerShdw blurRad="38100" dist="19050" dir="2700000" algn="tl" rotWithShape="0">
                    <a:schemeClr val="dk1">
                      <a:alpha val="40000"/>
                    </a:schemeClr>
                  </a:outerShdw>
                </a:effectLst>
              </a:rPr>
              <a:t>Pawaiya</a:t>
            </a:r>
            <a:endParaRPr lang="en-IN" sz="2600" dirty="0">
              <a:ln w="0"/>
              <a:solidFill>
                <a:schemeClr val="tx1"/>
              </a:solidFill>
              <a:effectLst>
                <a:outerShdw blurRad="38100" dist="19050" dir="2700000" algn="tl" rotWithShape="0">
                  <a:schemeClr val="dk1">
                    <a:alpha val="40000"/>
                  </a:schemeClr>
                </a:outerShdw>
              </a:effectLst>
            </a:endParaRPr>
          </a:p>
          <a:p>
            <a:pPr>
              <a:lnSpc>
                <a:spcPct val="90000"/>
              </a:lnSpc>
              <a:spcAft>
                <a:spcPts val="600"/>
              </a:spcAft>
            </a:pPr>
            <a:endParaRPr lang="en-IN" sz="2600" dirty="0">
              <a:ln w="0"/>
              <a:solidFill>
                <a:schemeClr val="tx1"/>
              </a:solidFill>
              <a:effectLst>
                <a:outerShdw blurRad="38100" dist="19050" dir="2700000" algn="tl" rotWithShape="0">
                  <a:schemeClr val="dk1">
                    <a:alpha val="40000"/>
                  </a:schemeClr>
                </a:outerShdw>
              </a:effectLst>
            </a:endParaRPr>
          </a:p>
          <a:p>
            <a:pPr>
              <a:lnSpc>
                <a:spcPct val="90000"/>
              </a:lnSpc>
              <a:spcAft>
                <a:spcPts val="600"/>
              </a:spcAft>
            </a:pPr>
            <a:r>
              <a:rPr lang="en-IN" sz="2600" dirty="0">
                <a:ln w="0"/>
                <a:solidFill>
                  <a:schemeClr val="tx1"/>
                </a:solidFill>
                <a:effectLst>
                  <a:outerShdw blurRad="38100" dist="19050" dir="2700000" algn="tl" rotWithShape="0">
                    <a:schemeClr val="dk1">
                      <a:alpha val="40000"/>
                    </a:schemeClr>
                  </a:outerShdw>
                </a:effectLst>
              </a:rPr>
              <a:t>Group members:</a:t>
            </a:r>
          </a:p>
          <a:p>
            <a:pPr>
              <a:lnSpc>
                <a:spcPct val="90000"/>
              </a:lnSpc>
              <a:spcAft>
                <a:spcPts val="600"/>
              </a:spcAft>
            </a:pPr>
            <a:r>
              <a:rPr lang="en-US" sz="2600" dirty="0" err="1">
                <a:ln w="0"/>
                <a:solidFill>
                  <a:schemeClr val="tx1"/>
                </a:solidFill>
                <a:effectLst>
                  <a:outerShdw blurRad="38100" dist="19050" dir="2700000" algn="tl" rotWithShape="0">
                    <a:schemeClr val="dk1">
                      <a:alpha val="40000"/>
                    </a:schemeClr>
                  </a:outerShdw>
                </a:effectLst>
              </a:rPr>
              <a:t>Hritik</a:t>
            </a:r>
            <a:r>
              <a:rPr lang="en-US" sz="2600" dirty="0">
                <a:ln w="0"/>
                <a:solidFill>
                  <a:schemeClr val="tx1"/>
                </a:solidFill>
                <a:effectLst>
                  <a:outerShdw blurRad="38100" dist="19050" dir="2700000" algn="tl" rotWithShape="0">
                    <a:schemeClr val="dk1">
                      <a:alpha val="40000"/>
                    </a:schemeClr>
                  </a:outerShdw>
                </a:effectLst>
              </a:rPr>
              <a:t> </a:t>
            </a:r>
            <a:r>
              <a:rPr lang="en-US" sz="2600" dirty="0" err="1">
                <a:ln w="0"/>
                <a:solidFill>
                  <a:schemeClr val="tx1"/>
                </a:solidFill>
                <a:effectLst>
                  <a:outerShdw blurRad="38100" dist="19050" dir="2700000" algn="tl" rotWithShape="0">
                    <a:schemeClr val="dk1">
                      <a:alpha val="40000"/>
                    </a:schemeClr>
                  </a:outerShdw>
                </a:effectLst>
              </a:rPr>
              <a:t>Sahu</a:t>
            </a:r>
            <a:r>
              <a:rPr lang="en-US" sz="2600" dirty="0">
                <a:ln w="0"/>
                <a:solidFill>
                  <a:schemeClr val="tx1"/>
                </a:solidFill>
                <a:effectLst>
                  <a:outerShdw blurRad="38100" dist="19050" dir="2700000" algn="tl" rotWithShape="0">
                    <a:schemeClr val="dk1">
                      <a:alpha val="40000"/>
                    </a:schemeClr>
                  </a:outerShdw>
                </a:effectLst>
              </a:rPr>
              <a:t>(18C7120)</a:t>
            </a:r>
            <a:endParaRPr lang="en-IN" sz="2600" dirty="0">
              <a:ln w="0"/>
              <a:solidFill>
                <a:schemeClr val="tx1"/>
              </a:solidFill>
              <a:effectLst>
                <a:outerShdw blurRad="38100" dist="19050" dir="2700000" algn="tl" rotWithShape="0">
                  <a:schemeClr val="dk1">
                    <a:alpha val="40000"/>
                  </a:schemeClr>
                </a:outerShdw>
              </a:effectLst>
            </a:endParaRPr>
          </a:p>
          <a:p>
            <a:pPr>
              <a:lnSpc>
                <a:spcPct val="90000"/>
              </a:lnSpc>
              <a:spcAft>
                <a:spcPts val="600"/>
              </a:spcAft>
            </a:pPr>
            <a:r>
              <a:rPr lang="en-US" sz="2600" dirty="0" err="1">
                <a:ln w="0"/>
                <a:solidFill>
                  <a:schemeClr val="tx1"/>
                </a:solidFill>
                <a:effectLst>
                  <a:outerShdw blurRad="38100" dist="19050" dir="2700000" algn="tl" rotWithShape="0">
                    <a:schemeClr val="dk1">
                      <a:alpha val="40000"/>
                    </a:schemeClr>
                  </a:outerShdw>
                </a:effectLst>
              </a:rPr>
              <a:t>Muskan</a:t>
            </a:r>
            <a:r>
              <a:rPr lang="en-US" sz="2600" dirty="0">
                <a:ln w="0"/>
                <a:solidFill>
                  <a:schemeClr val="tx1"/>
                </a:solidFill>
                <a:effectLst>
                  <a:outerShdw blurRad="38100" dist="19050" dir="2700000" algn="tl" rotWithShape="0">
                    <a:schemeClr val="dk1">
                      <a:alpha val="40000"/>
                    </a:schemeClr>
                  </a:outerShdw>
                </a:effectLst>
              </a:rPr>
              <a:t> Sharma(18C7130)</a:t>
            </a:r>
            <a:endParaRPr lang="en-IN" sz="2600" dirty="0">
              <a:ln w="0"/>
              <a:solidFill>
                <a:schemeClr val="tx1"/>
              </a:solidFill>
              <a:effectLst>
                <a:outerShdw blurRad="38100" dist="19050" dir="2700000" algn="tl" rotWithShape="0">
                  <a:schemeClr val="dk1">
                    <a:alpha val="40000"/>
                  </a:schemeClr>
                </a:outerShdw>
              </a:effectLst>
            </a:endParaRPr>
          </a:p>
          <a:p>
            <a:pPr>
              <a:lnSpc>
                <a:spcPct val="90000"/>
              </a:lnSpc>
              <a:spcAft>
                <a:spcPts val="600"/>
              </a:spcAft>
            </a:pPr>
            <a:r>
              <a:rPr lang="en-US" sz="2600" dirty="0">
                <a:ln w="0"/>
                <a:solidFill>
                  <a:schemeClr val="tx1"/>
                </a:solidFill>
                <a:effectLst>
                  <a:outerShdw blurRad="38100" dist="19050" dir="2700000" algn="tl" rotWithShape="0">
                    <a:schemeClr val="dk1">
                      <a:alpha val="40000"/>
                    </a:schemeClr>
                  </a:outerShdw>
                </a:effectLst>
              </a:rPr>
              <a:t>Vikalp Rusia(18C7163)</a:t>
            </a:r>
          </a:p>
          <a:p>
            <a:pPr>
              <a:lnSpc>
                <a:spcPct val="90000"/>
              </a:lnSpc>
              <a:spcAft>
                <a:spcPts val="600"/>
              </a:spcAft>
            </a:pPr>
            <a:endParaRPr lang="en-US" sz="2600" dirty="0">
              <a:ln w="0"/>
              <a:solidFill>
                <a:schemeClr val="tx1"/>
              </a:solidFill>
              <a:effectLst>
                <a:outerShdw blurRad="38100" dist="19050" dir="2700000" algn="tl" rotWithShape="0">
                  <a:schemeClr val="dk1">
                    <a:alpha val="40000"/>
                  </a:schemeClr>
                </a:outerShdw>
              </a:effectLst>
            </a:endParaRPr>
          </a:p>
          <a:p>
            <a:pPr>
              <a:lnSpc>
                <a:spcPct val="90000"/>
              </a:lnSpc>
              <a:spcAft>
                <a:spcPts val="600"/>
              </a:spcAft>
            </a:pPr>
            <a:r>
              <a:rPr lang="en-US" sz="2600" dirty="0">
                <a:ln w="0"/>
                <a:solidFill>
                  <a:schemeClr val="tx1"/>
                </a:solidFill>
                <a:effectLst>
                  <a:outerShdw blurRad="38100" dist="19050" dir="2700000" algn="tl" rotWithShape="0">
                    <a:schemeClr val="dk1">
                      <a:alpha val="40000"/>
                    </a:schemeClr>
                  </a:outerShdw>
                </a:effectLst>
              </a:rPr>
              <a:t>Branch - Computer Engineering</a:t>
            </a:r>
          </a:p>
          <a:p>
            <a:pPr>
              <a:lnSpc>
                <a:spcPct val="90000"/>
              </a:lnSpc>
              <a:spcAft>
                <a:spcPts val="600"/>
              </a:spcAft>
            </a:pPr>
            <a:r>
              <a:rPr lang="en-US" sz="2600" dirty="0">
                <a:ln w="0"/>
                <a:solidFill>
                  <a:schemeClr val="tx1"/>
                </a:solidFill>
                <a:effectLst>
                  <a:outerShdw blurRad="38100" dist="19050" dir="2700000" algn="tl" rotWithShape="0">
                    <a:schemeClr val="dk1">
                      <a:alpha val="40000"/>
                    </a:schemeClr>
                  </a:outerShdw>
                </a:effectLst>
              </a:rPr>
              <a:t>Section - B</a:t>
            </a:r>
            <a:endParaRPr lang="en-IN" sz="2600" dirty="0">
              <a:ln w="0"/>
              <a:solidFill>
                <a:schemeClr val="tx1"/>
              </a:solidFill>
              <a:effectLst>
                <a:outerShdw blurRad="38100" dist="19050" dir="2700000" algn="tl" rotWithShape="0">
                  <a:schemeClr val="dk1">
                    <a:alpha val="40000"/>
                  </a:schemeClr>
                </a:outerShdw>
              </a:effectLst>
            </a:endParaRPr>
          </a:p>
        </p:txBody>
      </p:sp>
      <p:sp>
        <p:nvSpPr>
          <p:cNvPr id="9" name="Title 8"/>
          <p:cNvSpPr>
            <a:spLocks noGrp="1"/>
          </p:cNvSpPr>
          <p:nvPr>
            <p:ph type="ctrTitle"/>
          </p:nvPr>
        </p:nvSpPr>
        <p:spPr>
          <a:xfrm>
            <a:off x="232718" y="3357501"/>
            <a:ext cx="6459049" cy="1325563"/>
          </a:xfrm>
        </p:spPr>
        <p:txBody>
          <a:bodyPr vert="horz" lIns="91440" tIns="45720" rIns="91440" bIns="45720" rtlCol="0" anchor="ctr">
            <a:normAutofit/>
          </a:bodyPr>
          <a:lstStyle/>
          <a:p>
            <a:pPr algn="l"/>
            <a:r>
              <a:rPr lang="en-US" sz="4800" b="1" kern="1200" dirty="0">
                <a:solidFill>
                  <a:schemeClr val="tx1"/>
                </a:solidFill>
                <a:latin typeface="+mj-lt"/>
                <a:ea typeface="+mj-ea"/>
                <a:cs typeface="+mj-cs"/>
              </a:rPr>
              <a:t>             Minesweeper</a:t>
            </a:r>
          </a:p>
        </p:txBody>
      </p:sp>
      <p:pic>
        <p:nvPicPr>
          <p:cNvPr id="15" name="Picture 14">
            <a:extLst>
              <a:ext uri="{FF2B5EF4-FFF2-40B4-BE49-F238E27FC236}">
                <a16:creationId xmlns:a16="http://schemas.microsoft.com/office/drawing/2014/main" id="{ADE557F3-ECF9-480A-9146-44891D117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2547" y="258089"/>
            <a:ext cx="1905000" cy="1905000"/>
          </a:xfrm>
          <a:prstGeom prst="rect">
            <a:avLst/>
          </a:prstGeom>
        </p:spPr>
      </p:pic>
    </p:spTree>
    <p:extLst>
      <p:ext uri="{BB962C8B-B14F-4D97-AF65-F5344CB8AC3E}">
        <p14:creationId xmlns:p14="http://schemas.microsoft.com/office/powerpoint/2010/main" val="42728058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ADFE77-7BBF-47B0-808E-A253349B8980}"/>
              </a:ext>
            </a:extLst>
          </p:cNvPr>
          <p:cNvSpPr>
            <a:spLocks noGrp="1"/>
          </p:cNvSpPr>
          <p:nvPr>
            <p:ph idx="1"/>
          </p:nvPr>
        </p:nvSpPr>
        <p:spPr>
          <a:xfrm>
            <a:off x="2063970" y="1427592"/>
            <a:ext cx="7860863" cy="4002815"/>
          </a:xfrm>
        </p:spPr>
        <p:txBody>
          <a:bodyPr anchor="t">
            <a:noAutofit/>
          </a:bodyPr>
          <a:lstStyle/>
          <a:p>
            <a:r>
              <a:rPr lang="en-US" sz="1800" b="0" i="0" u="none" strike="noStrike" baseline="0" dirty="0">
                <a:latin typeface="Calibri (Body)"/>
              </a:rPr>
              <a:t>Another recommendation for the game is that flags could be added to the game. this would involve adding a button board that could be used to select locations on the board that the user suspects to have a bomb. </a:t>
            </a:r>
          </a:p>
          <a:p>
            <a:r>
              <a:rPr lang="en-US" sz="1800" b="0" i="0" u="none" strike="noStrike" baseline="0" dirty="0">
                <a:latin typeface="Calibri (Body)"/>
              </a:rPr>
              <a:t>Then, the user could tap these locations and a shape could be printed to that desired location. An if statement could be used to allow for the user to tap the space again to remove the shape. These changes could be implemented with more time.</a:t>
            </a:r>
            <a:endParaRPr lang="en-IN" sz="1800" dirty="0">
              <a:effectLst/>
              <a:latin typeface="Calibri (Body)"/>
              <a:ea typeface="Times New Roman" panose="02020603050405020304" pitchFamily="18" charset="0"/>
            </a:endParaRPr>
          </a:p>
        </p:txBody>
      </p:sp>
    </p:spTree>
    <p:extLst>
      <p:ext uri="{BB962C8B-B14F-4D97-AF65-F5344CB8AC3E}">
        <p14:creationId xmlns:p14="http://schemas.microsoft.com/office/powerpoint/2010/main" val="17597956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D9F7BF7-0470-4643-98A4-6BC35B3D4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157694" cy="4950634"/>
          </a:xfrm>
          <a:custGeom>
            <a:avLst/>
            <a:gdLst>
              <a:gd name="connsiteX0" fmla="*/ 5157694 w 5157694"/>
              <a:gd name="connsiteY0" fmla="*/ 0 h 4950634"/>
              <a:gd name="connsiteX1" fmla="*/ 263400 w 5157694"/>
              <a:gd name="connsiteY1" fmla="*/ 0 h 4950634"/>
              <a:gd name="connsiteX2" fmla="*/ 161950 w 5157694"/>
              <a:gd name="connsiteY2" fmla="*/ 277179 h 4950634"/>
              <a:gd name="connsiteX3" fmla="*/ 0 w 5157694"/>
              <a:gd name="connsiteY3" fmla="*/ 1348379 h 4950634"/>
              <a:gd name="connsiteX4" fmla="*/ 3602256 w 5157694"/>
              <a:gd name="connsiteY4" fmla="*/ 4950634 h 4950634"/>
              <a:gd name="connsiteX5" fmla="*/ 4984183 w 5157694"/>
              <a:gd name="connsiteY5" fmla="*/ 4676036 h 4950634"/>
              <a:gd name="connsiteX6" fmla="*/ 5157694 w 5157694"/>
              <a:gd name="connsiteY6" fmla="*/ 4598233 h 495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7694" h="4950634">
                <a:moveTo>
                  <a:pt x="5157694" y="0"/>
                </a:moveTo>
                <a:lnTo>
                  <a:pt x="263400" y="0"/>
                </a:lnTo>
                <a:lnTo>
                  <a:pt x="161950" y="277179"/>
                </a:lnTo>
                <a:cubicBezTo>
                  <a:pt x="56700" y="615571"/>
                  <a:pt x="0" y="975354"/>
                  <a:pt x="0" y="1348379"/>
                </a:cubicBezTo>
                <a:cubicBezTo>
                  <a:pt x="0" y="3337849"/>
                  <a:pt x="1612786" y="4950634"/>
                  <a:pt x="3602256" y="4950634"/>
                </a:cubicBezTo>
                <a:cubicBezTo>
                  <a:pt x="4091852" y="4950634"/>
                  <a:pt x="4558635" y="4852960"/>
                  <a:pt x="4984183" y="4676036"/>
                </a:cubicBezTo>
                <a:lnTo>
                  <a:pt x="5157694" y="459823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644AD5F1-5EFA-450C-8A99-3B23B033F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4931983" cy="4724929"/>
          </a:xfrm>
          <a:custGeom>
            <a:avLst/>
            <a:gdLst>
              <a:gd name="connsiteX0" fmla="*/ 4931983 w 4931983"/>
              <a:gd name="connsiteY0" fmla="*/ 0 h 4724929"/>
              <a:gd name="connsiteX1" fmla="*/ 281761 w 4931983"/>
              <a:gd name="connsiteY1" fmla="*/ 0 h 4724929"/>
              <a:gd name="connsiteX2" fmla="*/ 265347 w 4931983"/>
              <a:gd name="connsiteY2" fmla="*/ 34074 h 4724929"/>
              <a:gd name="connsiteX3" fmla="*/ 0 w 4931983"/>
              <a:gd name="connsiteY3" fmla="*/ 1348380 h 4724929"/>
              <a:gd name="connsiteX4" fmla="*/ 3376549 w 4931983"/>
              <a:gd name="connsiteY4" fmla="*/ 4724929 h 4724929"/>
              <a:gd name="connsiteX5" fmla="*/ 4840423 w 4931983"/>
              <a:gd name="connsiteY5" fmla="*/ 4391965 h 4724929"/>
              <a:gd name="connsiteX6" fmla="*/ 4931983 w 4931983"/>
              <a:gd name="connsiteY6" fmla="*/ 4341519 h 472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1983" h="4724929">
                <a:moveTo>
                  <a:pt x="4931983" y="0"/>
                </a:moveTo>
                <a:lnTo>
                  <a:pt x="281761" y="0"/>
                </a:lnTo>
                <a:lnTo>
                  <a:pt x="265347" y="34074"/>
                </a:lnTo>
                <a:cubicBezTo>
                  <a:pt x="94485" y="438040"/>
                  <a:pt x="0" y="882177"/>
                  <a:pt x="0" y="1348380"/>
                </a:cubicBezTo>
                <a:cubicBezTo>
                  <a:pt x="0" y="3213197"/>
                  <a:pt x="1511732" y="4724929"/>
                  <a:pt x="3376549" y="4724929"/>
                </a:cubicBezTo>
                <a:cubicBezTo>
                  <a:pt x="3901029" y="4724929"/>
                  <a:pt x="4397579" y="4605349"/>
                  <a:pt x="4840423" y="4391965"/>
                </a:cubicBezTo>
                <a:lnTo>
                  <a:pt x="4931983" y="43415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5C21FB0-2AA9-4165-94D8-226E6EDDEE59}"/>
              </a:ext>
            </a:extLst>
          </p:cNvPr>
          <p:cNvSpPr/>
          <p:nvPr/>
        </p:nvSpPr>
        <p:spPr>
          <a:xfrm>
            <a:off x="801098" y="603504"/>
            <a:ext cx="3221067" cy="303616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0" kern="1200" cap="none" spc="0">
                <a:ln w="0"/>
                <a:solidFill>
                  <a:schemeClr val="bg1">
                    <a:lumMod val="85000"/>
                    <a:lumOff val="15000"/>
                  </a:schemeClr>
                </a:solidFill>
                <a:effectLst>
                  <a:outerShdw blurRad="38100" dist="19050" dir="2700000" algn="tl" rotWithShape="0">
                    <a:schemeClr val="dk1">
                      <a:alpha val="40000"/>
                    </a:schemeClr>
                  </a:outerShdw>
                </a:effectLst>
                <a:latin typeface="+mj-lt"/>
                <a:ea typeface="+mj-ea"/>
                <a:cs typeface="+mj-cs"/>
              </a:rPr>
              <a:t>Technology Stack</a:t>
            </a:r>
          </a:p>
        </p:txBody>
      </p:sp>
      <p:graphicFrame>
        <p:nvGraphicFramePr>
          <p:cNvPr id="12" name="Content Placeholder 2">
            <a:extLst>
              <a:ext uri="{FF2B5EF4-FFF2-40B4-BE49-F238E27FC236}">
                <a16:creationId xmlns:a16="http://schemas.microsoft.com/office/drawing/2014/main" id="{C90CEC19-F082-41CF-A077-B8569FFA454E}"/>
              </a:ext>
            </a:extLst>
          </p:cNvPr>
          <p:cNvGraphicFramePr>
            <a:graphicFrameLocks noGrp="1"/>
          </p:cNvGraphicFramePr>
          <p:nvPr>
            <p:ph idx="1"/>
            <p:extLst>
              <p:ext uri="{D42A27DB-BD31-4B8C-83A1-F6EECF244321}">
                <p14:modId xmlns:p14="http://schemas.microsoft.com/office/powerpoint/2010/main" val="3480675869"/>
              </p:ext>
            </p:extLst>
          </p:nvPr>
        </p:nvGraphicFramePr>
        <p:xfrm>
          <a:off x="5683624" y="1409700"/>
          <a:ext cx="6111297" cy="4572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0125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F99091B-479B-4300-8C5F-7C73F80F3D40}"/>
              </a:ext>
            </a:extLst>
          </p:cNvPr>
          <p:cNvPicPr>
            <a:picLocks noChangeAspect="1"/>
          </p:cNvPicPr>
          <p:nvPr/>
        </p:nvPicPr>
        <p:blipFill>
          <a:blip r:embed="rId2"/>
          <a:stretch>
            <a:fillRect/>
          </a:stretch>
        </p:blipFill>
        <p:spPr>
          <a:xfrm>
            <a:off x="364241" y="590834"/>
            <a:ext cx="4252916" cy="4523033"/>
          </a:xfrm>
          <a:prstGeom prst="rect">
            <a:avLst/>
          </a:prstGeom>
        </p:spPr>
      </p:pic>
      <p:sp>
        <p:nvSpPr>
          <p:cNvPr id="8" name="TextBox 7">
            <a:extLst>
              <a:ext uri="{FF2B5EF4-FFF2-40B4-BE49-F238E27FC236}">
                <a16:creationId xmlns:a16="http://schemas.microsoft.com/office/drawing/2014/main" id="{DBEACC81-BAAD-4D16-8AEF-F70445A3175F}"/>
              </a:ext>
            </a:extLst>
          </p:cNvPr>
          <p:cNvSpPr txBox="1"/>
          <p:nvPr/>
        </p:nvSpPr>
        <p:spPr>
          <a:xfrm>
            <a:off x="7432485" y="2966210"/>
            <a:ext cx="5006336" cy="1671103"/>
          </a:xfrm>
          <a:prstGeom prst="rect">
            <a:avLst/>
          </a:prstGeom>
        </p:spPr>
        <p:txBody>
          <a:bodyPr vert="horz" lIns="91440" tIns="45720" rIns="91440" bIns="45720" rtlCol="0" anchor="t">
            <a:noAutofit/>
          </a:bodyPr>
          <a:lstStyle/>
          <a:p>
            <a:pPr defTabSz="914400">
              <a:lnSpc>
                <a:spcPct val="90000"/>
              </a:lnSpc>
              <a:spcAft>
                <a:spcPts val="600"/>
              </a:spcAft>
            </a:pPr>
            <a:r>
              <a:rPr lang="en-US" sz="4800" b="1" dirty="0"/>
              <a:t>Use - Case Diagram</a:t>
            </a:r>
          </a:p>
        </p:txBody>
      </p:sp>
    </p:spTree>
    <p:extLst>
      <p:ext uri="{BB962C8B-B14F-4D97-AF65-F5344CB8AC3E}">
        <p14:creationId xmlns:p14="http://schemas.microsoft.com/office/powerpoint/2010/main" val="1427795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1AD5D6-A0AE-4D3D-A025-88F39E119BA1}"/>
              </a:ext>
            </a:extLst>
          </p:cNvPr>
          <p:cNvSpPr>
            <a:spLocks noGrp="1"/>
          </p:cNvSpPr>
          <p:nvPr>
            <p:ph type="title"/>
          </p:nvPr>
        </p:nvSpPr>
        <p:spPr>
          <a:xfrm>
            <a:off x="596708" y="1122363"/>
            <a:ext cx="3516094" cy="2387600"/>
          </a:xfrm>
          <a:prstGeom prst="ellipse">
            <a:avLst/>
          </a:prstGeom>
        </p:spPr>
        <p:txBody>
          <a:bodyPr vert="horz" lIns="91440" tIns="45720" rIns="91440" bIns="45720" rtlCol="0" anchor="b">
            <a:normAutofit/>
          </a:bodyPr>
          <a:lstStyle/>
          <a:p>
            <a:r>
              <a:rPr lang="en-US" sz="4800" b="1" kern="1200" dirty="0">
                <a:solidFill>
                  <a:srgbClr val="FFFFFF"/>
                </a:solidFill>
                <a:effectLst/>
                <a:latin typeface="+mj-lt"/>
                <a:ea typeface="+mj-ea"/>
                <a:cs typeface="+mj-cs"/>
              </a:rPr>
              <a:t>Database Design</a:t>
            </a:r>
            <a:endParaRPr lang="en-US" sz="4800" b="1"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7B866A09-FF38-4C94-8AAE-DFD3FA7776B8}"/>
              </a:ext>
            </a:extLst>
          </p:cNvPr>
          <p:cNvPicPr>
            <a:picLocks noChangeAspect="1"/>
          </p:cNvPicPr>
          <p:nvPr/>
        </p:nvPicPr>
        <p:blipFill>
          <a:blip r:embed="rId2"/>
          <a:stretch>
            <a:fillRect/>
          </a:stretch>
        </p:blipFill>
        <p:spPr>
          <a:xfrm>
            <a:off x="5320996" y="2279899"/>
            <a:ext cx="6274296" cy="2298202"/>
          </a:xfrm>
          <a:prstGeom prst="rect">
            <a:avLst/>
          </a:prstGeom>
        </p:spPr>
      </p:pic>
    </p:spTree>
    <p:extLst>
      <p:ext uri="{BB962C8B-B14F-4D97-AF65-F5344CB8AC3E}">
        <p14:creationId xmlns:p14="http://schemas.microsoft.com/office/powerpoint/2010/main" val="235849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15CAB1-0D65-437B-A55F-861EE639A051}"/>
              </a:ext>
            </a:extLst>
          </p:cNvPr>
          <p:cNvSpPr>
            <a:spLocks noGrp="1"/>
          </p:cNvSpPr>
          <p:nvPr>
            <p:ph type="title"/>
          </p:nvPr>
        </p:nvSpPr>
        <p:spPr>
          <a:xfrm>
            <a:off x="2227429" y="0"/>
            <a:ext cx="7569706" cy="889705"/>
          </a:xfrm>
        </p:spPr>
        <p:txBody>
          <a:bodyPr anchor="ctr">
            <a:normAutofit/>
          </a:bodyPr>
          <a:lstStyle/>
          <a:p>
            <a:pPr algn="ctr"/>
            <a:r>
              <a:rPr lang="en-IN" dirty="0"/>
              <a:t>Conclusion</a:t>
            </a:r>
          </a:p>
        </p:txBody>
      </p:sp>
      <p:sp>
        <p:nvSpPr>
          <p:cNvPr id="3" name="Content Placeholder 2">
            <a:extLst>
              <a:ext uri="{FF2B5EF4-FFF2-40B4-BE49-F238E27FC236}">
                <a16:creationId xmlns:a16="http://schemas.microsoft.com/office/drawing/2014/main" id="{FA2EB43E-EA05-409C-981C-3DCC493CDCD6}"/>
              </a:ext>
            </a:extLst>
          </p:cNvPr>
          <p:cNvSpPr>
            <a:spLocks noGrp="1"/>
          </p:cNvSpPr>
          <p:nvPr>
            <p:ph idx="1"/>
          </p:nvPr>
        </p:nvSpPr>
        <p:spPr>
          <a:xfrm>
            <a:off x="2079502" y="1352550"/>
            <a:ext cx="8281350" cy="4325762"/>
          </a:xfrm>
        </p:spPr>
        <p:txBody>
          <a:bodyPr anchor="t">
            <a:noAutofit/>
          </a:bodyPr>
          <a:lstStyle/>
          <a:p>
            <a:r>
              <a:rPr lang="en-US" sz="1800" b="0" i="0" u="none" strike="noStrike" baseline="0" dirty="0">
                <a:latin typeface="Calibri (Body)"/>
              </a:rPr>
              <a:t>There was difficulty in developing a way all of the surrounding locations of a selected location could be checked for mines. This problem was solved by making an if-else selection structure that could check the values of the surrounding locations in the array that represented the game board. </a:t>
            </a:r>
          </a:p>
          <a:p>
            <a:r>
              <a:rPr lang="en-US" sz="1800" b="0" i="0" u="none" strike="noStrike" baseline="0" dirty="0">
                <a:latin typeface="Calibri (Body)"/>
              </a:rPr>
              <a:t>Another difficulty that was encountered was developing a method to win. This was done by changing the values in the game board array that correspond to touched locations to equal two. Once the sum is reached, the user has cleared the minefield and won the game. This solution took planning and trial by error. </a:t>
            </a:r>
          </a:p>
          <a:p>
            <a:r>
              <a:rPr lang="en-US" sz="1800" b="0" i="0" u="none" strike="noStrike" baseline="0" dirty="0">
                <a:latin typeface="Calibri (Body)"/>
              </a:rPr>
              <a:t>The final difficulty that was encountered was difficulty in testing the game because the mines were randomly generated.</a:t>
            </a:r>
            <a:endParaRPr lang="en-IN" sz="1800" dirty="0">
              <a:effectLst/>
              <a:latin typeface="Calibri (Body)"/>
              <a:ea typeface="Times New Roman" panose="02020603050405020304" pitchFamily="18" charset="0"/>
            </a:endParaRPr>
          </a:p>
        </p:txBody>
      </p:sp>
    </p:spTree>
    <p:extLst>
      <p:ext uri="{BB962C8B-B14F-4D97-AF65-F5344CB8AC3E}">
        <p14:creationId xmlns:p14="http://schemas.microsoft.com/office/powerpoint/2010/main" val="4239220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E1CF-B051-4780-A9E0-F39692EBEBAB}"/>
              </a:ext>
            </a:extLst>
          </p:cNvPr>
          <p:cNvSpPr>
            <a:spLocks noGrp="1"/>
          </p:cNvSpPr>
          <p:nvPr>
            <p:ph type="title"/>
          </p:nvPr>
        </p:nvSpPr>
        <p:spPr>
          <a:xfrm>
            <a:off x="6053668" y="803325"/>
            <a:ext cx="5314536" cy="1325563"/>
          </a:xfrm>
        </p:spPr>
        <p:txBody>
          <a:bodyPr>
            <a:normAutofit/>
          </a:bodyPr>
          <a:lstStyle/>
          <a:p>
            <a:r>
              <a:rPr lang="en-IN" dirty="0"/>
              <a:t>Contents</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heck List">
            <a:extLst>
              <a:ext uri="{FF2B5EF4-FFF2-40B4-BE49-F238E27FC236}">
                <a16:creationId xmlns:a16="http://schemas.microsoft.com/office/drawing/2014/main" id="{B409B8D9-E69B-4B4F-861D-6CA9EFEB4D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8" name="Content Placeholder 2">
            <a:extLst>
              <a:ext uri="{FF2B5EF4-FFF2-40B4-BE49-F238E27FC236}">
                <a16:creationId xmlns:a16="http://schemas.microsoft.com/office/drawing/2014/main" id="{4EE88B63-C351-417C-AE1D-CE8FE58A0EE0}"/>
              </a:ext>
            </a:extLst>
          </p:cNvPr>
          <p:cNvSpPr>
            <a:spLocks noGrp="1"/>
          </p:cNvSpPr>
          <p:nvPr>
            <p:ph idx="1"/>
          </p:nvPr>
        </p:nvSpPr>
        <p:spPr>
          <a:xfrm>
            <a:off x="6053667" y="2279018"/>
            <a:ext cx="5314543" cy="3375920"/>
          </a:xfrm>
        </p:spPr>
        <p:txBody>
          <a:bodyPr anchor="t">
            <a:normAutofit/>
          </a:bodyPr>
          <a:lstStyle/>
          <a:p>
            <a:r>
              <a:rPr lang="en-IN" sz="1800" dirty="0"/>
              <a:t>Introduction</a:t>
            </a:r>
          </a:p>
          <a:p>
            <a:r>
              <a:rPr lang="en-IN" sz="1800" dirty="0"/>
              <a:t>Problem Domain</a:t>
            </a:r>
          </a:p>
          <a:p>
            <a:r>
              <a:rPr lang="en-IN" sz="1800" dirty="0"/>
              <a:t>Literature Survey</a:t>
            </a:r>
          </a:p>
          <a:p>
            <a:r>
              <a:rPr lang="en-IN" sz="1800" dirty="0"/>
              <a:t>Solution Domain</a:t>
            </a:r>
          </a:p>
          <a:p>
            <a:r>
              <a:rPr lang="en-IN" sz="1800" dirty="0"/>
              <a:t>Technology Stack</a:t>
            </a:r>
          </a:p>
          <a:p>
            <a:r>
              <a:rPr lang="en-IN" sz="1800" dirty="0"/>
              <a:t>Use case Diagram</a:t>
            </a:r>
          </a:p>
          <a:p>
            <a:r>
              <a:rPr lang="en-IN" sz="1800" dirty="0"/>
              <a:t>Database Design</a:t>
            </a:r>
          </a:p>
          <a:p>
            <a:r>
              <a:rPr lang="en-IN" sz="1800" dirty="0"/>
              <a:t>Conclusion</a:t>
            </a:r>
          </a:p>
        </p:txBody>
      </p:sp>
    </p:spTree>
    <p:extLst>
      <p:ext uri="{BB962C8B-B14F-4D97-AF65-F5344CB8AC3E}">
        <p14:creationId xmlns:p14="http://schemas.microsoft.com/office/powerpoint/2010/main" val="7084853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050056-CF83-4E79-A26E-3893580DA2D4}"/>
              </a:ext>
            </a:extLst>
          </p:cNvPr>
          <p:cNvSpPr>
            <a:spLocks noGrp="1"/>
          </p:cNvSpPr>
          <p:nvPr>
            <p:ph type="title"/>
          </p:nvPr>
        </p:nvSpPr>
        <p:spPr>
          <a:xfrm>
            <a:off x="2311147" y="365760"/>
            <a:ext cx="7569706" cy="1288238"/>
          </a:xfrm>
        </p:spPr>
        <p:txBody>
          <a:bodyPr anchor="ctr">
            <a:normAutofit/>
          </a:bodyPr>
          <a:lstStyle/>
          <a:p>
            <a:pPr algn="ctr"/>
            <a:r>
              <a:rPr lang="en-IN" dirty="0"/>
              <a:t>Introduction</a:t>
            </a:r>
          </a:p>
        </p:txBody>
      </p:sp>
      <p:sp>
        <p:nvSpPr>
          <p:cNvPr id="3" name="Content Placeholder 2">
            <a:extLst>
              <a:ext uri="{FF2B5EF4-FFF2-40B4-BE49-F238E27FC236}">
                <a16:creationId xmlns:a16="http://schemas.microsoft.com/office/drawing/2014/main" id="{C2EF1591-3D5E-4B25-ADD9-FECA3351D062}"/>
              </a:ext>
            </a:extLst>
          </p:cNvPr>
          <p:cNvSpPr>
            <a:spLocks noGrp="1"/>
          </p:cNvSpPr>
          <p:nvPr>
            <p:ph idx="1"/>
          </p:nvPr>
        </p:nvSpPr>
        <p:spPr>
          <a:xfrm>
            <a:off x="1719262" y="1737741"/>
            <a:ext cx="8753475" cy="4535424"/>
          </a:xfrm>
        </p:spPr>
        <p:txBody>
          <a:bodyPr anchor="t">
            <a:normAutofit/>
          </a:bodyPr>
          <a:lstStyle/>
          <a:p>
            <a:pPr marL="228600" algn="just">
              <a:spcAft>
                <a:spcPts val="600"/>
              </a:spcAft>
            </a:pPr>
            <a:r>
              <a:rPr lang="en-US" sz="1900" dirty="0">
                <a:effectLst/>
                <a:latin typeface="Calibri (Body)"/>
              </a:rPr>
              <a:t>Minesweeper is a single-player puzzle video game. The objective of the game is to clear a rectangular board containing hidden "mines" or bombs without detonating any of them, with help from clues about the number of neighboring mines in each field.</a:t>
            </a:r>
          </a:p>
          <a:p>
            <a:pPr marL="228600" algn="just">
              <a:spcAft>
                <a:spcPts val="600"/>
              </a:spcAft>
            </a:pPr>
            <a:r>
              <a:rPr lang="en-US" sz="1900" dirty="0">
                <a:latin typeface="Calibri (Body)"/>
                <a:cs typeface="Calibri" panose="020F0502020204030204" pitchFamily="34" charset="0"/>
              </a:rPr>
              <a:t>There are some benefits of playing games like minesweeper:</a:t>
            </a:r>
          </a:p>
          <a:p>
            <a:pPr marL="457200" indent="-457200" algn="just">
              <a:spcAft>
                <a:spcPts val="600"/>
              </a:spcAft>
              <a:buFont typeface="+mj-lt"/>
              <a:buAutoNum type="arabicPeriod"/>
            </a:pPr>
            <a:r>
              <a:rPr lang="en-US" sz="1900" dirty="0">
                <a:latin typeface="Calibri (Body)"/>
                <a:cs typeface="Calibri" panose="020F0502020204030204" pitchFamily="34" charset="0"/>
              </a:rPr>
              <a:t>Using Games to Teach Cognitive Skills – The use of games to attempt to teach cognitive skills goes back to ancient times. It is thought that the game now known as "Go," is possibly one of the first games that were used to teach mental ability. Chess also has a history of being used to teach thinking.</a:t>
            </a:r>
          </a:p>
          <a:p>
            <a:pPr marL="457200" indent="-457200" algn="just">
              <a:spcAft>
                <a:spcPts val="600"/>
              </a:spcAft>
              <a:buFont typeface="+mj-lt"/>
              <a:buAutoNum type="arabicPeriod"/>
            </a:pPr>
            <a:r>
              <a:rPr lang="en-US" sz="1900" dirty="0">
                <a:latin typeface="Calibri (Body)"/>
                <a:cs typeface="Calibri" panose="020F0502020204030204" pitchFamily="34" charset="0"/>
              </a:rPr>
              <a:t>The Value of Logical Hypothetical Thinking - Hypothetical reasoning is a central topic in cognitive science. and is a major component of what is known in Dual Processing Theory as Type 2 Processing done by our brains. </a:t>
            </a:r>
            <a:endParaRPr lang="en-IN" sz="1000" dirty="0">
              <a:latin typeface="Calibri (Body)"/>
              <a:cs typeface="Calibri" panose="020F0502020204030204" pitchFamily="34" charset="0"/>
            </a:endParaRPr>
          </a:p>
          <a:p>
            <a:endParaRPr lang="en-IN" sz="1000" dirty="0">
              <a:latin typeface="Calibri (Body)"/>
              <a:cs typeface="Calibri" panose="020F0502020204030204" pitchFamily="34" charset="0"/>
            </a:endParaRPr>
          </a:p>
        </p:txBody>
      </p:sp>
    </p:spTree>
    <p:extLst>
      <p:ext uri="{BB962C8B-B14F-4D97-AF65-F5344CB8AC3E}">
        <p14:creationId xmlns:p14="http://schemas.microsoft.com/office/powerpoint/2010/main" val="3462371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B9D71B-D0BD-4B3E-9475-65A47486EAFA}"/>
              </a:ext>
            </a:extLst>
          </p:cNvPr>
          <p:cNvSpPr txBox="1"/>
          <p:nvPr/>
        </p:nvSpPr>
        <p:spPr>
          <a:xfrm>
            <a:off x="7464614" y="2718485"/>
            <a:ext cx="4087306" cy="1954587"/>
          </a:xfrm>
          <a:prstGeom prst="rect">
            <a:avLst/>
          </a:prstGeom>
        </p:spPr>
        <p:txBody>
          <a:bodyPr vert="horz" lIns="91440" tIns="45720" rIns="91440" bIns="45720" rtlCol="0" anchor="b">
            <a:normAutofit lnSpcReduction="10000"/>
          </a:bodyPr>
          <a:lstStyle/>
          <a:p>
            <a:pPr defTabSz="914400">
              <a:lnSpc>
                <a:spcPct val="90000"/>
              </a:lnSpc>
              <a:spcBef>
                <a:spcPct val="0"/>
              </a:spcBef>
              <a:spcAft>
                <a:spcPts val="600"/>
              </a:spcAft>
            </a:pPr>
            <a:r>
              <a:rPr lang="en-US" sz="6600" dirty="0">
                <a:latin typeface="+mj-lt"/>
                <a:ea typeface="+mj-ea"/>
                <a:cs typeface="+mj-cs"/>
              </a:rPr>
              <a:t>Problem</a:t>
            </a:r>
          </a:p>
          <a:p>
            <a:pPr defTabSz="914400">
              <a:lnSpc>
                <a:spcPct val="90000"/>
              </a:lnSpc>
              <a:spcBef>
                <a:spcPct val="0"/>
              </a:spcBef>
              <a:spcAft>
                <a:spcPts val="600"/>
              </a:spcAft>
            </a:pPr>
            <a:r>
              <a:rPr lang="en-US" sz="6600" dirty="0">
                <a:latin typeface="+mj-lt"/>
                <a:ea typeface="+mj-ea"/>
                <a:cs typeface="+mj-cs"/>
              </a:rPr>
              <a:t>Domain </a:t>
            </a:r>
            <a:endParaRPr lang="en-US" sz="6000" dirty="0">
              <a:latin typeface="+mj-lt"/>
              <a:ea typeface="+mj-ea"/>
              <a:cs typeface="+mj-cs"/>
            </a:endParaRPr>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Question mark on green pastel background">
            <a:extLst>
              <a:ext uri="{FF2B5EF4-FFF2-40B4-BE49-F238E27FC236}">
                <a16:creationId xmlns:a16="http://schemas.microsoft.com/office/drawing/2014/main" id="{9CB30CA7-6F75-4E3A-A6AD-A42E2A8ABBE9}"/>
              </a:ext>
            </a:extLst>
          </p:cNvPr>
          <p:cNvPicPr>
            <a:picLocks noChangeAspect="1"/>
          </p:cNvPicPr>
          <p:nvPr/>
        </p:nvPicPr>
        <p:blipFill rotWithShape="1">
          <a:blip r:embed="rId2"/>
          <a:srcRect l="2313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9217477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C6C4E8B-F2AB-4051-A799-88B6947543EB}"/>
              </a:ext>
            </a:extLst>
          </p:cNvPr>
          <p:cNvSpPr txBox="1"/>
          <p:nvPr/>
        </p:nvSpPr>
        <p:spPr>
          <a:xfrm>
            <a:off x="2311147" y="0"/>
            <a:ext cx="7569706" cy="128823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400" b="1" kern="1200" dirty="0">
                <a:solidFill>
                  <a:schemeClr val="tx1"/>
                </a:solidFill>
                <a:latin typeface="+mj-lt"/>
                <a:ea typeface="+mj-ea"/>
                <a:cs typeface="+mj-cs"/>
              </a:rPr>
              <a:t>Problem Domain</a:t>
            </a:r>
          </a:p>
        </p:txBody>
      </p:sp>
      <p:sp>
        <p:nvSpPr>
          <p:cNvPr id="3" name="Content Placeholder 2">
            <a:extLst>
              <a:ext uri="{FF2B5EF4-FFF2-40B4-BE49-F238E27FC236}">
                <a16:creationId xmlns:a16="http://schemas.microsoft.com/office/drawing/2014/main" id="{A8780A44-4546-43B8-968C-326ECB0780D8}"/>
              </a:ext>
            </a:extLst>
          </p:cNvPr>
          <p:cNvSpPr>
            <a:spLocks noGrp="1"/>
          </p:cNvSpPr>
          <p:nvPr>
            <p:ph idx="1"/>
          </p:nvPr>
        </p:nvSpPr>
        <p:spPr>
          <a:xfrm>
            <a:off x="1800225" y="1374421"/>
            <a:ext cx="8896350" cy="4879694"/>
          </a:xfrm>
        </p:spPr>
        <p:txBody>
          <a:bodyPr vert="horz" lIns="91440" tIns="45720" rIns="91440" bIns="45720" rtlCol="0" anchor="t">
            <a:normAutofit/>
          </a:bodyPr>
          <a:lstStyle/>
          <a:p>
            <a:pPr marL="0"/>
            <a:r>
              <a:rPr lang="en-US" sz="1800" b="0" i="0" u="none" strike="noStrike" baseline="0" dirty="0"/>
              <a:t>Minesweeper is a simple one−player computer game. The game consists of a 2-dimensional rectangular playing field (or board) where some known numbers of mines have been hidden. Initially, all the squares on the board are "covered up" and no information is given to indicate the location of the mines. </a:t>
            </a:r>
          </a:p>
          <a:p>
            <a:pPr marL="0"/>
            <a:r>
              <a:rPr lang="en-US" sz="1800" b="0" i="0" u="none" strike="noStrike" baseline="0" dirty="0"/>
              <a:t>The player’s job is to either deduce or guess which board squares are clear of mines and step there to reveal a number. If successful, this number will indicate the number of mines to be found in the squares adjacent to the square with the number. </a:t>
            </a:r>
          </a:p>
          <a:p>
            <a:pPr marL="0"/>
            <a:r>
              <a:rPr lang="en-US" sz="1800" b="0" i="0" u="none" strike="noStrike" baseline="0" dirty="0"/>
              <a:t>Obviously, the first move of the game must be a guess because no information has been provided. Since the board is a rectangular grid, each interior square has exactly 8 </a:t>
            </a:r>
            <a:r>
              <a:rPr lang="en-US" sz="1800" b="0" i="0" u="none" strike="noStrike" baseline="0" dirty="0" err="1"/>
              <a:t>neighbouring</a:t>
            </a:r>
            <a:r>
              <a:rPr lang="en-US" sz="1800" b="0" i="0" u="none" strike="noStrike" baseline="0" dirty="0"/>
              <a:t> squares, edge squares have 5 </a:t>
            </a:r>
            <a:r>
              <a:rPr lang="en-US" sz="1800" b="0" i="0" u="none" strike="noStrike" baseline="0" dirty="0" err="1"/>
              <a:t>neighbours</a:t>
            </a:r>
            <a:r>
              <a:rPr lang="en-US" sz="1800" b="0" i="0" u="none" strike="noStrike" baseline="0" dirty="0"/>
              <a:t>, and corner squares have 3 </a:t>
            </a:r>
            <a:r>
              <a:rPr lang="en-US" sz="1800" b="0" i="0" u="none" strike="noStrike" baseline="0" dirty="0" err="1"/>
              <a:t>neighbours</a:t>
            </a:r>
            <a:r>
              <a:rPr lang="en-US" sz="1800" b="0" i="0" u="none" strike="noStrike" baseline="0" dirty="0"/>
              <a:t>. Therefore, the number found under any given square will be in the range of 0 to 8 (inclusive). </a:t>
            </a:r>
          </a:p>
          <a:p>
            <a:pPr marL="0"/>
            <a:r>
              <a:rPr lang="en-US" sz="1800" b="0" i="0" u="none" strike="noStrike" baseline="0" dirty="0"/>
              <a:t>Game play continues until the player has uncovered (or "stepped" on) each square that does not hide a mine, while avoiding all the mines. If the player can do this, they are considered to have won the game. However, if at any point the player attempts to uncover a square that contains a mine, the game immediately ends, and the player is said to have lost. </a:t>
            </a:r>
            <a:endParaRPr lang="en-US" sz="1800" dirty="0"/>
          </a:p>
        </p:txBody>
      </p:sp>
    </p:spTree>
    <p:extLst>
      <p:ext uri="{BB962C8B-B14F-4D97-AF65-F5344CB8AC3E}">
        <p14:creationId xmlns:p14="http://schemas.microsoft.com/office/powerpoint/2010/main" val="856803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7B9D71B-D0BD-4B3E-9475-65A47486EAFA}"/>
              </a:ext>
            </a:extLst>
          </p:cNvPr>
          <p:cNvSpPr txBox="1"/>
          <p:nvPr/>
        </p:nvSpPr>
        <p:spPr>
          <a:xfrm>
            <a:off x="804672" y="234110"/>
            <a:ext cx="5936370" cy="346621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7200" kern="1200" dirty="0">
                <a:solidFill>
                  <a:srgbClr val="FFFFFF"/>
                </a:solidFill>
                <a:latin typeface="+mj-lt"/>
                <a:ea typeface="+mj-ea"/>
                <a:cs typeface="+mj-cs"/>
              </a:rPr>
              <a:t>Literature Survey</a:t>
            </a:r>
          </a:p>
        </p:txBody>
      </p:sp>
    </p:spTree>
    <p:extLst>
      <p:ext uri="{BB962C8B-B14F-4D97-AF65-F5344CB8AC3E}">
        <p14:creationId xmlns:p14="http://schemas.microsoft.com/office/powerpoint/2010/main" val="17764167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F6639EF-E4BD-461D-8D4B-18C708F55282}"/>
              </a:ext>
            </a:extLst>
          </p:cNvPr>
          <p:cNvSpPr>
            <a:spLocks noGrp="1"/>
          </p:cNvSpPr>
          <p:nvPr>
            <p:ph idx="1"/>
          </p:nvPr>
        </p:nvSpPr>
        <p:spPr>
          <a:xfrm>
            <a:off x="2375362" y="1389334"/>
            <a:ext cx="7621898" cy="4779243"/>
          </a:xfrm>
        </p:spPr>
        <p:txBody>
          <a:bodyPr anchor="t">
            <a:noAutofit/>
          </a:bodyPr>
          <a:lstStyle/>
          <a:p>
            <a:r>
              <a:rPr lang="en-US" sz="1800" b="0" i="0" u="none" strike="noStrike" baseline="0" dirty="0">
                <a:latin typeface="Calibri (Body)"/>
              </a:rPr>
              <a:t>The cell state is given two components. The first component indicates whether the cell is either covered, uncovered, or a mine. The second component, which is only available to the system if the cell is uncovered, is the number of mines adjacent to that cell. One limitation to the CA model is in the transition function which only accounts for two basic deductions in Minesweeper. </a:t>
            </a:r>
          </a:p>
          <a:p>
            <a:r>
              <a:rPr lang="en-US" sz="1800" b="0" i="0" u="none" strike="noStrike" baseline="0" dirty="0">
                <a:latin typeface="Calibri (Body)"/>
              </a:rPr>
              <a:t>Kasper’s single point method determines safe moves deterministically by looking at individual squares, like CA. However, if no safe moves are discovered, a square is probed uniformly at random. This prevents the algorithm from becoming stuck.</a:t>
            </a:r>
          </a:p>
          <a:p>
            <a:r>
              <a:rPr lang="en-US" sz="1800" b="0" i="0" u="none" strike="noStrike" baseline="0" dirty="0">
                <a:latin typeface="Calibri (Body)"/>
              </a:rPr>
              <a:t>Kasper Pederson offers an alternative strategy called limited search. This method utilizes depth-first search and backtracking on a small zone of interest around uncertain squares. </a:t>
            </a:r>
            <a:endParaRPr lang="en-IN" sz="1800" dirty="0">
              <a:latin typeface="Calibri (Body)"/>
            </a:endParaRPr>
          </a:p>
        </p:txBody>
      </p:sp>
    </p:spTree>
    <p:extLst>
      <p:ext uri="{BB962C8B-B14F-4D97-AF65-F5344CB8AC3E}">
        <p14:creationId xmlns:p14="http://schemas.microsoft.com/office/powerpoint/2010/main" val="643079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7B9D71B-D0BD-4B3E-9475-65A47486EAFA}"/>
              </a:ext>
            </a:extLst>
          </p:cNvPr>
          <p:cNvSpPr txBox="1"/>
          <p:nvPr/>
        </p:nvSpPr>
        <p:spPr>
          <a:xfrm>
            <a:off x="804672" y="234110"/>
            <a:ext cx="5936370" cy="346621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7200" kern="1200" dirty="0">
                <a:solidFill>
                  <a:srgbClr val="FFFFFF"/>
                </a:solidFill>
                <a:latin typeface="+mj-lt"/>
                <a:ea typeface="+mj-ea"/>
                <a:cs typeface="+mj-cs"/>
              </a:rPr>
              <a:t>Solution Domain</a:t>
            </a:r>
          </a:p>
        </p:txBody>
      </p:sp>
    </p:spTree>
    <p:extLst>
      <p:ext uri="{BB962C8B-B14F-4D97-AF65-F5344CB8AC3E}">
        <p14:creationId xmlns:p14="http://schemas.microsoft.com/office/powerpoint/2010/main" val="3579387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ADFE77-7BBF-47B0-808E-A253349B8980}"/>
              </a:ext>
            </a:extLst>
          </p:cNvPr>
          <p:cNvSpPr>
            <a:spLocks noGrp="1"/>
          </p:cNvSpPr>
          <p:nvPr>
            <p:ph idx="1"/>
          </p:nvPr>
        </p:nvSpPr>
        <p:spPr>
          <a:xfrm>
            <a:off x="2165568" y="1404563"/>
            <a:ext cx="7860863" cy="5165570"/>
          </a:xfrm>
        </p:spPr>
        <p:txBody>
          <a:bodyPr anchor="t">
            <a:noAutofit/>
          </a:bodyPr>
          <a:lstStyle/>
          <a:p>
            <a:r>
              <a:rPr lang="en-US" sz="1800" b="0" i="0" u="none" strike="noStrike" baseline="0" dirty="0">
                <a:latin typeface="Calibri (Body)"/>
              </a:rPr>
              <a:t>To improve upon the game, there are several features that could be added. For example, adjusting the program to ensure that a bomb could not be uncovered on the first tap. </a:t>
            </a:r>
          </a:p>
          <a:p>
            <a:r>
              <a:rPr lang="en-US" sz="1800" b="0" i="0" u="none" strike="noStrike" baseline="0" dirty="0">
                <a:latin typeface="Calibri (Body)"/>
              </a:rPr>
              <a:t>This could be done by generating the random row and column coordinates of the bomb locations in the gameboard array after the first touch had been recorded on the touch screen.</a:t>
            </a:r>
          </a:p>
          <a:p>
            <a:r>
              <a:rPr lang="en-US" sz="1800" b="0" i="0" u="none" strike="noStrike" baseline="0" dirty="0">
                <a:latin typeface="Calibri (Body)"/>
              </a:rPr>
              <a:t>An if statement could be used in the code to prevent a bomb from being randomly placed in the location that corresponds to a location that was already touched by the user on the screen. </a:t>
            </a:r>
          </a:p>
          <a:p>
            <a:r>
              <a:rPr lang="en-US" sz="1800" b="0" i="0" u="none" strike="noStrike" baseline="0" dirty="0">
                <a:latin typeface="Calibri (Body)"/>
              </a:rPr>
              <a:t>By generating the location of the bombs after the first touch has been made by the user, there is no way that the user could touch a bomb on the first touch. Then, the remaining logic of the code could still be applied. </a:t>
            </a:r>
          </a:p>
        </p:txBody>
      </p:sp>
    </p:spTree>
    <p:extLst>
      <p:ext uri="{BB962C8B-B14F-4D97-AF65-F5344CB8AC3E}">
        <p14:creationId xmlns:p14="http://schemas.microsoft.com/office/powerpoint/2010/main" val="2235679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1451</TotalTime>
  <Words>1037</Words>
  <Application>Microsoft Office PowerPoint</Application>
  <PresentationFormat>Widescreen</PresentationFormat>
  <Paragraphs>59</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Calibri (Body)</vt:lpstr>
      <vt:lpstr>Calibri Light</vt:lpstr>
      <vt:lpstr>Century Gothic</vt:lpstr>
      <vt:lpstr>Times New Roman</vt:lpstr>
      <vt:lpstr>Office Theme</vt:lpstr>
      <vt:lpstr>             Minesweeper</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E-Parchi</dc:title>
  <dc:creator>shreyas mahajan</dc:creator>
  <cp:lastModifiedBy>vikalp rusia</cp:lastModifiedBy>
  <cp:revision>62</cp:revision>
  <dcterms:created xsi:type="dcterms:W3CDTF">2020-12-27T17:40:47Z</dcterms:created>
  <dcterms:modified xsi:type="dcterms:W3CDTF">2021-11-11T08:45:25Z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