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7" r:id="rId18"/>
    <p:sldId id="280" r:id="rId19"/>
    <p:sldId id="273" r:id="rId20"/>
    <p:sldId id="274" r:id="rId21"/>
    <p:sldId id="275" r:id="rId22"/>
    <p:sldId id="278" r:id="rId23"/>
    <p:sldId id="276" r:id="rId24"/>
    <p:sldId id="279" r:id="rId25"/>
    <p:sldId id="25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9331EC-F4B4-0E4F-907F-0A9AB7C176AA}" v="1" dt="2024-05-02T09:37:47.1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74967"/>
  </p:normalViewPr>
  <p:slideViewPr>
    <p:cSldViewPr snapToGrid="0">
      <p:cViewPr varScale="1">
        <p:scale>
          <a:sx n="96" d="100"/>
          <a:sy n="96" d="100"/>
        </p:scale>
        <p:origin x="126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5D0F01-9AB4-334D-B54F-1101C88F7F63}" type="datetimeFigureOut">
              <a:rPr lang="en-US" smtClean="0"/>
              <a:t>5/2/24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273995-D9FE-A841-83DF-0DF29014F814}" type="slidenum">
              <a:rPr lang="en-US" smtClean="0"/>
              <a:t>‹#›</a:t>
            </a:fld>
            <a:endParaRPr lang="en-US"/>
          </a:p>
        </p:txBody>
      </p:sp>
    </p:spTree>
    <p:extLst>
      <p:ext uri="{BB962C8B-B14F-4D97-AF65-F5344CB8AC3E}">
        <p14:creationId xmlns:p14="http://schemas.microsoft.com/office/powerpoint/2010/main" val="58987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273995-D9FE-A841-83DF-0DF29014F814}" type="slidenum">
              <a:rPr lang="en-US" smtClean="0"/>
              <a:t>1</a:t>
            </a:fld>
            <a:endParaRPr lang="en-US"/>
          </a:p>
        </p:txBody>
      </p:sp>
    </p:spTree>
    <p:extLst>
      <p:ext uri="{BB962C8B-B14F-4D97-AF65-F5344CB8AC3E}">
        <p14:creationId xmlns:p14="http://schemas.microsoft.com/office/powerpoint/2010/main" val="798583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objectives were clear for the project </a:t>
            </a:r>
            <a:r>
              <a:rPr lang="en-US" dirty="0" err="1"/>
              <a:t>i.e</a:t>
            </a:r>
            <a:r>
              <a:rPr lang="en-US" dirty="0"/>
              <a:t> to implement an efficient routing algorithm, and to predict the shortest path between source and destination that we desired.</a:t>
            </a:r>
          </a:p>
          <a:p>
            <a:r>
              <a:rPr lang="en-US" dirty="0"/>
              <a:t>And also to apply transfer learning from the mesh topology to the other network topologies</a:t>
            </a:r>
          </a:p>
        </p:txBody>
      </p:sp>
      <p:sp>
        <p:nvSpPr>
          <p:cNvPr id="4" name="Slide Number Placeholder 3"/>
          <p:cNvSpPr>
            <a:spLocks noGrp="1"/>
          </p:cNvSpPr>
          <p:nvPr>
            <p:ph type="sldNum" sz="quarter" idx="5"/>
          </p:nvPr>
        </p:nvSpPr>
        <p:spPr/>
        <p:txBody>
          <a:bodyPr/>
          <a:lstStyle/>
          <a:p>
            <a:fld id="{A7273995-D9FE-A841-83DF-0DF29014F814}" type="slidenum">
              <a:rPr lang="en-US" smtClean="0"/>
              <a:t>2</a:t>
            </a:fld>
            <a:endParaRPr lang="en-US"/>
          </a:p>
        </p:txBody>
      </p:sp>
    </p:spTree>
    <p:extLst>
      <p:ext uri="{BB962C8B-B14F-4D97-AF65-F5344CB8AC3E}">
        <p14:creationId xmlns:p14="http://schemas.microsoft.com/office/powerpoint/2010/main" val="1373441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NoC</a:t>
            </a:r>
            <a:r>
              <a:rPr lang="en-US" dirty="0"/>
              <a:t> in short also known as Network on chip.</a:t>
            </a:r>
          </a:p>
          <a:p>
            <a:r>
              <a:rPr lang="en-US" dirty="0"/>
              <a:t>used as a network based communication system.</a:t>
            </a:r>
          </a:p>
          <a:p>
            <a:r>
              <a:rPr lang="en-US" dirty="0"/>
              <a:t>consists of components like IP .(IP core) is a functional block of logic or data used to make a field-programmable gate .IP core or IP block is a reusable unit of logic.</a:t>
            </a:r>
          </a:p>
          <a:p>
            <a:r>
              <a:rPr lang="en-US" dirty="0"/>
              <a:t>NI – network interface the </a:t>
            </a:r>
            <a:r>
              <a:rPr lang="en-US" dirty="0" err="1"/>
              <a:t>NoC</a:t>
            </a:r>
            <a:r>
              <a:rPr lang="en-US" dirty="0"/>
              <a:t> controls the flow of data through the use of network interface (NI) modules. These modules are often used to transform data packets generated by the processor cores into fixed-length, flow-control digits. These digits allow the routers within the </a:t>
            </a:r>
            <a:r>
              <a:rPr lang="en-US" dirty="0" err="1"/>
              <a:t>NoC</a:t>
            </a:r>
            <a:r>
              <a:rPr lang="en-US" dirty="0"/>
              <a:t> to appropriately direct data to the desired functional block.</a:t>
            </a:r>
          </a:p>
          <a:p>
            <a:endParaRPr lang="en-US" dirty="0"/>
          </a:p>
          <a:p>
            <a:r>
              <a:rPr lang="en-US" dirty="0"/>
              <a:t>router-  comprises a number of input ports, a number of output ports, a switching matrix connecting the input ports to the output ports, and a local port to access the IP core connected to this router.</a:t>
            </a:r>
          </a:p>
        </p:txBody>
      </p:sp>
      <p:sp>
        <p:nvSpPr>
          <p:cNvPr id="4" name="Slide Number Placeholder 3"/>
          <p:cNvSpPr>
            <a:spLocks noGrp="1"/>
          </p:cNvSpPr>
          <p:nvPr>
            <p:ph type="sldNum" sz="quarter" idx="5"/>
          </p:nvPr>
        </p:nvSpPr>
        <p:spPr/>
        <p:txBody>
          <a:bodyPr/>
          <a:lstStyle/>
          <a:p>
            <a:fld id="{A7273995-D9FE-A841-83DF-0DF29014F814}" type="slidenum">
              <a:rPr lang="en-US" smtClean="0"/>
              <a:t>3</a:t>
            </a:fld>
            <a:endParaRPr lang="en-US"/>
          </a:p>
        </p:txBody>
      </p:sp>
    </p:spTree>
    <p:extLst>
      <p:ext uri="{BB962C8B-B14F-4D97-AF65-F5344CB8AC3E}">
        <p14:creationId xmlns:p14="http://schemas.microsoft.com/office/powerpoint/2010/main" val="1732317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NoC</a:t>
            </a:r>
            <a:r>
              <a:rPr lang="en-US" dirty="0"/>
              <a:t> in short also known as Network on chip.</a:t>
            </a:r>
          </a:p>
          <a:p>
            <a:r>
              <a:rPr lang="en-US" dirty="0"/>
              <a:t>used as a network based communication system.</a:t>
            </a:r>
          </a:p>
          <a:p>
            <a:r>
              <a:rPr lang="en-US" dirty="0"/>
              <a:t>consists of components like IP .(IP core) is a functional block of logic or data and a reusable unit of logic.</a:t>
            </a:r>
          </a:p>
          <a:p>
            <a:r>
              <a:rPr lang="en-US" dirty="0"/>
              <a:t>NI – network interface the </a:t>
            </a:r>
            <a:r>
              <a:rPr lang="en-US" dirty="0" err="1"/>
              <a:t>NoC</a:t>
            </a:r>
            <a:r>
              <a:rPr lang="en-US" dirty="0"/>
              <a:t> controls the flow of data through the use of network interface (NI) modules. These modules are often used to transform data packets generated by the processor cores into fixed-length, flow-control digits. These digits allow the routers within the </a:t>
            </a:r>
            <a:r>
              <a:rPr lang="en-US" dirty="0" err="1"/>
              <a:t>NoC</a:t>
            </a:r>
            <a:r>
              <a:rPr lang="en-US" dirty="0"/>
              <a:t> to appropriately direct data to the desired functional block.</a:t>
            </a:r>
          </a:p>
          <a:p>
            <a:endParaRPr lang="en-US" dirty="0"/>
          </a:p>
          <a:p>
            <a:r>
              <a:rPr lang="en-US" dirty="0"/>
              <a:t>router-  comprises a number of input ports, a number of output ports, a switching matrix connecting the input ports to the output ports, and a local port to access the IP core connected to this router.</a:t>
            </a:r>
          </a:p>
          <a:p>
            <a:endParaRPr lang="en-US" dirty="0"/>
          </a:p>
        </p:txBody>
      </p:sp>
      <p:sp>
        <p:nvSpPr>
          <p:cNvPr id="4" name="Slide Number Placeholder 3"/>
          <p:cNvSpPr>
            <a:spLocks noGrp="1"/>
          </p:cNvSpPr>
          <p:nvPr>
            <p:ph type="sldNum" sz="quarter" idx="5"/>
          </p:nvPr>
        </p:nvSpPr>
        <p:spPr/>
        <p:txBody>
          <a:bodyPr/>
          <a:lstStyle/>
          <a:p>
            <a:fld id="{A7273995-D9FE-A841-83DF-0DF29014F814}" type="slidenum">
              <a:rPr lang="en-US" smtClean="0"/>
              <a:t>4</a:t>
            </a:fld>
            <a:endParaRPr lang="en-US"/>
          </a:p>
        </p:txBody>
      </p:sp>
    </p:spTree>
    <p:extLst>
      <p:ext uri="{BB962C8B-B14F-4D97-AF65-F5344CB8AC3E}">
        <p14:creationId xmlns:p14="http://schemas.microsoft.com/office/powerpoint/2010/main" val="3450867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 generative adversarial network (GAN) is a machine learning ([ML] model in which two [neural networks compete with each other by using DL methods to become more accurate in their predictions.</a:t>
            </a:r>
          </a:p>
          <a:p>
            <a:r>
              <a:rPr lang="en-US" dirty="0"/>
              <a:t>- The two neural networks that make up a GAN are referred to as the _generator_ and the _discriminator_. The generator is a </a:t>
            </a:r>
            <a:r>
              <a:rPr lang="en-US" dirty="0" err="1"/>
              <a:t>cnn</a:t>
            </a:r>
            <a:r>
              <a:rPr lang="en-US" dirty="0"/>
              <a:t> and the discriminator is a </a:t>
            </a:r>
            <a:r>
              <a:rPr lang="en-US" dirty="0" err="1"/>
              <a:t>dcnn</a:t>
            </a:r>
            <a:r>
              <a:rPr lang="en-US" dirty="0"/>
              <a:t>. </a:t>
            </a:r>
          </a:p>
          <a:p>
            <a:endParaRPr lang="en-US" dirty="0"/>
          </a:p>
          <a:p>
            <a:r>
              <a:rPr lang="en-US" dirty="0"/>
              <a:t>The goal of the generator is to artificially manufacture outputs that could easily be mistaken for real data. The goal of the discriminator is to identify which of the outputs it receives have been artificially created.</a:t>
            </a:r>
          </a:p>
        </p:txBody>
      </p:sp>
      <p:sp>
        <p:nvSpPr>
          <p:cNvPr id="4" name="Slide Number Placeholder 3"/>
          <p:cNvSpPr>
            <a:spLocks noGrp="1"/>
          </p:cNvSpPr>
          <p:nvPr>
            <p:ph type="sldNum" sz="quarter" idx="5"/>
          </p:nvPr>
        </p:nvSpPr>
        <p:spPr/>
        <p:txBody>
          <a:bodyPr/>
          <a:lstStyle/>
          <a:p>
            <a:fld id="{A7273995-D9FE-A841-83DF-0DF29014F814}" type="slidenum">
              <a:rPr lang="en-US" smtClean="0"/>
              <a:t>6</a:t>
            </a:fld>
            <a:endParaRPr lang="en-US"/>
          </a:p>
        </p:txBody>
      </p:sp>
    </p:spTree>
    <p:extLst>
      <p:ext uri="{BB962C8B-B14F-4D97-AF65-F5344CB8AC3E}">
        <p14:creationId xmlns:p14="http://schemas.microsoft.com/office/powerpoint/2010/main" val="984074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 Q-learning based congestion table dynamic adjusted </a:t>
            </a:r>
            <a:r>
              <a:rPr lang="en-US" dirty="0" err="1"/>
              <a:t>NoC</a:t>
            </a:r>
            <a:r>
              <a:rPr lang="en-US" dirty="0"/>
              <a:t> routing scheme is presented to optimize the effect of the transfer-delay of the packet on system performance. I</a:t>
            </a:r>
          </a:p>
          <a:p>
            <a:r>
              <a:rPr lang="en-US" dirty="0"/>
              <a:t>2. Jitesh - this paper proposes RAMAN: Reinforcement Learning (RL) inspired algorithm for mapping applications onto mesh </a:t>
            </a:r>
            <a:r>
              <a:rPr lang="en-US" dirty="0" err="1"/>
              <a:t>NoC</a:t>
            </a:r>
            <a:r>
              <a:rPr lang="en-US" dirty="0"/>
              <a:t>, a modified Q-Learning technique designed by RL, trying to achieve less communication cost.</a:t>
            </a:r>
          </a:p>
          <a:p>
            <a:r>
              <a:rPr lang="en-US" dirty="0"/>
              <a:t>3. Q Chen - a neural network-based application core mapping algorithm. The effectiveness of this task depends on the caliber of the training set.</a:t>
            </a:r>
          </a:p>
        </p:txBody>
      </p:sp>
      <p:sp>
        <p:nvSpPr>
          <p:cNvPr id="4" name="Slide Number Placeholder 3"/>
          <p:cNvSpPr>
            <a:spLocks noGrp="1"/>
          </p:cNvSpPr>
          <p:nvPr>
            <p:ph type="sldNum" sz="quarter" idx="5"/>
          </p:nvPr>
        </p:nvSpPr>
        <p:spPr/>
        <p:txBody>
          <a:bodyPr/>
          <a:lstStyle/>
          <a:p>
            <a:fld id="{A7273995-D9FE-A841-83DF-0DF29014F814}" type="slidenum">
              <a:rPr lang="en-US" smtClean="0"/>
              <a:t>12</a:t>
            </a:fld>
            <a:endParaRPr lang="en-US"/>
          </a:p>
        </p:txBody>
      </p:sp>
    </p:spTree>
    <p:extLst>
      <p:ext uri="{BB962C8B-B14F-4D97-AF65-F5344CB8AC3E}">
        <p14:creationId xmlns:p14="http://schemas.microsoft.com/office/powerpoint/2010/main" val="2093430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7F763-4850-9172-B77E-541AA86373F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7EFB88E-21CB-3C92-5091-C59C72EDE2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7507F07-4A15-2F7F-E2B8-3D6DD17AF9D1}"/>
              </a:ext>
            </a:extLst>
          </p:cNvPr>
          <p:cNvSpPr>
            <a:spLocks noGrp="1"/>
          </p:cNvSpPr>
          <p:nvPr>
            <p:ph type="dt" sz="half" idx="10"/>
          </p:nvPr>
        </p:nvSpPr>
        <p:spPr/>
        <p:txBody>
          <a:bodyPr/>
          <a:lstStyle/>
          <a:p>
            <a:fld id="{B556FCA2-E428-3E44-8747-0C215436A613}" type="datetimeFigureOut">
              <a:rPr lang="en-US" smtClean="0"/>
              <a:t>5/2/24</a:t>
            </a:fld>
            <a:endParaRPr lang="en-US"/>
          </a:p>
        </p:txBody>
      </p:sp>
      <p:sp>
        <p:nvSpPr>
          <p:cNvPr id="5" name="Footer Placeholder 4">
            <a:extLst>
              <a:ext uri="{FF2B5EF4-FFF2-40B4-BE49-F238E27FC236}">
                <a16:creationId xmlns:a16="http://schemas.microsoft.com/office/drawing/2014/main" id="{EDE2B3A6-532E-0F1A-C65A-1E886BD36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876F20-6D8A-DAE4-4120-E6588F513B17}"/>
              </a:ext>
            </a:extLst>
          </p:cNvPr>
          <p:cNvSpPr>
            <a:spLocks noGrp="1"/>
          </p:cNvSpPr>
          <p:nvPr>
            <p:ph type="sldNum" sz="quarter" idx="12"/>
          </p:nvPr>
        </p:nvSpPr>
        <p:spPr/>
        <p:txBody>
          <a:bodyPr/>
          <a:lstStyle/>
          <a:p>
            <a:fld id="{0D31AB87-8B26-2D41-8A5F-D7595E09AC36}" type="slidenum">
              <a:rPr lang="en-US" smtClean="0"/>
              <a:t>‹#›</a:t>
            </a:fld>
            <a:endParaRPr lang="en-US"/>
          </a:p>
        </p:txBody>
      </p:sp>
    </p:spTree>
    <p:extLst>
      <p:ext uri="{BB962C8B-B14F-4D97-AF65-F5344CB8AC3E}">
        <p14:creationId xmlns:p14="http://schemas.microsoft.com/office/powerpoint/2010/main" val="1429818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462BC-38AE-D5E1-5E89-7ED79476A8B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4637F56-EBE4-E5EF-7509-8197E5C7E74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215522E-54A2-4812-5043-9288C953816D}"/>
              </a:ext>
            </a:extLst>
          </p:cNvPr>
          <p:cNvSpPr>
            <a:spLocks noGrp="1"/>
          </p:cNvSpPr>
          <p:nvPr>
            <p:ph type="dt" sz="half" idx="10"/>
          </p:nvPr>
        </p:nvSpPr>
        <p:spPr/>
        <p:txBody>
          <a:bodyPr/>
          <a:lstStyle/>
          <a:p>
            <a:fld id="{B556FCA2-E428-3E44-8747-0C215436A613}" type="datetimeFigureOut">
              <a:rPr lang="en-US" smtClean="0"/>
              <a:t>5/2/24</a:t>
            </a:fld>
            <a:endParaRPr lang="en-US"/>
          </a:p>
        </p:txBody>
      </p:sp>
      <p:sp>
        <p:nvSpPr>
          <p:cNvPr id="5" name="Footer Placeholder 4">
            <a:extLst>
              <a:ext uri="{FF2B5EF4-FFF2-40B4-BE49-F238E27FC236}">
                <a16:creationId xmlns:a16="http://schemas.microsoft.com/office/drawing/2014/main" id="{2C61C17E-A3E2-0D27-4EF8-0F3A75DB1F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72E266-5513-D86F-6A6C-8B9E54758F0B}"/>
              </a:ext>
            </a:extLst>
          </p:cNvPr>
          <p:cNvSpPr>
            <a:spLocks noGrp="1"/>
          </p:cNvSpPr>
          <p:nvPr>
            <p:ph type="sldNum" sz="quarter" idx="12"/>
          </p:nvPr>
        </p:nvSpPr>
        <p:spPr/>
        <p:txBody>
          <a:bodyPr/>
          <a:lstStyle/>
          <a:p>
            <a:fld id="{0D31AB87-8B26-2D41-8A5F-D7595E09AC36}" type="slidenum">
              <a:rPr lang="en-US" smtClean="0"/>
              <a:t>‹#›</a:t>
            </a:fld>
            <a:endParaRPr lang="en-US"/>
          </a:p>
        </p:txBody>
      </p:sp>
    </p:spTree>
    <p:extLst>
      <p:ext uri="{BB962C8B-B14F-4D97-AF65-F5344CB8AC3E}">
        <p14:creationId xmlns:p14="http://schemas.microsoft.com/office/powerpoint/2010/main" val="3109057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6B4D78-BDCB-9141-57C0-D9A7573898C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F55C27D-BDBB-65BB-445C-CFC60363F2D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99B1CA3-EBBB-7193-6BC0-E195A629DBB6}"/>
              </a:ext>
            </a:extLst>
          </p:cNvPr>
          <p:cNvSpPr>
            <a:spLocks noGrp="1"/>
          </p:cNvSpPr>
          <p:nvPr>
            <p:ph type="dt" sz="half" idx="10"/>
          </p:nvPr>
        </p:nvSpPr>
        <p:spPr/>
        <p:txBody>
          <a:bodyPr/>
          <a:lstStyle/>
          <a:p>
            <a:fld id="{B556FCA2-E428-3E44-8747-0C215436A613}" type="datetimeFigureOut">
              <a:rPr lang="en-US" smtClean="0"/>
              <a:t>5/2/24</a:t>
            </a:fld>
            <a:endParaRPr lang="en-US"/>
          </a:p>
        </p:txBody>
      </p:sp>
      <p:sp>
        <p:nvSpPr>
          <p:cNvPr id="5" name="Footer Placeholder 4">
            <a:extLst>
              <a:ext uri="{FF2B5EF4-FFF2-40B4-BE49-F238E27FC236}">
                <a16:creationId xmlns:a16="http://schemas.microsoft.com/office/drawing/2014/main" id="{2E691238-C43E-DE25-A010-A498BF5A6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3A1998-D453-2623-1557-6963183D8AA7}"/>
              </a:ext>
            </a:extLst>
          </p:cNvPr>
          <p:cNvSpPr>
            <a:spLocks noGrp="1"/>
          </p:cNvSpPr>
          <p:nvPr>
            <p:ph type="sldNum" sz="quarter" idx="12"/>
          </p:nvPr>
        </p:nvSpPr>
        <p:spPr/>
        <p:txBody>
          <a:bodyPr/>
          <a:lstStyle/>
          <a:p>
            <a:fld id="{0D31AB87-8B26-2D41-8A5F-D7595E09AC36}" type="slidenum">
              <a:rPr lang="en-US" smtClean="0"/>
              <a:t>‹#›</a:t>
            </a:fld>
            <a:endParaRPr lang="en-US"/>
          </a:p>
        </p:txBody>
      </p:sp>
    </p:spTree>
    <p:extLst>
      <p:ext uri="{BB962C8B-B14F-4D97-AF65-F5344CB8AC3E}">
        <p14:creationId xmlns:p14="http://schemas.microsoft.com/office/powerpoint/2010/main" val="1332375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1E74D-8E6E-EE5A-FC5F-166E69642AE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A6BC20D-0142-AEE4-86E0-81684B9B3F2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2AECADE-B551-F44B-4EB1-E1D1243DF644}"/>
              </a:ext>
            </a:extLst>
          </p:cNvPr>
          <p:cNvSpPr>
            <a:spLocks noGrp="1"/>
          </p:cNvSpPr>
          <p:nvPr>
            <p:ph type="dt" sz="half" idx="10"/>
          </p:nvPr>
        </p:nvSpPr>
        <p:spPr/>
        <p:txBody>
          <a:bodyPr/>
          <a:lstStyle/>
          <a:p>
            <a:fld id="{B556FCA2-E428-3E44-8747-0C215436A613}" type="datetimeFigureOut">
              <a:rPr lang="en-US" smtClean="0"/>
              <a:t>5/2/24</a:t>
            </a:fld>
            <a:endParaRPr lang="en-US"/>
          </a:p>
        </p:txBody>
      </p:sp>
      <p:sp>
        <p:nvSpPr>
          <p:cNvPr id="5" name="Footer Placeholder 4">
            <a:extLst>
              <a:ext uri="{FF2B5EF4-FFF2-40B4-BE49-F238E27FC236}">
                <a16:creationId xmlns:a16="http://schemas.microsoft.com/office/drawing/2014/main" id="{E571D381-7152-BB1C-596C-E51E895C1B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170B77-90BB-98F4-F82A-DFC1F241FCC7}"/>
              </a:ext>
            </a:extLst>
          </p:cNvPr>
          <p:cNvSpPr>
            <a:spLocks noGrp="1"/>
          </p:cNvSpPr>
          <p:nvPr>
            <p:ph type="sldNum" sz="quarter" idx="12"/>
          </p:nvPr>
        </p:nvSpPr>
        <p:spPr/>
        <p:txBody>
          <a:bodyPr/>
          <a:lstStyle/>
          <a:p>
            <a:fld id="{0D31AB87-8B26-2D41-8A5F-D7595E09AC36}" type="slidenum">
              <a:rPr lang="en-US" smtClean="0"/>
              <a:t>‹#›</a:t>
            </a:fld>
            <a:endParaRPr lang="en-US"/>
          </a:p>
        </p:txBody>
      </p:sp>
    </p:spTree>
    <p:extLst>
      <p:ext uri="{BB962C8B-B14F-4D97-AF65-F5344CB8AC3E}">
        <p14:creationId xmlns:p14="http://schemas.microsoft.com/office/powerpoint/2010/main" val="1614101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9E458-F558-6250-FF0E-7DDE68FBC55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186273C-386C-F5D7-E0EA-98BF8F4B6E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4B90FB3-9FE2-A76B-5D34-72146DFE9902}"/>
              </a:ext>
            </a:extLst>
          </p:cNvPr>
          <p:cNvSpPr>
            <a:spLocks noGrp="1"/>
          </p:cNvSpPr>
          <p:nvPr>
            <p:ph type="dt" sz="half" idx="10"/>
          </p:nvPr>
        </p:nvSpPr>
        <p:spPr/>
        <p:txBody>
          <a:bodyPr/>
          <a:lstStyle/>
          <a:p>
            <a:fld id="{B556FCA2-E428-3E44-8747-0C215436A613}" type="datetimeFigureOut">
              <a:rPr lang="en-US" smtClean="0"/>
              <a:t>5/2/24</a:t>
            </a:fld>
            <a:endParaRPr lang="en-US"/>
          </a:p>
        </p:txBody>
      </p:sp>
      <p:sp>
        <p:nvSpPr>
          <p:cNvPr id="5" name="Footer Placeholder 4">
            <a:extLst>
              <a:ext uri="{FF2B5EF4-FFF2-40B4-BE49-F238E27FC236}">
                <a16:creationId xmlns:a16="http://schemas.microsoft.com/office/drawing/2014/main" id="{63342D6C-6AE7-F540-6219-81CDEF3046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236EE1-B2AF-11FD-BE4F-692E8C070E3C}"/>
              </a:ext>
            </a:extLst>
          </p:cNvPr>
          <p:cNvSpPr>
            <a:spLocks noGrp="1"/>
          </p:cNvSpPr>
          <p:nvPr>
            <p:ph type="sldNum" sz="quarter" idx="12"/>
          </p:nvPr>
        </p:nvSpPr>
        <p:spPr/>
        <p:txBody>
          <a:bodyPr/>
          <a:lstStyle/>
          <a:p>
            <a:fld id="{0D31AB87-8B26-2D41-8A5F-D7595E09AC36}" type="slidenum">
              <a:rPr lang="en-US" smtClean="0"/>
              <a:t>‹#›</a:t>
            </a:fld>
            <a:endParaRPr lang="en-US"/>
          </a:p>
        </p:txBody>
      </p:sp>
    </p:spTree>
    <p:extLst>
      <p:ext uri="{BB962C8B-B14F-4D97-AF65-F5344CB8AC3E}">
        <p14:creationId xmlns:p14="http://schemas.microsoft.com/office/powerpoint/2010/main" val="2488653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6D021-CC26-FD09-CD99-52FCA8E06A5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68BF15F-9852-86C0-0421-FAB58F0FEA2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4EC4FAA-80F4-462A-4790-400355C2D9A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BD429FA-D2A8-3629-9145-78D4FFE086B8}"/>
              </a:ext>
            </a:extLst>
          </p:cNvPr>
          <p:cNvSpPr>
            <a:spLocks noGrp="1"/>
          </p:cNvSpPr>
          <p:nvPr>
            <p:ph type="dt" sz="half" idx="10"/>
          </p:nvPr>
        </p:nvSpPr>
        <p:spPr/>
        <p:txBody>
          <a:bodyPr/>
          <a:lstStyle/>
          <a:p>
            <a:fld id="{B556FCA2-E428-3E44-8747-0C215436A613}" type="datetimeFigureOut">
              <a:rPr lang="en-US" smtClean="0"/>
              <a:t>5/2/24</a:t>
            </a:fld>
            <a:endParaRPr lang="en-US"/>
          </a:p>
        </p:txBody>
      </p:sp>
      <p:sp>
        <p:nvSpPr>
          <p:cNvPr id="6" name="Footer Placeholder 5">
            <a:extLst>
              <a:ext uri="{FF2B5EF4-FFF2-40B4-BE49-F238E27FC236}">
                <a16:creationId xmlns:a16="http://schemas.microsoft.com/office/drawing/2014/main" id="{AF9A0F49-55E6-F4B2-6896-38FAA51B25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208585-B0ED-8B4A-A9BE-9D4AB619DA94}"/>
              </a:ext>
            </a:extLst>
          </p:cNvPr>
          <p:cNvSpPr>
            <a:spLocks noGrp="1"/>
          </p:cNvSpPr>
          <p:nvPr>
            <p:ph type="sldNum" sz="quarter" idx="12"/>
          </p:nvPr>
        </p:nvSpPr>
        <p:spPr/>
        <p:txBody>
          <a:bodyPr/>
          <a:lstStyle/>
          <a:p>
            <a:fld id="{0D31AB87-8B26-2D41-8A5F-D7595E09AC36}" type="slidenum">
              <a:rPr lang="en-US" smtClean="0"/>
              <a:t>‹#›</a:t>
            </a:fld>
            <a:endParaRPr lang="en-US"/>
          </a:p>
        </p:txBody>
      </p:sp>
    </p:spTree>
    <p:extLst>
      <p:ext uri="{BB962C8B-B14F-4D97-AF65-F5344CB8AC3E}">
        <p14:creationId xmlns:p14="http://schemas.microsoft.com/office/powerpoint/2010/main" val="3153525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C144F-7D82-3869-7FC8-CC85B3AB6E8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1F0D26F-A6D1-D5CD-AD73-78C43C802E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25C6046-4E9D-11A2-CE9D-7303A12A6CE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6ADF349-8194-1C0C-A445-40AE108F61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8D84341-0FE4-776E-0380-DE6454E4B30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F99E611-BDF4-CD78-BC4B-1B27CF53567F}"/>
              </a:ext>
            </a:extLst>
          </p:cNvPr>
          <p:cNvSpPr>
            <a:spLocks noGrp="1"/>
          </p:cNvSpPr>
          <p:nvPr>
            <p:ph type="dt" sz="half" idx="10"/>
          </p:nvPr>
        </p:nvSpPr>
        <p:spPr/>
        <p:txBody>
          <a:bodyPr/>
          <a:lstStyle/>
          <a:p>
            <a:fld id="{B556FCA2-E428-3E44-8747-0C215436A613}" type="datetimeFigureOut">
              <a:rPr lang="en-US" smtClean="0"/>
              <a:t>5/2/24</a:t>
            </a:fld>
            <a:endParaRPr lang="en-US"/>
          </a:p>
        </p:txBody>
      </p:sp>
      <p:sp>
        <p:nvSpPr>
          <p:cNvPr id="8" name="Footer Placeholder 7">
            <a:extLst>
              <a:ext uri="{FF2B5EF4-FFF2-40B4-BE49-F238E27FC236}">
                <a16:creationId xmlns:a16="http://schemas.microsoft.com/office/drawing/2014/main" id="{BC184FF1-D108-4E02-EA5F-F908BDD406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DC20AC-30F4-D8F3-141E-BA878E3E3711}"/>
              </a:ext>
            </a:extLst>
          </p:cNvPr>
          <p:cNvSpPr>
            <a:spLocks noGrp="1"/>
          </p:cNvSpPr>
          <p:nvPr>
            <p:ph type="sldNum" sz="quarter" idx="12"/>
          </p:nvPr>
        </p:nvSpPr>
        <p:spPr/>
        <p:txBody>
          <a:bodyPr/>
          <a:lstStyle/>
          <a:p>
            <a:fld id="{0D31AB87-8B26-2D41-8A5F-D7595E09AC36}" type="slidenum">
              <a:rPr lang="en-US" smtClean="0"/>
              <a:t>‹#›</a:t>
            </a:fld>
            <a:endParaRPr lang="en-US"/>
          </a:p>
        </p:txBody>
      </p:sp>
    </p:spTree>
    <p:extLst>
      <p:ext uri="{BB962C8B-B14F-4D97-AF65-F5344CB8AC3E}">
        <p14:creationId xmlns:p14="http://schemas.microsoft.com/office/powerpoint/2010/main" val="566604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250E9-9FFE-E7D6-F77B-2A8810EE56F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6DF2CEA-6399-752E-B3F2-8A53C3CA1C00}"/>
              </a:ext>
            </a:extLst>
          </p:cNvPr>
          <p:cNvSpPr>
            <a:spLocks noGrp="1"/>
          </p:cNvSpPr>
          <p:nvPr>
            <p:ph type="dt" sz="half" idx="10"/>
          </p:nvPr>
        </p:nvSpPr>
        <p:spPr/>
        <p:txBody>
          <a:bodyPr/>
          <a:lstStyle/>
          <a:p>
            <a:fld id="{B556FCA2-E428-3E44-8747-0C215436A613}" type="datetimeFigureOut">
              <a:rPr lang="en-US" smtClean="0"/>
              <a:t>5/2/24</a:t>
            </a:fld>
            <a:endParaRPr lang="en-US"/>
          </a:p>
        </p:txBody>
      </p:sp>
      <p:sp>
        <p:nvSpPr>
          <p:cNvPr id="4" name="Footer Placeholder 3">
            <a:extLst>
              <a:ext uri="{FF2B5EF4-FFF2-40B4-BE49-F238E27FC236}">
                <a16:creationId xmlns:a16="http://schemas.microsoft.com/office/drawing/2014/main" id="{582E99D3-59F7-ECC5-EEF7-C4C9510255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88E5A9-FE63-8698-E67C-B5A3712AED63}"/>
              </a:ext>
            </a:extLst>
          </p:cNvPr>
          <p:cNvSpPr>
            <a:spLocks noGrp="1"/>
          </p:cNvSpPr>
          <p:nvPr>
            <p:ph type="sldNum" sz="quarter" idx="12"/>
          </p:nvPr>
        </p:nvSpPr>
        <p:spPr/>
        <p:txBody>
          <a:bodyPr/>
          <a:lstStyle/>
          <a:p>
            <a:fld id="{0D31AB87-8B26-2D41-8A5F-D7595E09AC36}" type="slidenum">
              <a:rPr lang="en-US" smtClean="0"/>
              <a:t>‹#›</a:t>
            </a:fld>
            <a:endParaRPr lang="en-US"/>
          </a:p>
        </p:txBody>
      </p:sp>
    </p:spTree>
    <p:extLst>
      <p:ext uri="{BB962C8B-B14F-4D97-AF65-F5344CB8AC3E}">
        <p14:creationId xmlns:p14="http://schemas.microsoft.com/office/powerpoint/2010/main" val="1431932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683A53-3A37-04B3-B267-71B4882AA4D0}"/>
              </a:ext>
            </a:extLst>
          </p:cNvPr>
          <p:cNvSpPr>
            <a:spLocks noGrp="1"/>
          </p:cNvSpPr>
          <p:nvPr>
            <p:ph type="dt" sz="half" idx="10"/>
          </p:nvPr>
        </p:nvSpPr>
        <p:spPr/>
        <p:txBody>
          <a:bodyPr/>
          <a:lstStyle/>
          <a:p>
            <a:fld id="{B556FCA2-E428-3E44-8747-0C215436A613}" type="datetimeFigureOut">
              <a:rPr lang="en-US" smtClean="0"/>
              <a:t>5/2/24</a:t>
            </a:fld>
            <a:endParaRPr lang="en-US"/>
          </a:p>
        </p:txBody>
      </p:sp>
      <p:sp>
        <p:nvSpPr>
          <p:cNvPr id="3" name="Footer Placeholder 2">
            <a:extLst>
              <a:ext uri="{FF2B5EF4-FFF2-40B4-BE49-F238E27FC236}">
                <a16:creationId xmlns:a16="http://schemas.microsoft.com/office/drawing/2014/main" id="{18389429-6580-E83A-27BF-D24A32FB42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DF8ABF-EB7C-E34F-C795-273C21DD724F}"/>
              </a:ext>
            </a:extLst>
          </p:cNvPr>
          <p:cNvSpPr>
            <a:spLocks noGrp="1"/>
          </p:cNvSpPr>
          <p:nvPr>
            <p:ph type="sldNum" sz="quarter" idx="12"/>
          </p:nvPr>
        </p:nvSpPr>
        <p:spPr/>
        <p:txBody>
          <a:bodyPr/>
          <a:lstStyle/>
          <a:p>
            <a:fld id="{0D31AB87-8B26-2D41-8A5F-D7595E09AC36}" type="slidenum">
              <a:rPr lang="en-US" smtClean="0"/>
              <a:t>‹#›</a:t>
            </a:fld>
            <a:endParaRPr lang="en-US"/>
          </a:p>
        </p:txBody>
      </p:sp>
    </p:spTree>
    <p:extLst>
      <p:ext uri="{BB962C8B-B14F-4D97-AF65-F5344CB8AC3E}">
        <p14:creationId xmlns:p14="http://schemas.microsoft.com/office/powerpoint/2010/main" val="1535960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947BD-B99C-5D48-ED6D-438B907ADFD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08871BD-F19F-DEA3-20B1-C6E8EF4088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8F1308B-A1C7-D8A8-DF34-28B1683350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008AA00-D011-FA58-8298-B58F9CF5CA85}"/>
              </a:ext>
            </a:extLst>
          </p:cNvPr>
          <p:cNvSpPr>
            <a:spLocks noGrp="1"/>
          </p:cNvSpPr>
          <p:nvPr>
            <p:ph type="dt" sz="half" idx="10"/>
          </p:nvPr>
        </p:nvSpPr>
        <p:spPr/>
        <p:txBody>
          <a:bodyPr/>
          <a:lstStyle/>
          <a:p>
            <a:fld id="{B556FCA2-E428-3E44-8747-0C215436A613}" type="datetimeFigureOut">
              <a:rPr lang="en-US" smtClean="0"/>
              <a:t>5/2/24</a:t>
            </a:fld>
            <a:endParaRPr lang="en-US"/>
          </a:p>
        </p:txBody>
      </p:sp>
      <p:sp>
        <p:nvSpPr>
          <p:cNvPr id="6" name="Footer Placeholder 5">
            <a:extLst>
              <a:ext uri="{FF2B5EF4-FFF2-40B4-BE49-F238E27FC236}">
                <a16:creationId xmlns:a16="http://schemas.microsoft.com/office/drawing/2014/main" id="{F3AD5D96-DD7E-BF2F-47A8-989708416E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5FD980-AEDA-61EE-09C3-FE9FB4F676A8}"/>
              </a:ext>
            </a:extLst>
          </p:cNvPr>
          <p:cNvSpPr>
            <a:spLocks noGrp="1"/>
          </p:cNvSpPr>
          <p:nvPr>
            <p:ph type="sldNum" sz="quarter" idx="12"/>
          </p:nvPr>
        </p:nvSpPr>
        <p:spPr/>
        <p:txBody>
          <a:bodyPr/>
          <a:lstStyle/>
          <a:p>
            <a:fld id="{0D31AB87-8B26-2D41-8A5F-D7595E09AC36}" type="slidenum">
              <a:rPr lang="en-US" smtClean="0"/>
              <a:t>‹#›</a:t>
            </a:fld>
            <a:endParaRPr lang="en-US"/>
          </a:p>
        </p:txBody>
      </p:sp>
    </p:spTree>
    <p:extLst>
      <p:ext uri="{BB962C8B-B14F-4D97-AF65-F5344CB8AC3E}">
        <p14:creationId xmlns:p14="http://schemas.microsoft.com/office/powerpoint/2010/main" val="2690937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212B4-96B6-A5F1-CC46-3E950CA65C5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03E1DFE-82F3-0148-A561-44B8C2403B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5DBBA8-5A13-7404-ABDD-15A865AC0C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E09C50D-A75B-14A4-3829-DC439DD78862}"/>
              </a:ext>
            </a:extLst>
          </p:cNvPr>
          <p:cNvSpPr>
            <a:spLocks noGrp="1"/>
          </p:cNvSpPr>
          <p:nvPr>
            <p:ph type="dt" sz="half" idx="10"/>
          </p:nvPr>
        </p:nvSpPr>
        <p:spPr/>
        <p:txBody>
          <a:bodyPr/>
          <a:lstStyle/>
          <a:p>
            <a:fld id="{B556FCA2-E428-3E44-8747-0C215436A613}" type="datetimeFigureOut">
              <a:rPr lang="en-US" smtClean="0"/>
              <a:t>5/2/24</a:t>
            </a:fld>
            <a:endParaRPr lang="en-US"/>
          </a:p>
        </p:txBody>
      </p:sp>
      <p:sp>
        <p:nvSpPr>
          <p:cNvPr id="6" name="Footer Placeholder 5">
            <a:extLst>
              <a:ext uri="{FF2B5EF4-FFF2-40B4-BE49-F238E27FC236}">
                <a16:creationId xmlns:a16="http://schemas.microsoft.com/office/drawing/2014/main" id="{4069C4ED-DEE1-D029-9576-38AA9FCADD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92026B-7E8C-2D7B-5448-5992F8856D75}"/>
              </a:ext>
            </a:extLst>
          </p:cNvPr>
          <p:cNvSpPr>
            <a:spLocks noGrp="1"/>
          </p:cNvSpPr>
          <p:nvPr>
            <p:ph type="sldNum" sz="quarter" idx="12"/>
          </p:nvPr>
        </p:nvSpPr>
        <p:spPr/>
        <p:txBody>
          <a:bodyPr/>
          <a:lstStyle/>
          <a:p>
            <a:fld id="{0D31AB87-8B26-2D41-8A5F-D7595E09AC36}" type="slidenum">
              <a:rPr lang="en-US" smtClean="0"/>
              <a:t>‹#›</a:t>
            </a:fld>
            <a:endParaRPr lang="en-US"/>
          </a:p>
        </p:txBody>
      </p:sp>
    </p:spTree>
    <p:extLst>
      <p:ext uri="{BB962C8B-B14F-4D97-AF65-F5344CB8AC3E}">
        <p14:creationId xmlns:p14="http://schemas.microsoft.com/office/powerpoint/2010/main" val="3253252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790DB3-779C-C1FD-93EC-A6404F683D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56D97BD-408A-C8D3-46B0-018695F282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2EEC5FB-A875-7E88-F0CD-C15788A566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56FCA2-E428-3E44-8747-0C215436A613}" type="datetimeFigureOut">
              <a:rPr lang="en-US" smtClean="0"/>
              <a:t>5/2/24</a:t>
            </a:fld>
            <a:endParaRPr lang="en-US"/>
          </a:p>
        </p:txBody>
      </p:sp>
      <p:sp>
        <p:nvSpPr>
          <p:cNvPr id="5" name="Footer Placeholder 4">
            <a:extLst>
              <a:ext uri="{FF2B5EF4-FFF2-40B4-BE49-F238E27FC236}">
                <a16:creationId xmlns:a16="http://schemas.microsoft.com/office/drawing/2014/main" id="{4D36355C-5ED0-6EBE-90AC-2376889891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2E621D-9A0C-400F-C1EB-67154E43AE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31AB87-8B26-2D41-8A5F-D7595E09AC36}" type="slidenum">
              <a:rPr lang="en-US" smtClean="0"/>
              <a:t>‹#›</a:t>
            </a:fld>
            <a:endParaRPr lang="en-US"/>
          </a:p>
        </p:txBody>
      </p:sp>
    </p:spTree>
    <p:extLst>
      <p:ext uri="{BB962C8B-B14F-4D97-AF65-F5344CB8AC3E}">
        <p14:creationId xmlns:p14="http://schemas.microsoft.com/office/powerpoint/2010/main" val="4080793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FF5F248F-79C9-FDB8-9830-A1CAD173D7F5}"/>
              </a:ext>
            </a:extLst>
          </p:cNvPr>
          <p:cNvSpPr>
            <a:spLocks noGrp="1"/>
          </p:cNvSpPr>
          <p:nvPr>
            <p:ph type="ctrTitle"/>
          </p:nvPr>
        </p:nvSpPr>
        <p:spPr>
          <a:xfrm>
            <a:off x="4255448" y="216960"/>
            <a:ext cx="7608511" cy="2310312"/>
          </a:xfrm>
        </p:spPr>
        <p:txBody>
          <a:bodyPr>
            <a:normAutofit/>
          </a:bodyPr>
          <a:lstStyle/>
          <a:p>
            <a:r>
              <a:rPr lang="en-US" sz="4800" b="1" dirty="0">
                <a:solidFill>
                  <a:schemeClr val="tx2"/>
                </a:solidFill>
                <a:latin typeface="Times New Roman" panose="02020603050405020304" pitchFamily="18" charset="0"/>
                <a:cs typeface="Times New Roman" panose="02020603050405020304" pitchFamily="18" charset="0"/>
              </a:rPr>
              <a:t>Study on GAN Inspired Routing on NOC</a:t>
            </a:r>
          </a:p>
        </p:txBody>
      </p:sp>
      <p:sp>
        <p:nvSpPr>
          <p:cNvPr id="3" name="Subtitle 2">
            <a:extLst>
              <a:ext uri="{FF2B5EF4-FFF2-40B4-BE49-F238E27FC236}">
                <a16:creationId xmlns:a16="http://schemas.microsoft.com/office/drawing/2014/main" id="{5056DB50-3EE4-BB18-0273-2DE3BCE525FA}"/>
              </a:ext>
            </a:extLst>
          </p:cNvPr>
          <p:cNvSpPr>
            <a:spLocks noGrp="1"/>
          </p:cNvSpPr>
          <p:nvPr>
            <p:ph type="subTitle" idx="1"/>
          </p:nvPr>
        </p:nvSpPr>
        <p:spPr>
          <a:xfrm>
            <a:off x="6095847" y="4622352"/>
            <a:ext cx="5760846" cy="682079"/>
          </a:xfrm>
        </p:spPr>
        <p:txBody>
          <a:bodyPr>
            <a:normAutofit/>
          </a:bodyPr>
          <a:lstStyle/>
          <a:p>
            <a:endParaRPr lang="en-US" dirty="0">
              <a:solidFill>
                <a:schemeClr val="tx2"/>
              </a:solidFill>
            </a:endParaRPr>
          </a:p>
        </p:txBody>
      </p:sp>
      <p:sp>
        <p:nvSpPr>
          <p:cNvPr id="5" name="Title 1">
            <a:extLst>
              <a:ext uri="{FF2B5EF4-FFF2-40B4-BE49-F238E27FC236}">
                <a16:creationId xmlns:a16="http://schemas.microsoft.com/office/drawing/2014/main" id="{8E43733A-EC44-9041-8FE5-17E3887B9216}"/>
              </a:ext>
            </a:extLst>
          </p:cNvPr>
          <p:cNvSpPr txBox="1">
            <a:spLocks/>
          </p:cNvSpPr>
          <p:nvPr/>
        </p:nvSpPr>
        <p:spPr>
          <a:xfrm>
            <a:off x="-5847409" y="-506788"/>
            <a:ext cx="7608511" cy="23103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chemeClr val="tx2"/>
                </a:solidFill>
                <a:latin typeface="Times New Roman" panose="02020603050405020304" pitchFamily="18" charset="0"/>
                <a:cs typeface="Times New Roman" panose="02020603050405020304" pitchFamily="18" charset="0"/>
              </a:rPr>
              <a:t>Objectives?</a:t>
            </a:r>
          </a:p>
        </p:txBody>
      </p:sp>
      <p:sp>
        <p:nvSpPr>
          <p:cNvPr id="6" name="AutoShape 2">
            <a:extLst>
              <a:ext uri="{FF2B5EF4-FFF2-40B4-BE49-F238E27FC236}">
                <a16:creationId xmlns:a16="http://schemas.microsoft.com/office/drawing/2014/main" id="{42D4E20A-9652-9EAA-B20F-C44D22F2F5A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noc">
            <a:extLst>
              <a:ext uri="{FF2B5EF4-FFF2-40B4-BE49-F238E27FC236}">
                <a16:creationId xmlns:a16="http://schemas.microsoft.com/office/drawing/2014/main" id="{9AF1EBBE-A7DB-B27E-23D0-64213B41A6BA}"/>
              </a:ext>
            </a:extLst>
          </p:cNvPr>
          <p:cNvPicPr>
            <a:picLocks noChangeAspect="1"/>
          </p:cNvPicPr>
          <p:nvPr/>
        </p:nvPicPr>
        <p:blipFill>
          <a:blip r:embed="rId3">
            <a:alphaModFix amt="85000"/>
          </a:blip>
          <a:stretch>
            <a:fillRect/>
          </a:stretch>
        </p:blipFill>
        <p:spPr>
          <a:xfrm>
            <a:off x="-34954" y="1621615"/>
            <a:ext cx="3784600" cy="5232400"/>
          </a:xfrm>
          <a:prstGeom prst="rect">
            <a:avLst/>
          </a:prstGeom>
          <a:ln>
            <a:solidFill>
              <a:schemeClr val="tx1"/>
            </a:solidFill>
          </a:ln>
          <a:effectLst>
            <a:glow rad="228600">
              <a:schemeClr val="accent3">
                <a:satMod val="175000"/>
                <a:alpha val="40000"/>
              </a:schemeClr>
            </a:glow>
          </a:effectLst>
        </p:spPr>
      </p:pic>
      <p:sp>
        <p:nvSpPr>
          <p:cNvPr id="38" name="TextBox 37">
            <a:extLst>
              <a:ext uri="{FF2B5EF4-FFF2-40B4-BE49-F238E27FC236}">
                <a16:creationId xmlns:a16="http://schemas.microsoft.com/office/drawing/2014/main" id="{A4AB739C-B850-7C27-D1D0-6C07BEF2D085}"/>
              </a:ext>
            </a:extLst>
          </p:cNvPr>
          <p:cNvSpPr txBox="1"/>
          <p:nvPr/>
        </p:nvSpPr>
        <p:spPr>
          <a:xfrm>
            <a:off x="1857346" y="7010103"/>
            <a:ext cx="5053264"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efficient Routing algorithm.</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Predict the shortest possible route using GAN.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Transfer Learning to generalize on various Topologies.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984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5" name="Title 1">
            <a:extLst>
              <a:ext uri="{FF2B5EF4-FFF2-40B4-BE49-F238E27FC236}">
                <a16:creationId xmlns:a16="http://schemas.microsoft.com/office/drawing/2014/main" id="{12F9C258-9FC3-FE68-E165-E9018EB15ED0}"/>
              </a:ext>
            </a:extLst>
          </p:cNvPr>
          <p:cNvSpPr txBox="1">
            <a:spLocks/>
          </p:cNvSpPr>
          <p:nvPr/>
        </p:nvSpPr>
        <p:spPr>
          <a:xfrm>
            <a:off x="-2147246" y="-1269131"/>
            <a:ext cx="7608511" cy="23103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chemeClr val="tx2"/>
                </a:solidFill>
                <a:latin typeface="Times New Roman" panose="02020603050405020304" pitchFamily="18" charset="0"/>
                <a:cs typeface="Times New Roman" panose="02020603050405020304" pitchFamily="18" charset="0"/>
              </a:rPr>
              <a:t>GAN?</a:t>
            </a:r>
          </a:p>
        </p:txBody>
      </p:sp>
      <p:pic>
        <p:nvPicPr>
          <p:cNvPr id="7" name="!!noc">
            <a:extLst>
              <a:ext uri="{FF2B5EF4-FFF2-40B4-BE49-F238E27FC236}">
                <a16:creationId xmlns:a16="http://schemas.microsoft.com/office/drawing/2014/main" id="{B2DF20AB-6446-0586-AA87-AC6A19037BBE}"/>
              </a:ext>
            </a:extLst>
          </p:cNvPr>
          <p:cNvPicPr>
            <a:picLocks noChangeAspect="1"/>
          </p:cNvPicPr>
          <p:nvPr/>
        </p:nvPicPr>
        <p:blipFill>
          <a:blip r:embed="rId2">
            <a:alphaModFix amt="85000"/>
          </a:blip>
          <a:stretch>
            <a:fillRect/>
          </a:stretch>
        </p:blipFill>
        <p:spPr>
          <a:xfrm>
            <a:off x="12765024" y="1625600"/>
            <a:ext cx="3784600" cy="5232400"/>
          </a:xfrm>
          <a:prstGeom prst="rect">
            <a:avLst/>
          </a:prstGeom>
          <a:ln>
            <a:solidFill>
              <a:schemeClr val="tx1"/>
            </a:solidFill>
          </a:ln>
          <a:effectLst>
            <a:glow rad="228600">
              <a:schemeClr val="accent3">
                <a:satMod val="175000"/>
                <a:alpha val="40000"/>
              </a:schemeClr>
            </a:glow>
          </a:effectLst>
        </p:spPr>
      </p:pic>
      <p:sp>
        <p:nvSpPr>
          <p:cNvPr id="9" name="Title 1">
            <a:extLst>
              <a:ext uri="{FF2B5EF4-FFF2-40B4-BE49-F238E27FC236}">
                <a16:creationId xmlns:a16="http://schemas.microsoft.com/office/drawing/2014/main" id="{454B432A-3138-CB30-28A7-EBEEDCC63AC6}"/>
              </a:ext>
            </a:extLst>
          </p:cNvPr>
          <p:cNvSpPr txBox="1">
            <a:spLocks/>
          </p:cNvSpPr>
          <p:nvPr/>
        </p:nvSpPr>
        <p:spPr>
          <a:xfrm>
            <a:off x="-6001375" y="-1303937"/>
            <a:ext cx="7608511" cy="23103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chemeClr val="tx2"/>
                </a:solidFill>
                <a:latin typeface="Times New Roman" panose="02020603050405020304" pitchFamily="18" charset="0"/>
                <a:cs typeface="Times New Roman" panose="02020603050405020304" pitchFamily="18" charset="0"/>
              </a:rPr>
              <a:t>Introduction!</a:t>
            </a:r>
          </a:p>
        </p:txBody>
      </p:sp>
      <p:sp>
        <p:nvSpPr>
          <p:cNvPr id="12" name="Title 11">
            <a:extLst>
              <a:ext uri="{FF2B5EF4-FFF2-40B4-BE49-F238E27FC236}">
                <a16:creationId xmlns:a16="http://schemas.microsoft.com/office/drawing/2014/main" id="{33C2AE01-20CC-F919-A1E8-8A234A85E0D2}"/>
              </a:ext>
            </a:extLst>
          </p:cNvPr>
          <p:cNvSpPr>
            <a:spLocks noGrp="1"/>
          </p:cNvSpPr>
          <p:nvPr>
            <p:ph type="ctrTitle"/>
          </p:nvPr>
        </p:nvSpPr>
        <p:spPr>
          <a:xfrm>
            <a:off x="2384447" y="-5542230"/>
            <a:ext cx="9144000" cy="2387600"/>
          </a:xfrm>
        </p:spPr>
        <p:txBody>
          <a:bodyPr>
            <a:normAutofit/>
          </a:bodyPr>
          <a:lstStyle/>
          <a:p>
            <a:r>
              <a:rPr lang="en-US" sz="5400" b="1" dirty="0">
                <a:solidFill>
                  <a:schemeClr val="tx2"/>
                </a:solidFill>
                <a:latin typeface="Times New Roman" panose="02020603050405020304" pitchFamily="18" charset="0"/>
                <a:cs typeface="Times New Roman" panose="02020603050405020304" pitchFamily="18" charset="0"/>
              </a:rPr>
              <a:t>What is </a:t>
            </a:r>
            <a:r>
              <a:rPr lang="en-US" sz="5400" b="1" dirty="0" err="1">
                <a:solidFill>
                  <a:schemeClr val="tx2"/>
                </a:solidFill>
                <a:latin typeface="Times New Roman" panose="02020603050405020304" pitchFamily="18" charset="0"/>
                <a:cs typeface="Times New Roman" panose="02020603050405020304" pitchFamily="18" charset="0"/>
              </a:rPr>
              <a:t>NoC</a:t>
            </a:r>
            <a:r>
              <a:rPr lang="en-US" sz="5400" b="1" dirty="0">
                <a:solidFill>
                  <a:schemeClr val="tx2"/>
                </a:solidFill>
                <a:latin typeface="Times New Roman" panose="02020603050405020304" pitchFamily="18" charset="0"/>
                <a:cs typeface="Times New Roman" panose="02020603050405020304" pitchFamily="18" charset="0"/>
              </a:rPr>
              <a:t>?</a:t>
            </a:r>
            <a:endParaRPr lang="en-US" sz="5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BBB8816C-38CC-3BEA-8E8E-166EAA5686BE}"/>
              </a:ext>
            </a:extLst>
          </p:cNvPr>
          <p:cNvSpPr txBox="1"/>
          <p:nvPr/>
        </p:nvSpPr>
        <p:spPr>
          <a:xfrm>
            <a:off x="4747007" y="-2453309"/>
            <a:ext cx="5096655"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Network</a:t>
            </a:r>
            <a:r>
              <a:rPr lang="en-US" dirty="0"/>
              <a:t> On Chip</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Network-based communications subsystem</a:t>
            </a:r>
          </a:p>
        </p:txBody>
      </p:sp>
      <p:pic>
        <p:nvPicPr>
          <p:cNvPr id="4098" name="Picture 2" descr="IP Core Sdn Bhd">
            <a:extLst>
              <a:ext uri="{FF2B5EF4-FFF2-40B4-BE49-F238E27FC236}">
                <a16:creationId xmlns:a16="http://schemas.microsoft.com/office/drawing/2014/main" id="{7D27E012-C8E1-AB42-429A-EB058C5539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44981" y="1625600"/>
            <a:ext cx="787920" cy="78792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082AFBD-2706-A91E-550F-4B502E28F2BF}"/>
              </a:ext>
            </a:extLst>
          </p:cNvPr>
          <p:cNvSpPr txBox="1"/>
          <p:nvPr/>
        </p:nvSpPr>
        <p:spPr>
          <a:xfrm>
            <a:off x="4746702" y="-1885498"/>
            <a:ext cx="2698595"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Consists of IP-Cores</a:t>
            </a:r>
          </a:p>
          <a:p>
            <a:endParaRPr lang="en-US" dirty="0"/>
          </a:p>
        </p:txBody>
      </p:sp>
      <p:pic>
        <p:nvPicPr>
          <p:cNvPr id="3" name="Picture 2">
            <a:extLst>
              <a:ext uri="{FF2B5EF4-FFF2-40B4-BE49-F238E27FC236}">
                <a16:creationId xmlns:a16="http://schemas.microsoft.com/office/drawing/2014/main" id="{CD7F1710-5283-0316-3802-23D85CA38F1E}"/>
              </a:ext>
            </a:extLst>
          </p:cNvPr>
          <p:cNvPicPr>
            <a:picLocks noChangeAspect="1"/>
          </p:cNvPicPr>
          <p:nvPr/>
        </p:nvPicPr>
        <p:blipFill>
          <a:blip r:embed="rId4"/>
          <a:stretch>
            <a:fillRect/>
          </a:stretch>
        </p:blipFill>
        <p:spPr>
          <a:xfrm>
            <a:off x="0" y="2125117"/>
            <a:ext cx="7772400" cy="2817627"/>
          </a:xfrm>
          <a:prstGeom prst="round2SameRect">
            <a:avLst/>
          </a:prstGeom>
        </p:spPr>
      </p:pic>
      <p:sp>
        <p:nvSpPr>
          <p:cNvPr id="4" name="Title 1">
            <a:extLst>
              <a:ext uri="{FF2B5EF4-FFF2-40B4-BE49-F238E27FC236}">
                <a16:creationId xmlns:a16="http://schemas.microsoft.com/office/drawing/2014/main" id="{77574D9D-88D9-3E63-F58F-F71965A602FB}"/>
              </a:ext>
            </a:extLst>
          </p:cNvPr>
          <p:cNvSpPr txBox="1">
            <a:spLocks/>
          </p:cNvSpPr>
          <p:nvPr/>
        </p:nvSpPr>
        <p:spPr>
          <a:xfrm>
            <a:off x="0" y="-731284"/>
            <a:ext cx="9546173" cy="23103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i="1" dirty="0">
                <a:solidFill>
                  <a:schemeClr val="tx2"/>
                </a:solidFill>
                <a:latin typeface="Times New Roman" panose="02020603050405020304" pitchFamily="18" charset="0"/>
                <a:cs typeface="Times New Roman" panose="02020603050405020304" pitchFamily="18" charset="0"/>
              </a:rPr>
              <a:t>Generative Adversarial Network </a:t>
            </a:r>
          </a:p>
        </p:txBody>
      </p:sp>
      <p:pic>
        <p:nvPicPr>
          <p:cNvPr id="7170" name="yes" descr="3,860 Yes Emoji Images, Stock Photos, 3D objects, &amp; Vectors ...">
            <a:extLst>
              <a:ext uri="{FF2B5EF4-FFF2-40B4-BE49-F238E27FC236}">
                <a16:creationId xmlns:a16="http://schemas.microsoft.com/office/drawing/2014/main" id="{4D82F0CA-6EE4-BD08-766D-C3DEBDF4FF9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6158"/>
          <a:stretch/>
        </p:blipFill>
        <p:spPr bwMode="auto">
          <a:xfrm>
            <a:off x="6495088" y="4044204"/>
            <a:ext cx="1239851" cy="806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85904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5" name="Title 1">
            <a:extLst>
              <a:ext uri="{FF2B5EF4-FFF2-40B4-BE49-F238E27FC236}">
                <a16:creationId xmlns:a16="http://schemas.microsoft.com/office/drawing/2014/main" id="{12F9C258-9FC3-FE68-E165-E9018EB15ED0}"/>
              </a:ext>
            </a:extLst>
          </p:cNvPr>
          <p:cNvSpPr txBox="1">
            <a:spLocks/>
          </p:cNvSpPr>
          <p:nvPr/>
        </p:nvSpPr>
        <p:spPr>
          <a:xfrm>
            <a:off x="-2147246" y="-1269131"/>
            <a:ext cx="7608511" cy="23103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chemeClr val="tx2"/>
                </a:solidFill>
                <a:latin typeface="Times New Roman" panose="02020603050405020304" pitchFamily="18" charset="0"/>
                <a:cs typeface="Times New Roman" panose="02020603050405020304" pitchFamily="18" charset="0"/>
              </a:rPr>
              <a:t>GAN?</a:t>
            </a:r>
          </a:p>
        </p:txBody>
      </p:sp>
      <p:pic>
        <p:nvPicPr>
          <p:cNvPr id="7" name="!!noc">
            <a:extLst>
              <a:ext uri="{FF2B5EF4-FFF2-40B4-BE49-F238E27FC236}">
                <a16:creationId xmlns:a16="http://schemas.microsoft.com/office/drawing/2014/main" id="{B2DF20AB-6446-0586-AA87-AC6A19037BBE}"/>
              </a:ext>
            </a:extLst>
          </p:cNvPr>
          <p:cNvPicPr>
            <a:picLocks noChangeAspect="1"/>
          </p:cNvPicPr>
          <p:nvPr/>
        </p:nvPicPr>
        <p:blipFill>
          <a:blip r:embed="rId2">
            <a:alphaModFix amt="85000"/>
          </a:blip>
          <a:stretch>
            <a:fillRect/>
          </a:stretch>
        </p:blipFill>
        <p:spPr>
          <a:xfrm>
            <a:off x="12765024" y="1625600"/>
            <a:ext cx="3784600" cy="5232400"/>
          </a:xfrm>
          <a:prstGeom prst="rect">
            <a:avLst/>
          </a:prstGeom>
          <a:ln>
            <a:solidFill>
              <a:schemeClr val="tx1"/>
            </a:solidFill>
          </a:ln>
          <a:effectLst>
            <a:glow rad="228600">
              <a:schemeClr val="accent3">
                <a:satMod val="175000"/>
                <a:alpha val="40000"/>
              </a:schemeClr>
            </a:glow>
          </a:effectLst>
        </p:spPr>
      </p:pic>
      <p:sp>
        <p:nvSpPr>
          <p:cNvPr id="9" name="Title 1">
            <a:extLst>
              <a:ext uri="{FF2B5EF4-FFF2-40B4-BE49-F238E27FC236}">
                <a16:creationId xmlns:a16="http://schemas.microsoft.com/office/drawing/2014/main" id="{454B432A-3138-CB30-28A7-EBEEDCC63AC6}"/>
              </a:ext>
            </a:extLst>
          </p:cNvPr>
          <p:cNvSpPr txBox="1">
            <a:spLocks/>
          </p:cNvSpPr>
          <p:nvPr/>
        </p:nvSpPr>
        <p:spPr>
          <a:xfrm>
            <a:off x="-6001375" y="-1303937"/>
            <a:ext cx="7608511" cy="23103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chemeClr val="tx2"/>
                </a:solidFill>
                <a:latin typeface="Times New Roman" panose="02020603050405020304" pitchFamily="18" charset="0"/>
                <a:cs typeface="Times New Roman" panose="02020603050405020304" pitchFamily="18" charset="0"/>
              </a:rPr>
              <a:t>Related Works?</a:t>
            </a:r>
          </a:p>
        </p:txBody>
      </p:sp>
      <p:sp>
        <p:nvSpPr>
          <p:cNvPr id="12" name="Title 11">
            <a:extLst>
              <a:ext uri="{FF2B5EF4-FFF2-40B4-BE49-F238E27FC236}">
                <a16:creationId xmlns:a16="http://schemas.microsoft.com/office/drawing/2014/main" id="{33C2AE01-20CC-F919-A1E8-8A234A85E0D2}"/>
              </a:ext>
            </a:extLst>
          </p:cNvPr>
          <p:cNvSpPr>
            <a:spLocks noGrp="1"/>
          </p:cNvSpPr>
          <p:nvPr>
            <p:ph type="ctrTitle"/>
          </p:nvPr>
        </p:nvSpPr>
        <p:spPr>
          <a:xfrm>
            <a:off x="2384447" y="-5542230"/>
            <a:ext cx="9144000" cy="2387600"/>
          </a:xfrm>
        </p:spPr>
        <p:txBody>
          <a:bodyPr>
            <a:normAutofit/>
          </a:bodyPr>
          <a:lstStyle/>
          <a:p>
            <a:r>
              <a:rPr lang="en-US" sz="5400" b="1" dirty="0">
                <a:solidFill>
                  <a:schemeClr val="tx2"/>
                </a:solidFill>
                <a:latin typeface="Times New Roman" panose="02020603050405020304" pitchFamily="18" charset="0"/>
                <a:cs typeface="Times New Roman" panose="02020603050405020304" pitchFamily="18" charset="0"/>
              </a:rPr>
              <a:t>What is </a:t>
            </a:r>
            <a:r>
              <a:rPr lang="en-US" sz="5400" b="1" dirty="0" err="1">
                <a:solidFill>
                  <a:schemeClr val="tx2"/>
                </a:solidFill>
                <a:latin typeface="Times New Roman" panose="02020603050405020304" pitchFamily="18" charset="0"/>
                <a:cs typeface="Times New Roman" panose="02020603050405020304" pitchFamily="18" charset="0"/>
              </a:rPr>
              <a:t>NoC</a:t>
            </a:r>
            <a:r>
              <a:rPr lang="en-US" sz="5400" b="1" dirty="0">
                <a:solidFill>
                  <a:schemeClr val="tx2"/>
                </a:solidFill>
                <a:latin typeface="Times New Roman" panose="02020603050405020304" pitchFamily="18" charset="0"/>
                <a:cs typeface="Times New Roman" panose="02020603050405020304" pitchFamily="18" charset="0"/>
              </a:rPr>
              <a:t>?</a:t>
            </a:r>
            <a:endParaRPr lang="en-US" sz="5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BBB8816C-38CC-3BEA-8E8E-166EAA5686BE}"/>
              </a:ext>
            </a:extLst>
          </p:cNvPr>
          <p:cNvSpPr txBox="1"/>
          <p:nvPr/>
        </p:nvSpPr>
        <p:spPr>
          <a:xfrm>
            <a:off x="4747007" y="-2453309"/>
            <a:ext cx="5096655"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Network</a:t>
            </a:r>
            <a:r>
              <a:rPr lang="en-US" dirty="0"/>
              <a:t> On Chip</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Network-based communications subsystem</a:t>
            </a:r>
          </a:p>
        </p:txBody>
      </p:sp>
      <p:pic>
        <p:nvPicPr>
          <p:cNvPr id="4098" name="Picture 2" descr="IP Core Sdn Bhd">
            <a:extLst>
              <a:ext uri="{FF2B5EF4-FFF2-40B4-BE49-F238E27FC236}">
                <a16:creationId xmlns:a16="http://schemas.microsoft.com/office/drawing/2014/main" id="{7D27E012-C8E1-AB42-429A-EB058C5539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44981" y="1625600"/>
            <a:ext cx="787920" cy="78792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082AFBD-2706-A91E-550F-4B502E28F2BF}"/>
              </a:ext>
            </a:extLst>
          </p:cNvPr>
          <p:cNvSpPr txBox="1"/>
          <p:nvPr/>
        </p:nvSpPr>
        <p:spPr>
          <a:xfrm>
            <a:off x="4746702" y="-1885498"/>
            <a:ext cx="2698595"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Consists of IP-Cores</a:t>
            </a:r>
          </a:p>
          <a:p>
            <a:endParaRPr lang="en-US" dirty="0"/>
          </a:p>
        </p:txBody>
      </p:sp>
      <p:pic>
        <p:nvPicPr>
          <p:cNvPr id="3" name="Picture 2">
            <a:extLst>
              <a:ext uri="{FF2B5EF4-FFF2-40B4-BE49-F238E27FC236}">
                <a16:creationId xmlns:a16="http://schemas.microsoft.com/office/drawing/2014/main" id="{CD7F1710-5283-0316-3802-23D85CA38F1E}"/>
              </a:ext>
            </a:extLst>
          </p:cNvPr>
          <p:cNvPicPr>
            <a:picLocks noChangeAspect="1"/>
          </p:cNvPicPr>
          <p:nvPr/>
        </p:nvPicPr>
        <p:blipFill>
          <a:blip r:embed="rId4"/>
          <a:stretch>
            <a:fillRect/>
          </a:stretch>
        </p:blipFill>
        <p:spPr>
          <a:xfrm>
            <a:off x="0" y="2125117"/>
            <a:ext cx="7772400" cy="2817627"/>
          </a:xfrm>
          <a:prstGeom prst="round2SameRect">
            <a:avLst/>
          </a:prstGeom>
        </p:spPr>
      </p:pic>
      <p:sp>
        <p:nvSpPr>
          <p:cNvPr id="4" name="Title 1">
            <a:extLst>
              <a:ext uri="{FF2B5EF4-FFF2-40B4-BE49-F238E27FC236}">
                <a16:creationId xmlns:a16="http://schemas.microsoft.com/office/drawing/2014/main" id="{77574D9D-88D9-3E63-F58F-F71965A602FB}"/>
              </a:ext>
            </a:extLst>
          </p:cNvPr>
          <p:cNvSpPr txBox="1">
            <a:spLocks/>
          </p:cNvSpPr>
          <p:nvPr/>
        </p:nvSpPr>
        <p:spPr>
          <a:xfrm>
            <a:off x="0" y="-731284"/>
            <a:ext cx="9546173" cy="23103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i="1" dirty="0">
                <a:solidFill>
                  <a:schemeClr val="tx2"/>
                </a:solidFill>
                <a:latin typeface="Times New Roman" panose="02020603050405020304" pitchFamily="18" charset="0"/>
                <a:cs typeface="Times New Roman" panose="02020603050405020304" pitchFamily="18" charset="0"/>
              </a:rPr>
              <a:t>Generative Adversarial Network </a:t>
            </a:r>
          </a:p>
        </p:txBody>
      </p:sp>
      <p:sp>
        <p:nvSpPr>
          <p:cNvPr id="10" name="!!Pointer">
            <a:extLst>
              <a:ext uri="{FF2B5EF4-FFF2-40B4-BE49-F238E27FC236}">
                <a16:creationId xmlns:a16="http://schemas.microsoft.com/office/drawing/2014/main" id="{C67CF3BD-5CF8-00CF-2B0F-B68C0B587CC8}"/>
              </a:ext>
            </a:extLst>
          </p:cNvPr>
          <p:cNvSpPr/>
          <p:nvPr/>
        </p:nvSpPr>
        <p:spPr>
          <a:xfrm rot="10800000">
            <a:off x="3650673" y="7282228"/>
            <a:ext cx="471054" cy="1066800"/>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yes" descr="No Emoticon Stock Illustrations – 2,512 No Emoticon Stock Illustrations,  Vectors &amp; Clipart - Dreamstime">
            <a:extLst>
              <a:ext uri="{FF2B5EF4-FFF2-40B4-BE49-F238E27FC236}">
                <a16:creationId xmlns:a16="http://schemas.microsoft.com/office/drawing/2014/main" id="{4F6A191F-9683-5D98-4E3F-5CAB03F3C25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0447"/>
          <a:stretch/>
        </p:blipFill>
        <p:spPr bwMode="auto">
          <a:xfrm>
            <a:off x="6479755" y="2549257"/>
            <a:ext cx="1233606" cy="116685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8EB75E51-A7A7-8330-C7FF-B632CC21CC88}"/>
              </a:ext>
            </a:extLst>
          </p:cNvPr>
          <p:cNvSpPr txBox="1"/>
          <p:nvPr/>
        </p:nvSpPr>
        <p:spPr>
          <a:xfrm>
            <a:off x="307018" y="8769272"/>
            <a:ext cx="12732326" cy="3323987"/>
          </a:xfrm>
          <a:prstGeom prst="rect">
            <a:avLst/>
          </a:prstGeom>
          <a:noFill/>
        </p:spPr>
        <p:txBody>
          <a:bodyPr wrap="square">
            <a:spAutoFit/>
          </a:bodyPr>
          <a:lstStyle/>
          <a:p>
            <a:pPr marL="285750" indent="-285750">
              <a:buFont typeface="Arial" panose="020B0604020202020204" pitchFamily="34" charset="0"/>
              <a:buChar char="•"/>
            </a:pPr>
            <a:r>
              <a:rPr lang="en-IN" sz="1600" b="0" i="0" dirty="0">
                <a:effectLst/>
                <a:latin typeface="Times New Roman" panose="02020603050405020304" pitchFamily="18" charset="0"/>
                <a:cs typeface="Times New Roman" panose="02020603050405020304" pitchFamily="18" charset="0"/>
              </a:rPr>
              <a:t>Xiang, J. Meng and D. Ma, "A Q-routing based self-regulated routing scheme for network-on-chip,”</a:t>
            </a:r>
            <a:br>
              <a:rPr lang="en-IN" sz="1600" b="0" i="0" dirty="0">
                <a:effectLst/>
                <a:latin typeface="Times New Roman" panose="02020603050405020304" pitchFamily="18" charset="0"/>
                <a:cs typeface="Times New Roman" panose="02020603050405020304" pitchFamily="18" charset="0"/>
              </a:rPr>
            </a:br>
            <a:endParaRPr lang="en-IN" sz="1600"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err="1">
                <a:latin typeface="Times New Roman" panose="02020603050405020304" pitchFamily="18" charset="0"/>
                <a:cs typeface="Times New Roman" panose="02020603050405020304" pitchFamily="18" charset="0"/>
              </a:rPr>
              <a:t>Chaochao</a:t>
            </a:r>
            <a:r>
              <a:rPr lang="en-IN" sz="1600" dirty="0">
                <a:latin typeface="Times New Roman" panose="02020603050405020304" pitchFamily="18" charset="0"/>
                <a:cs typeface="Times New Roman" panose="02020603050405020304" pitchFamily="18" charset="0"/>
              </a:rPr>
              <a:t> Feng, </a:t>
            </a:r>
            <a:r>
              <a:rPr lang="en-IN" sz="1600" dirty="0" err="1">
                <a:latin typeface="Times New Roman" panose="02020603050405020304" pitchFamily="18" charset="0"/>
                <a:cs typeface="Times New Roman" panose="02020603050405020304" pitchFamily="18" charset="0"/>
              </a:rPr>
              <a:t>Zhonghai</a:t>
            </a:r>
            <a:r>
              <a:rPr lang="en-IN" sz="1600" dirty="0">
                <a:latin typeface="Times New Roman" panose="02020603050405020304" pitchFamily="18" charset="0"/>
                <a:cs typeface="Times New Roman" panose="02020603050405020304" pitchFamily="18" charset="0"/>
              </a:rPr>
              <a:t> Lu, Axel Jantsch, </a:t>
            </a:r>
            <a:r>
              <a:rPr lang="en-IN" sz="1600" dirty="0" err="1">
                <a:latin typeface="Times New Roman" panose="02020603050405020304" pitchFamily="18" charset="0"/>
                <a:cs typeface="Times New Roman" panose="02020603050405020304" pitchFamily="18" charset="0"/>
              </a:rPr>
              <a:t>Jinwen</a:t>
            </a:r>
            <a:r>
              <a:rPr lang="en-IN" sz="1600" dirty="0">
                <a:latin typeface="Times New Roman" panose="02020603050405020304" pitchFamily="18" charset="0"/>
                <a:cs typeface="Times New Roman" panose="02020603050405020304" pitchFamily="18" charset="0"/>
              </a:rPr>
              <a:t> Li, and </a:t>
            </a:r>
            <a:r>
              <a:rPr lang="en-IN" sz="1600" dirty="0" err="1">
                <a:latin typeface="Times New Roman" panose="02020603050405020304" pitchFamily="18" charset="0"/>
                <a:cs typeface="Times New Roman" panose="02020603050405020304" pitchFamily="18" charset="0"/>
              </a:rPr>
              <a:t>Minxuan</a:t>
            </a:r>
            <a:r>
              <a:rPr lang="en-IN" sz="1600" dirty="0">
                <a:latin typeface="Times New Roman" panose="02020603050405020304" pitchFamily="18" charset="0"/>
                <a:cs typeface="Times New Roman" panose="02020603050405020304" pitchFamily="18" charset="0"/>
              </a:rPr>
              <a:t> Zhang. 2010. A reconfigurable fault-tolerant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deflection routing algorithm based on reinforcement learning for network-on-chip.</a:t>
            </a:r>
            <a:br>
              <a:rPr lang="en-IN"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J. Choudhary, S. J and L. R. </a:t>
            </a:r>
            <a:r>
              <a:rPr lang="en-IN" sz="1600" dirty="0" err="1">
                <a:latin typeface="Times New Roman" panose="02020603050405020304" pitchFamily="18" charset="0"/>
                <a:cs typeface="Times New Roman" panose="02020603050405020304" pitchFamily="18" charset="0"/>
              </a:rPr>
              <a:t>Cenkeramaddi</a:t>
            </a:r>
            <a:r>
              <a:rPr lang="en-IN" sz="1600" dirty="0">
                <a:latin typeface="Times New Roman" panose="02020603050405020304" pitchFamily="18" charset="0"/>
                <a:cs typeface="Times New Roman" panose="02020603050405020304" pitchFamily="18" charset="0"/>
              </a:rPr>
              <a:t>, "RAMAN: Reinforcement Learning Inspired Algorithm for Mapping</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Applications onto Mesh Network-on-Chip,”</a:t>
            </a:r>
            <a:br>
              <a:rPr lang="en-IN"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Q. Chen, W. Huang, Y. Zhang and Y. Huang, "An </a:t>
            </a:r>
            <a:r>
              <a:rPr lang="en-IN" sz="1600" dirty="0" err="1">
                <a:latin typeface="Times New Roman" panose="02020603050405020304" pitchFamily="18" charset="0"/>
                <a:cs typeface="Times New Roman" panose="02020603050405020304" pitchFamily="18" charset="0"/>
              </a:rPr>
              <a:t>ip</a:t>
            </a:r>
            <a:r>
              <a:rPr lang="en-IN" sz="1600" dirty="0">
                <a:latin typeface="Times New Roman" panose="02020603050405020304" pitchFamily="18" charset="0"/>
                <a:cs typeface="Times New Roman" panose="02020603050405020304" pitchFamily="18" charset="0"/>
              </a:rPr>
              <a:t> core mapping algorithm based on neural networks”</a:t>
            </a:r>
            <a:br>
              <a:rPr lang="en-IN"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 Dong et al., "Generative Adversarial Network-Based Transfer Reinforcement Learning for Routing With Prior</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Knowledge,"</a:t>
            </a:r>
          </a:p>
          <a:p>
            <a:pPr marL="285750" indent="-285750">
              <a:buFont typeface="Arial" panose="020B0604020202020204" pitchFamily="34" charset="0"/>
              <a:buChar char="•"/>
            </a:pPr>
            <a:endParaRPr lang="en-IN"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5175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5" name="Title 1">
            <a:extLst>
              <a:ext uri="{FF2B5EF4-FFF2-40B4-BE49-F238E27FC236}">
                <a16:creationId xmlns:a16="http://schemas.microsoft.com/office/drawing/2014/main" id="{12F9C258-9FC3-FE68-E165-E9018EB15ED0}"/>
              </a:ext>
            </a:extLst>
          </p:cNvPr>
          <p:cNvSpPr txBox="1">
            <a:spLocks/>
          </p:cNvSpPr>
          <p:nvPr/>
        </p:nvSpPr>
        <p:spPr>
          <a:xfrm>
            <a:off x="-7118080" y="-1051506"/>
            <a:ext cx="7608511" cy="23103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chemeClr val="tx2"/>
                </a:solidFill>
                <a:latin typeface="Times New Roman" panose="02020603050405020304" pitchFamily="18" charset="0"/>
                <a:cs typeface="Times New Roman" panose="02020603050405020304" pitchFamily="18" charset="0"/>
              </a:rPr>
              <a:t>Proposed Approaches!</a:t>
            </a:r>
          </a:p>
        </p:txBody>
      </p:sp>
      <p:sp>
        <p:nvSpPr>
          <p:cNvPr id="9" name="Title 1">
            <a:extLst>
              <a:ext uri="{FF2B5EF4-FFF2-40B4-BE49-F238E27FC236}">
                <a16:creationId xmlns:a16="http://schemas.microsoft.com/office/drawing/2014/main" id="{454B432A-3138-CB30-28A7-EBEEDCC63AC6}"/>
              </a:ext>
            </a:extLst>
          </p:cNvPr>
          <p:cNvSpPr txBox="1">
            <a:spLocks/>
          </p:cNvSpPr>
          <p:nvPr/>
        </p:nvSpPr>
        <p:spPr>
          <a:xfrm>
            <a:off x="-1149570" y="-964563"/>
            <a:ext cx="7608511" cy="23103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chemeClr val="tx2"/>
                </a:solidFill>
                <a:latin typeface="Times New Roman" panose="02020603050405020304" pitchFamily="18" charset="0"/>
                <a:cs typeface="Times New Roman" panose="02020603050405020304" pitchFamily="18" charset="0"/>
              </a:rPr>
              <a:t>Related Works?</a:t>
            </a:r>
          </a:p>
        </p:txBody>
      </p:sp>
      <p:pic>
        <p:nvPicPr>
          <p:cNvPr id="3" name="Picture 2">
            <a:extLst>
              <a:ext uri="{FF2B5EF4-FFF2-40B4-BE49-F238E27FC236}">
                <a16:creationId xmlns:a16="http://schemas.microsoft.com/office/drawing/2014/main" id="{CD7F1710-5283-0316-3802-23D85CA38F1E}"/>
              </a:ext>
            </a:extLst>
          </p:cNvPr>
          <p:cNvPicPr>
            <a:picLocks noChangeAspect="1"/>
          </p:cNvPicPr>
          <p:nvPr/>
        </p:nvPicPr>
        <p:blipFill>
          <a:blip r:embed="rId3"/>
          <a:stretch>
            <a:fillRect/>
          </a:stretch>
        </p:blipFill>
        <p:spPr>
          <a:xfrm>
            <a:off x="0" y="7282228"/>
            <a:ext cx="7772400" cy="2817627"/>
          </a:xfrm>
          <a:prstGeom prst="round2SameRect">
            <a:avLst/>
          </a:prstGeom>
        </p:spPr>
      </p:pic>
      <p:sp>
        <p:nvSpPr>
          <p:cNvPr id="10" name="!!Pointer">
            <a:extLst>
              <a:ext uri="{FF2B5EF4-FFF2-40B4-BE49-F238E27FC236}">
                <a16:creationId xmlns:a16="http://schemas.microsoft.com/office/drawing/2014/main" id="{C67CF3BD-5CF8-00CF-2B0F-B68C0B587CC8}"/>
              </a:ext>
            </a:extLst>
          </p:cNvPr>
          <p:cNvSpPr/>
          <p:nvPr/>
        </p:nvSpPr>
        <p:spPr>
          <a:xfrm rot="10800000">
            <a:off x="3650673" y="7282228"/>
            <a:ext cx="471054" cy="1066800"/>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yes" descr="No Emoticon Stock Illustrations – 2,512 No Emoticon Stock Illustrations,  Vectors &amp; Clipart - Dreamstime">
            <a:extLst>
              <a:ext uri="{FF2B5EF4-FFF2-40B4-BE49-F238E27FC236}">
                <a16:creationId xmlns:a16="http://schemas.microsoft.com/office/drawing/2014/main" id="{4F6A191F-9683-5D98-4E3F-5CAB03F3C25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0447"/>
          <a:stretch/>
        </p:blipFill>
        <p:spPr bwMode="auto">
          <a:xfrm>
            <a:off x="6479755" y="7706368"/>
            <a:ext cx="1233606" cy="116685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ED63DF4B-B1AF-1F17-092A-7BFC7E2D25A0}"/>
              </a:ext>
            </a:extLst>
          </p:cNvPr>
          <p:cNvSpPr txBox="1"/>
          <p:nvPr/>
        </p:nvSpPr>
        <p:spPr>
          <a:xfrm>
            <a:off x="367731" y="1818832"/>
            <a:ext cx="12732326" cy="3323987"/>
          </a:xfrm>
          <a:prstGeom prst="rect">
            <a:avLst/>
          </a:prstGeom>
          <a:noFill/>
        </p:spPr>
        <p:txBody>
          <a:bodyPr wrap="square">
            <a:spAutoFit/>
          </a:bodyPr>
          <a:lstStyle/>
          <a:p>
            <a:pPr marL="285750" indent="-285750">
              <a:buFont typeface="Arial" panose="020B0604020202020204" pitchFamily="34" charset="0"/>
              <a:buChar char="•"/>
            </a:pPr>
            <a:r>
              <a:rPr lang="en-IN" sz="1600" b="0" i="0" dirty="0">
                <a:effectLst/>
                <a:latin typeface="Times New Roman" panose="02020603050405020304" pitchFamily="18" charset="0"/>
                <a:cs typeface="Times New Roman" panose="02020603050405020304" pitchFamily="18" charset="0"/>
              </a:rPr>
              <a:t>Xiang, J. Meng and D. Ma, "A Q-routing based self-regulated routing scheme for network-on-chip,”</a:t>
            </a:r>
            <a:br>
              <a:rPr lang="en-IN" sz="1600" b="0" i="0" dirty="0">
                <a:effectLst/>
                <a:latin typeface="Times New Roman" panose="02020603050405020304" pitchFamily="18" charset="0"/>
                <a:cs typeface="Times New Roman" panose="02020603050405020304" pitchFamily="18" charset="0"/>
              </a:rPr>
            </a:br>
            <a:endParaRPr lang="en-IN" sz="1600"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err="1">
                <a:latin typeface="Times New Roman" panose="02020603050405020304" pitchFamily="18" charset="0"/>
                <a:cs typeface="Times New Roman" panose="02020603050405020304" pitchFamily="18" charset="0"/>
              </a:rPr>
              <a:t>Chaochao</a:t>
            </a:r>
            <a:r>
              <a:rPr lang="en-IN" sz="1600" dirty="0">
                <a:latin typeface="Times New Roman" panose="02020603050405020304" pitchFamily="18" charset="0"/>
                <a:cs typeface="Times New Roman" panose="02020603050405020304" pitchFamily="18" charset="0"/>
              </a:rPr>
              <a:t> Feng, </a:t>
            </a:r>
            <a:r>
              <a:rPr lang="en-IN" sz="1600" dirty="0" err="1">
                <a:latin typeface="Times New Roman" panose="02020603050405020304" pitchFamily="18" charset="0"/>
                <a:cs typeface="Times New Roman" panose="02020603050405020304" pitchFamily="18" charset="0"/>
              </a:rPr>
              <a:t>Zhonghai</a:t>
            </a:r>
            <a:r>
              <a:rPr lang="en-IN" sz="1600" dirty="0">
                <a:latin typeface="Times New Roman" panose="02020603050405020304" pitchFamily="18" charset="0"/>
                <a:cs typeface="Times New Roman" panose="02020603050405020304" pitchFamily="18" charset="0"/>
              </a:rPr>
              <a:t> Lu, Axel Jantsch, </a:t>
            </a:r>
            <a:r>
              <a:rPr lang="en-IN" sz="1600" dirty="0" err="1">
                <a:latin typeface="Times New Roman" panose="02020603050405020304" pitchFamily="18" charset="0"/>
                <a:cs typeface="Times New Roman" panose="02020603050405020304" pitchFamily="18" charset="0"/>
              </a:rPr>
              <a:t>Jinwen</a:t>
            </a:r>
            <a:r>
              <a:rPr lang="en-IN" sz="1600" dirty="0">
                <a:latin typeface="Times New Roman" panose="02020603050405020304" pitchFamily="18" charset="0"/>
                <a:cs typeface="Times New Roman" panose="02020603050405020304" pitchFamily="18" charset="0"/>
              </a:rPr>
              <a:t> Li, and </a:t>
            </a:r>
            <a:r>
              <a:rPr lang="en-IN" sz="1600" dirty="0" err="1">
                <a:latin typeface="Times New Roman" panose="02020603050405020304" pitchFamily="18" charset="0"/>
                <a:cs typeface="Times New Roman" panose="02020603050405020304" pitchFamily="18" charset="0"/>
              </a:rPr>
              <a:t>Minxuan</a:t>
            </a:r>
            <a:r>
              <a:rPr lang="en-IN" sz="1600" dirty="0">
                <a:latin typeface="Times New Roman" panose="02020603050405020304" pitchFamily="18" charset="0"/>
                <a:cs typeface="Times New Roman" panose="02020603050405020304" pitchFamily="18" charset="0"/>
              </a:rPr>
              <a:t> Zhang. 2010. A reconfigurable fault-tolerant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deflection routing algorithm based on reinforcement learning for network-on-chip.</a:t>
            </a:r>
            <a:br>
              <a:rPr lang="en-IN"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J. Choudhary, S. J and L. R. </a:t>
            </a:r>
            <a:r>
              <a:rPr lang="en-IN" sz="1600" dirty="0" err="1">
                <a:latin typeface="Times New Roman" panose="02020603050405020304" pitchFamily="18" charset="0"/>
                <a:cs typeface="Times New Roman" panose="02020603050405020304" pitchFamily="18" charset="0"/>
              </a:rPr>
              <a:t>Cenkeramaddi</a:t>
            </a:r>
            <a:r>
              <a:rPr lang="en-IN" sz="1600" dirty="0">
                <a:latin typeface="Times New Roman" panose="02020603050405020304" pitchFamily="18" charset="0"/>
                <a:cs typeface="Times New Roman" panose="02020603050405020304" pitchFamily="18" charset="0"/>
              </a:rPr>
              <a:t>, "RAMAN: Reinforcement Learning Inspired Algorithm for Mapping</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Applications onto Mesh Network-on-Chip,”</a:t>
            </a:r>
            <a:br>
              <a:rPr lang="en-IN"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Q. Chen, W. Huang, Y. Zhang and Y. Huang, "An </a:t>
            </a:r>
            <a:r>
              <a:rPr lang="en-IN" sz="1600" dirty="0" err="1">
                <a:latin typeface="Times New Roman" panose="02020603050405020304" pitchFamily="18" charset="0"/>
                <a:cs typeface="Times New Roman" panose="02020603050405020304" pitchFamily="18" charset="0"/>
              </a:rPr>
              <a:t>ip</a:t>
            </a:r>
            <a:r>
              <a:rPr lang="en-IN" sz="1600" dirty="0">
                <a:latin typeface="Times New Roman" panose="02020603050405020304" pitchFamily="18" charset="0"/>
                <a:cs typeface="Times New Roman" panose="02020603050405020304" pitchFamily="18" charset="0"/>
              </a:rPr>
              <a:t> core mapping algorithm based on neural networks”</a:t>
            </a:r>
            <a:br>
              <a:rPr lang="en-IN"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 Dong et al., "Generative Adversarial Network-Based Transfer Reinforcement Learning for Routing With Prior</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Knowledge,"</a:t>
            </a:r>
          </a:p>
          <a:p>
            <a:pPr marL="285750" indent="-285750">
              <a:buFont typeface="Arial" panose="020B0604020202020204" pitchFamily="34" charset="0"/>
              <a:buChar char="•"/>
            </a:pPr>
            <a:endParaRPr lang="en-IN" b="0" i="0" dirty="0">
              <a:effectLst/>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75966B93-A9E9-0ED7-5B73-4E8CB0409D90}"/>
              </a:ext>
            </a:extLst>
          </p:cNvPr>
          <p:cNvSpPr txBox="1"/>
          <p:nvPr/>
        </p:nvSpPr>
        <p:spPr>
          <a:xfrm>
            <a:off x="-7511232" y="3480414"/>
            <a:ext cx="6019400"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GAN with Q-Learning</a:t>
            </a:r>
          </a:p>
        </p:txBody>
      </p:sp>
      <p:sp>
        <p:nvSpPr>
          <p:cNvPr id="27" name="Round Diagonal Corner of Rectangle 26">
            <a:extLst>
              <a:ext uri="{FF2B5EF4-FFF2-40B4-BE49-F238E27FC236}">
                <a16:creationId xmlns:a16="http://schemas.microsoft.com/office/drawing/2014/main" id="{A3168578-C080-43EB-EF02-3168776F2CFB}"/>
              </a:ext>
            </a:extLst>
          </p:cNvPr>
          <p:cNvSpPr/>
          <p:nvPr/>
        </p:nvSpPr>
        <p:spPr>
          <a:xfrm>
            <a:off x="-7746582" y="2908103"/>
            <a:ext cx="5651129" cy="1803400"/>
          </a:xfrm>
          <a:prstGeom prst="round2Diag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cxnSp>
        <p:nvCxnSpPr>
          <p:cNvPr id="28" name="Curved Connector 27">
            <a:extLst>
              <a:ext uri="{FF2B5EF4-FFF2-40B4-BE49-F238E27FC236}">
                <a16:creationId xmlns:a16="http://schemas.microsoft.com/office/drawing/2014/main" id="{D277C3A8-8477-10FF-27C8-C1598641D7D6}"/>
              </a:ext>
            </a:extLst>
          </p:cNvPr>
          <p:cNvCxnSpPr>
            <a:endCxn id="27" idx="3"/>
          </p:cNvCxnSpPr>
          <p:nvPr/>
        </p:nvCxnSpPr>
        <p:spPr>
          <a:xfrm rot="5400000">
            <a:off x="-4188380" y="1086196"/>
            <a:ext cx="1089271" cy="2554543"/>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29" name="Round Diagonal Corner of Rectangle 28">
            <a:extLst>
              <a:ext uri="{FF2B5EF4-FFF2-40B4-BE49-F238E27FC236}">
                <a16:creationId xmlns:a16="http://schemas.microsoft.com/office/drawing/2014/main" id="{5B1976DC-2418-34FF-6A49-9FDC99426ED6}"/>
              </a:ext>
            </a:extLst>
          </p:cNvPr>
          <p:cNvSpPr/>
          <p:nvPr/>
        </p:nvSpPr>
        <p:spPr>
          <a:xfrm>
            <a:off x="14035728" y="4301882"/>
            <a:ext cx="5651129" cy="1803400"/>
          </a:xfrm>
          <a:prstGeom prst="round2Diag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cxnSp>
        <p:nvCxnSpPr>
          <p:cNvPr id="30" name="Curved Connector 29">
            <a:extLst>
              <a:ext uri="{FF2B5EF4-FFF2-40B4-BE49-F238E27FC236}">
                <a16:creationId xmlns:a16="http://schemas.microsoft.com/office/drawing/2014/main" id="{56C943AD-100C-6147-59F2-EE4EFD3F9469}"/>
              </a:ext>
            </a:extLst>
          </p:cNvPr>
          <p:cNvCxnSpPr>
            <a:cxnSpLocks/>
            <a:endCxn id="29" idx="3"/>
          </p:cNvCxnSpPr>
          <p:nvPr/>
        </p:nvCxnSpPr>
        <p:spPr>
          <a:xfrm rot="16200000" flipH="1">
            <a:off x="13764556" y="1205145"/>
            <a:ext cx="2956132" cy="3237341"/>
          </a:xfrm>
          <a:prstGeom prst="curved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31" name="TextBox 30">
            <a:extLst>
              <a:ext uri="{FF2B5EF4-FFF2-40B4-BE49-F238E27FC236}">
                <a16:creationId xmlns:a16="http://schemas.microsoft.com/office/drawing/2014/main" id="{A412A7C2-C77E-B5B7-F790-1682CB3D1B89}"/>
              </a:ext>
            </a:extLst>
          </p:cNvPr>
          <p:cNvSpPr txBox="1"/>
          <p:nvPr/>
        </p:nvSpPr>
        <p:spPr>
          <a:xfrm>
            <a:off x="14226099" y="4564536"/>
            <a:ext cx="6080029" cy="1323439"/>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Training GAN with LSTMs</a:t>
            </a:r>
            <a:endParaRPr lang="en-US" sz="4000" b="1" dirty="0">
              <a:latin typeface="Times New Roman" panose="02020603050405020304" pitchFamily="18" charset="0"/>
              <a:cs typeface="Times New Roman" panose="02020603050405020304" pitchFamily="18" charset="0"/>
            </a:endParaRPr>
          </a:p>
        </p:txBody>
      </p:sp>
      <p:sp>
        <p:nvSpPr>
          <p:cNvPr id="34" name="Title 1">
            <a:extLst>
              <a:ext uri="{FF2B5EF4-FFF2-40B4-BE49-F238E27FC236}">
                <a16:creationId xmlns:a16="http://schemas.microsoft.com/office/drawing/2014/main" id="{1FB992B8-641E-4813-942A-9CA383E59BF0}"/>
              </a:ext>
            </a:extLst>
          </p:cNvPr>
          <p:cNvSpPr txBox="1">
            <a:spLocks/>
          </p:cNvSpPr>
          <p:nvPr/>
        </p:nvSpPr>
        <p:spPr>
          <a:xfrm>
            <a:off x="1716807" y="-3219728"/>
            <a:ext cx="7608511" cy="23103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chemeClr val="tx2"/>
                </a:solidFill>
                <a:latin typeface="Times New Roman" panose="02020603050405020304" pitchFamily="18" charset="0"/>
                <a:cs typeface="Times New Roman" panose="02020603050405020304" pitchFamily="18" charset="0"/>
              </a:rPr>
              <a:t>Proposed Methods!</a:t>
            </a:r>
          </a:p>
        </p:txBody>
      </p:sp>
    </p:spTree>
    <p:extLst>
      <p:ext uri="{BB962C8B-B14F-4D97-AF65-F5344CB8AC3E}">
        <p14:creationId xmlns:p14="http://schemas.microsoft.com/office/powerpoint/2010/main" val="2316335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 name="Title 1">
            <a:extLst>
              <a:ext uri="{FF2B5EF4-FFF2-40B4-BE49-F238E27FC236}">
                <a16:creationId xmlns:a16="http://schemas.microsoft.com/office/drawing/2014/main" id="{454B432A-3138-CB30-28A7-EBEEDCC63AC6}"/>
              </a:ext>
            </a:extLst>
          </p:cNvPr>
          <p:cNvSpPr txBox="1">
            <a:spLocks/>
          </p:cNvSpPr>
          <p:nvPr/>
        </p:nvSpPr>
        <p:spPr>
          <a:xfrm>
            <a:off x="-1512664" y="-2453309"/>
            <a:ext cx="7608511" cy="23103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chemeClr val="tx2"/>
                </a:solidFill>
                <a:latin typeface="Times New Roman" panose="02020603050405020304" pitchFamily="18" charset="0"/>
                <a:cs typeface="Times New Roman" panose="02020603050405020304" pitchFamily="18" charset="0"/>
              </a:rPr>
              <a:t>Related Works?</a:t>
            </a:r>
          </a:p>
        </p:txBody>
      </p:sp>
      <p:sp>
        <p:nvSpPr>
          <p:cNvPr id="12" name="Title 11">
            <a:extLst>
              <a:ext uri="{FF2B5EF4-FFF2-40B4-BE49-F238E27FC236}">
                <a16:creationId xmlns:a16="http://schemas.microsoft.com/office/drawing/2014/main" id="{33C2AE01-20CC-F919-A1E8-8A234A85E0D2}"/>
              </a:ext>
            </a:extLst>
          </p:cNvPr>
          <p:cNvSpPr>
            <a:spLocks noGrp="1"/>
          </p:cNvSpPr>
          <p:nvPr>
            <p:ph type="ctrTitle"/>
          </p:nvPr>
        </p:nvSpPr>
        <p:spPr>
          <a:xfrm>
            <a:off x="2384447" y="-5542230"/>
            <a:ext cx="9144000" cy="2387600"/>
          </a:xfrm>
        </p:spPr>
        <p:txBody>
          <a:bodyPr>
            <a:normAutofit/>
          </a:bodyPr>
          <a:lstStyle/>
          <a:p>
            <a:r>
              <a:rPr lang="en-US" sz="5400" b="1" dirty="0">
                <a:solidFill>
                  <a:schemeClr val="tx2"/>
                </a:solidFill>
                <a:latin typeface="Times New Roman" panose="02020603050405020304" pitchFamily="18" charset="0"/>
                <a:cs typeface="Times New Roman" panose="02020603050405020304" pitchFamily="18" charset="0"/>
              </a:rPr>
              <a:t>What is </a:t>
            </a:r>
            <a:r>
              <a:rPr lang="en-US" sz="5400" b="1" dirty="0" err="1">
                <a:solidFill>
                  <a:schemeClr val="tx2"/>
                </a:solidFill>
                <a:latin typeface="Times New Roman" panose="02020603050405020304" pitchFamily="18" charset="0"/>
                <a:cs typeface="Times New Roman" panose="02020603050405020304" pitchFamily="18" charset="0"/>
              </a:rPr>
              <a:t>NoC</a:t>
            </a:r>
            <a:r>
              <a:rPr lang="en-US" sz="5400" b="1" dirty="0">
                <a:solidFill>
                  <a:schemeClr val="tx2"/>
                </a:solidFill>
                <a:latin typeface="Times New Roman" panose="02020603050405020304" pitchFamily="18" charset="0"/>
                <a:cs typeface="Times New Roman" panose="02020603050405020304" pitchFamily="18" charset="0"/>
              </a:rPr>
              <a:t>?</a:t>
            </a:r>
            <a:endParaRPr lang="en-US" sz="5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BBB8816C-38CC-3BEA-8E8E-166EAA5686BE}"/>
              </a:ext>
            </a:extLst>
          </p:cNvPr>
          <p:cNvSpPr txBox="1"/>
          <p:nvPr/>
        </p:nvSpPr>
        <p:spPr>
          <a:xfrm>
            <a:off x="4747007" y="-2453309"/>
            <a:ext cx="5096655"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Network</a:t>
            </a:r>
            <a:r>
              <a:rPr lang="en-US" dirty="0"/>
              <a:t> On Chip</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Network-based communications subsystem</a:t>
            </a:r>
          </a:p>
        </p:txBody>
      </p:sp>
      <p:sp>
        <p:nvSpPr>
          <p:cNvPr id="2" name="TextBox 1">
            <a:extLst>
              <a:ext uri="{FF2B5EF4-FFF2-40B4-BE49-F238E27FC236}">
                <a16:creationId xmlns:a16="http://schemas.microsoft.com/office/drawing/2014/main" id="{D082AFBD-2706-A91E-550F-4B502E28F2BF}"/>
              </a:ext>
            </a:extLst>
          </p:cNvPr>
          <p:cNvSpPr txBox="1"/>
          <p:nvPr/>
        </p:nvSpPr>
        <p:spPr>
          <a:xfrm>
            <a:off x="4746702" y="-1885498"/>
            <a:ext cx="2698595"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Consists of IP-Cores</a:t>
            </a:r>
          </a:p>
          <a:p>
            <a:endParaRPr lang="en-US" dirty="0"/>
          </a:p>
        </p:txBody>
      </p:sp>
      <p:sp>
        <p:nvSpPr>
          <p:cNvPr id="11" name="Title 1">
            <a:extLst>
              <a:ext uri="{FF2B5EF4-FFF2-40B4-BE49-F238E27FC236}">
                <a16:creationId xmlns:a16="http://schemas.microsoft.com/office/drawing/2014/main" id="{73F9E06B-4FBA-A75C-3C34-3E4B45EB8E55}"/>
              </a:ext>
            </a:extLst>
          </p:cNvPr>
          <p:cNvSpPr txBox="1">
            <a:spLocks/>
          </p:cNvSpPr>
          <p:nvPr/>
        </p:nvSpPr>
        <p:spPr>
          <a:xfrm>
            <a:off x="1689444" y="-1014247"/>
            <a:ext cx="7608511" cy="23103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chemeClr val="tx2"/>
                </a:solidFill>
                <a:latin typeface="Times New Roman" panose="02020603050405020304" pitchFamily="18" charset="0"/>
                <a:cs typeface="Times New Roman" panose="02020603050405020304" pitchFamily="18" charset="0"/>
              </a:rPr>
              <a:t>Proposed Methods!</a:t>
            </a:r>
          </a:p>
        </p:txBody>
      </p:sp>
      <p:sp>
        <p:nvSpPr>
          <p:cNvPr id="17" name="TextBox 16">
            <a:extLst>
              <a:ext uri="{FF2B5EF4-FFF2-40B4-BE49-F238E27FC236}">
                <a16:creationId xmlns:a16="http://schemas.microsoft.com/office/drawing/2014/main" id="{6BB9A558-AFC9-16F5-9E44-542CCC6AC582}"/>
              </a:ext>
            </a:extLst>
          </p:cNvPr>
          <p:cNvSpPr txBox="1"/>
          <p:nvPr/>
        </p:nvSpPr>
        <p:spPr>
          <a:xfrm>
            <a:off x="348942" y="2957647"/>
            <a:ext cx="6019400"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GAN with Q-Learning</a:t>
            </a:r>
          </a:p>
        </p:txBody>
      </p:sp>
      <p:sp>
        <p:nvSpPr>
          <p:cNvPr id="26" name="Round Diagonal Corner of Rectangle 25">
            <a:extLst>
              <a:ext uri="{FF2B5EF4-FFF2-40B4-BE49-F238E27FC236}">
                <a16:creationId xmlns:a16="http://schemas.microsoft.com/office/drawing/2014/main" id="{A9918C55-A383-6621-BF8F-3F8CF718BED8}"/>
              </a:ext>
            </a:extLst>
          </p:cNvPr>
          <p:cNvSpPr/>
          <p:nvPr/>
        </p:nvSpPr>
        <p:spPr>
          <a:xfrm>
            <a:off x="113592" y="2385336"/>
            <a:ext cx="5651129" cy="1803400"/>
          </a:xfrm>
          <a:prstGeom prst="round2Diag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cxnSp>
        <p:nvCxnSpPr>
          <p:cNvPr id="28" name="Curved Connector 27">
            <a:extLst>
              <a:ext uri="{FF2B5EF4-FFF2-40B4-BE49-F238E27FC236}">
                <a16:creationId xmlns:a16="http://schemas.microsoft.com/office/drawing/2014/main" id="{C723B8C3-0C73-3F1A-677F-51990BEAD07F}"/>
              </a:ext>
            </a:extLst>
          </p:cNvPr>
          <p:cNvCxnSpPr>
            <a:stCxn id="11" idx="2"/>
            <a:endCxn id="26" idx="3"/>
          </p:cNvCxnSpPr>
          <p:nvPr/>
        </p:nvCxnSpPr>
        <p:spPr>
          <a:xfrm rot="5400000">
            <a:off x="3671794" y="563429"/>
            <a:ext cx="1089271" cy="2554543"/>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29" name="Round Diagonal Corner of Rectangle 28">
            <a:extLst>
              <a:ext uri="{FF2B5EF4-FFF2-40B4-BE49-F238E27FC236}">
                <a16:creationId xmlns:a16="http://schemas.microsoft.com/office/drawing/2014/main" id="{A910C33B-19B2-B6E6-56EC-FBBD1C2550B0}"/>
              </a:ext>
            </a:extLst>
          </p:cNvPr>
          <p:cNvSpPr/>
          <p:nvPr/>
        </p:nvSpPr>
        <p:spPr>
          <a:xfrm>
            <a:off x="5905476" y="4252197"/>
            <a:ext cx="5651129" cy="1803400"/>
          </a:xfrm>
          <a:prstGeom prst="round2Diag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cxnSp>
        <p:nvCxnSpPr>
          <p:cNvPr id="30" name="Curved Connector 29">
            <a:extLst>
              <a:ext uri="{FF2B5EF4-FFF2-40B4-BE49-F238E27FC236}">
                <a16:creationId xmlns:a16="http://schemas.microsoft.com/office/drawing/2014/main" id="{490CB127-CF60-B92C-BB7E-0BAC79B7C6DD}"/>
              </a:ext>
            </a:extLst>
          </p:cNvPr>
          <p:cNvCxnSpPr>
            <a:cxnSpLocks/>
            <a:stCxn id="11" idx="2"/>
            <a:endCxn id="29" idx="3"/>
          </p:cNvCxnSpPr>
          <p:nvPr/>
        </p:nvCxnSpPr>
        <p:spPr>
          <a:xfrm rot="16200000" flipH="1">
            <a:off x="5634304" y="1155460"/>
            <a:ext cx="2956132" cy="3237341"/>
          </a:xfrm>
          <a:prstGeom prst="curved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33" name="TextBox 32">
            <a:extLst>
              <a:ext uri="{FF2B5EF4-FFF2-40B4-BE49-F238E27FC236}">
                <a16:creationId xmlns:a16="http://schemas.microsoft.com/office/drawing/2014/main" id="{6D934E91-4D8C-7829-0BA5-B9CEF50442BB}"/>
              </a:ext>
            </a:extLst>
          </p:cNvPr>
          <p:cNvSpPr txBox="1"/>
          <p:nvPr/>
        </p:nvSpPr>
        <p:spPr>
          <a:xfrm>
            <a:off x="6095847" y="4514851"/>
            <a:ext cx="6080029" cy="1323439"/>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Training GAN with LSTMs</a:t>
            </a:r>
            <a:endParaRPr lang="en-US" sz="4000" b="1" dirty="0">
              <a:latin typeface="Times New Roman" panose="02020603050405020304" pitchFamily="18" charset="0"/>
              <a:cs typeface="Times New Roman" panose="02020603050405020304" pitchFamily="18" charset="0"/>
            </a:endParaRPr>
          </a:p>
        </p:txBody>
      </p:sp>
      <p:pic>
        <p:nvPicPr>
          <p:cNvPr id="34" name="Picture 33" descr="A diagram of a data flow&#10;&#10;Description automatically generated">
            <a:extLst>
              <a:ext uri="{FF2B5EF4-FFF2-40B4-BE49-F238E27FC236}">
                <a16:creationId xmlns:a16="http://schemas.microsoft.com/office/drawing/2014/main" id="{6518D54C-B758-CA91-50C8-D0DEC7ACAD33}"/>
              </a:ext>
            </a:extLst>
          </p:cNvPr>
          <p:cNvPicPr>
            <a:picLocks noChangeAspect="1"/>
          </p:cNvPicPr>
          <p:nvPr/>
        </p:nvPicPr>
        <p:blipFill>
          <a:blip r:embed="rId2"/>
          <a:stretch>
            <a:fillRect/>
          </a:stretch>
        </p:blipFill>
        <p:spPr>
          <a:xfrm>
            <a:off x="-452022" y="8137479"/>
            <a:ext cx="12714996" cy="4431321"/>
          </a:xfrm>
          <a:prstGeom prst="rect">
            <a:avLst/>
          </a:prstGeom>
        </p:spPr>
      </p:pic>
    </p:spTree>
    <p:extLst>
      <p:ext uri="{BB962C8B-B14F-4D97-AF65-F5344CB8AC3E}">
        <p14:creationId xmlns:p14="http://schemas.microsoft.com/office/powerpoint/2010/main" val="35725723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 name="Title 1">
            <a:extLst>
              <a:ext uri="{FF2B5EF4-FFF2-40B4-BE49-F238E27FC236}">
                <a16:creationId xmlns:a16="http://schemas.microsoft.com/office/drawing/2014/main" id="{454B432A-3138-CB30-28A7-EBEEDCC63AC6}"/>
              </a:ext>
            </a:extLst>
          </p:cNvPr>
          <p:cNvSpPr txBox="1">
            <a:spLocks/>
          </p:cNvSpPr>
          <p:nvPr/>
        </p:nvSpPr>
        <p:spPr>
          <a:xfrm>
            <a:off x="-1512664" y="-2453309"/>
            <a:ext cx="7608511" cy="23103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chemeClr val="tx2"/>
                </a:solidFill>
                <a:latin typeface="Times New Roman" panose="02020603050405020304" pitchFamily="18" charset="0"/>
                <a:cs typeface="Times New Roman" panose="02020603050405020304" pitchFamily="18" charset="0"/>
              </a:rPr>
              <a:t>Related Works?</a:t>
            </a:r>
          </a:p>
        </p:txBody>
      </p:sp>
      <p:sp>
        <p:nvSpPr>
          <p:cNvPr id="12" name="Title 11">
            <a:extLst>
              <a:ext uri="{FF2B5EF4-FFF2-40B4-BE49-F238E27FC236}">
                <a16:creationId xmlns:a16="http://schemas.microsoft.com/office/drawing/2014/main" id="{33C2AE01-20CC-F919-A1E8-8A234A85E0D2}"/>
              </a:ext>
            </a:extLst>
          </p:cNvPr>
          <p:cNvSpPr>
            <a:spLocks noGrp="1"/>
          </p:cNvSpPr>
          <p:nvPr>
            <p:ph type="ctrTitle"/>
          </p:nvPr>
        </p:nvSpPr>
        <p:spPr>
          <a:xfrm>
            <a:off x="2384447" y="-5542230"/>
            <a:ext cx="9144000" cy="2387600"/>
          </a:xfrm>
        </p:spPr>
        <p:txBody>
          <a:bodyPr>
            <a:normAutofit/>
          </a:bodyPr>
          <a:lstStyle/>
          <a:p>
            <a:r>
              <a:rPr lang="en-US" sz="5400" b="1" dirty="0">
                <a:solidFill>
                  <a:schemeClr val="tx2"/>
                </a:solidFill>
                <a:latin typeface="Times New Roman" panose="02020603050405020304" pitchFamily="18" charset="0"/>
                <a:cs typeface="Times New Roman" panose="02020603050405020304" pitchFamily="18" charset="0"/>
              </a:rPr>
              <a:t>What is </a:t>
            </a:r>
            <a:r>
              <a:rPr lang="en-US" sz="5400" b="1" dirty="0" err="1">
                <a:solidFill>
                  <a:schemeClr val="tx2"/>
                </a:solidFill>
                <a:latin typeface="Times New Roman" panose="02020603050405020304" pitchFamily="18" charset="0"/>
                <a:cs typeface="Times New Roman" panose="02020603050405020304" pitchFamily="18" charset="0"/>
              </a:rPr>
              <a:t>NoC</a:t>
            </a:r>
            <a:r>
              <a:rPr lang="en-US" sz="5400" b="1" dirty="0">
                <a:solidFill>
                  <a:schemeClr val="tx2"/>
                </a:solidFill>
                <a:latin typeface="Times New Roman" panose="02020603050405020304" pitchFamily="18" charset="0"/>
                <a:cs typeface="Times New Roman" panose="02020603050405020304" pitchFamily="18" charset="0"/>
              </a:rPr>
              <a:t>?</a:t>
            </a:r>
            <a:endParaRPr lang="en-US" sz="5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1" name="Title 1">
            <a:extLst>
              <a:ext uri="{FF2B5EF4-FFF2-40B4-BE49-F238E27FC236}">
                <a16:creationId xmlns:a16="http://schemas.microsoft.com/office/drawing/2014/main" id="{73F9E06B-4FBA-A75C-3C34-3E4B45EB8E55}"/>
              </a:ext>
            </a:extLst>
          </p:cNvPr>
          <p:cNvSpPr txBox="1">
            <a:spLocks/>
          </p:cNvSpPr>
          <p:nvPr/>
        </p:nvSpPr>
        <p:spPr>
          <a:xfrm>
            <a:off x="2384447" y="-4296259"/>
            <a:ext cx="7608511" cy="23103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chemeClr val="tx2"/>
                </a:solidFill>
                <a:latin typeface="Times New Roman" panose="02020603050405020304" pitchFamily="18" charset="0"/>
                <a:cs typeface="Times New Roman" panose="02020603050405020304" pitchFamily="18" charset="0"/>
              </a:rPr>
              <a:t>Proposed Methods!</a:t>
            </a:r>
          </a:p>
        </p:txBody>
      </p:sp>
      <p:sp>
        <p:nvSpPr>
          <p:cNvPr id="17" name="TextBox 16">
            <a:extLst>
              <a:ext uri="{FF2B5EF4-FFF2-40B4-BE49-F238E27FC236}">
                <a16:creationId xmlns:a16="http://schemas.microsoft.com/office/drawing/2014/main" id="{6BB9A558-AFC9-16F5-9E44-542CCC6AC582}"/>
              </a:ext>
            </a:extLst>
          </p:cNvPr>
          <p:cNvSpPr txBox="1"/>
          <p:nvPr/>
        </p:nvSpPr>
        <p:spPr>
          <a:xfrm>
            <a:off x="260312" y="576295"/>
            <a:ext cx="583553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GAN with Q-Learning</a:t>
            </a:r>
          </a:p>
        </p:txBody>
      </p:sp>
      <p:sp>
        <p:nvSpPr>
          <p:cNvPr id="26" name="Round Diagonal Corner of Rectangle 25">
            <a:extLst>
              <a:ext uri="{FF2B5EF4-FFF2-40B4-BE49-F238E27FC236}">
                <a16:creationId xmlns:a16="http://schemas.microsoft.com/office/drawing/2014/main" id="{A9918C55-A383-6621-BF8F-3F8CF718BED8}"/>
              </a:ext>
            </a:extLst>
          </p:cNvPr>
          <p:cNvSpPr/>
          <p:nvPr/>
        </p:nvSpPr>
        <p:spPr>
          <a:xfrm>
            <a:off x="24964" y="3984"/>
            <a:ext cx="4656220" cy="1463588"/>
          </a:xfrm>
          <a:prstGeom prst="round2Diag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cxnSp>
        <p:nvCxnSpPr>
          <p:cNvPr id="28" name="Curved Connector 27">
            <a:extLst>
              <a:ext uri="{FF2B5EF4-FFF2-40B4-BE49-F238E27FC236}">
                <a16:creationId xmlns:a16="http://schemas.microsoft.com/office/drawing/2014/main" id="{C723B8C3-0C73-3F1A-677F-51990BEAD07F}"/>
              </a:ext>
            </a:extLst>
          </p:cNvPr>
          <p:cNvCxnSpPr>
            <a:cxnSpLocks/>
            <a:stCxn id="11" idx="2"/>
          </p:cNvCxnSpPr>
          <p:nvPr/>
        </p:nvCxnSpPr>
        <p:spPr>
          <a:xfrm rot="5400000">
            <a:off x="4366797" y="-2718583"/>
            <a:ext cx="1089271" cy="2554543"/>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29" name="Round Diagonal Corner of Rectangle 28">
            <a:extLst>
              <a:ext uri="{FF2B5EF4-FFF2-40B4-BE49-F238E27FC236}">
                <a16:creationId xmlns:a16="http://schemas.microsoft.com/office/drawing/2014/main" id="{A910C33B-19B2-B6E6-56EC-FBBD1C2550B0}"/>
              </a:ext>
            </a:extLst>
          </p:cNvPr>
          <p:cNvSpPr/>
          <p:nvPr/>
        </p:nvSpPr>
        <p:spPr>
          <a:xfrm>
            <a:off x="13897249" y="4188736"/>
            <a:ext cx="5651129" cy="1803400"/>
          </a:xfrm>
          <a:prstGeom prst="round2Diag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cxnSp>
        <p:nvCxnSpPr>
          <p:cNvPr id="30" name="Curved Connector 29">
            <a:extLst>
              <a:ext uri="{FF2B5EF4-FFF2-40B4-BE49-F238E27FC236}">
                <a16:creationId xmlns:a16="http://schemas.microsoft.com/office/drawing/2014/main" id="{490CB127-CF60-B92C-BB7E-0BAC79B7C6DD}"/>
              </a:ext>
            </a:extLst>
          </p:cNvPr>
          <p:cNvCxnSpPr>
            <a:cxnSpLocks/>
            <a:endCxn id="29" idx="3"/>
          </p:cNvCxnSpPr>
          <p:nvPr/>
        </p:nvCxnSpPr>
        <p:spPr>
          <a:xfrm rot="16200000" flipH="1">
            <a:off x="13626077" y="1091999"/>
            <a:ext cx="2956132" cy="3237341"/>
          </a:xfrm>
          <a:prstGeom prst="curved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33" name="TextBox 32">
            <a:extLst>
              <a:ext uri="{FF2B5EF4-FFF2-40B4-BE49-F238E27FC236}">
                <a16:creationId xmlns:a16="http://schemas.microsoft.com/office/drawing/2014/main" id="{6D934E91-4D8C-7829-0BA5-B9CEF50442BB}"/>
              </a:ext>
            </a:extLst>
          </p:cNvPr>
          <p:cNvSpPr txBox="1"/>
          <p:nvPr/>
        </p:nvSpPr>
        <p:spPr>
          <a:xfrm>
            <a:off x="14087620" y="4451390"/>
            <a:ext cx="6080029" cy="1323439"/>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Training GAN with LSTMs</a:t>
            </a:r>
            <a:endParaRPr lang="en-US" sz="4000" b="1" dirty="0">
              <a:latin typeface="Times New Roman" panose="02020603050405020304" pitchFamily="18" charset="0"/>
              <a:cs typeface="Times New Roman" panose="02020603050405020304" pitchFamily="18" charset="0"/>
            </a:endParaRPr>
          </a:p>
        </p:txBody>
      </p:sp>
      <p:pic>
        <p:nvPicPr>
          <p:cNvPr id="16" name="Picture 15" descr="A diagram of a data flow&#10;&#10;Description automatically generated">
            <a:extLst>
              <a:ext uri="{FF2B5EF4-FFF2-40B4-BE49-F238E27FC236}">
                <a16:creationId xmlns:a16="http://schemas.microsoft.com/office/drawing/2014/main" id="{0C911CA6-0436-60BC-CE60-60C3E3BBCAEF}"/>
              </a:ext>
            </a:extLst>
          </p:cNvPr>
          <p:cNvPicPr>
            <a:picLocks noChangeAspect="1"/>
          </p:cNvPicPr>
          <p:nvPr/>
        </p:nvPicPr>
        <p:blipFill>
          <a:blip r:embed="rId2"/>
          <a:stretch>
            <a:fillRect/>
          </a:stretch>
        </p:blipFill>
        <p:spPr>
          <a:xfrm>
            <a:off x="-261651" y="2074906"/>
            <a:ext cx="12714996" cy="4431321"/>
          </a:xfrm>
          <a:prstGeom prst="rect">
            <a:avLst/>
          </a:prstGeom>
        </p:spPr>
      </p:pic>
    </p:spTree>
    <p:extLst>
      <p:ext uri="{BB962C8B-B14F-4D97-AF65-F5344CB8AC3E}">
        <p14:creationId xmlns:p14="http://schemas.microsoft.com/office/powerpoint/2010/main" val="1443684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 name="Title 1">
            <a:extLst>
              <a:ext uri="{FF2B5EF4-FFF2-40B4-BE49-F238E27FC236}">
                <a16:creationId xmlns:a16="http://schemas.microsoft.com/office/drawing/2014/main" id="{454B432A-3138-CB30-28A7-EBEEDCC63AC6}"/>
              </a:ext>
            </a:extLst>
          </p:cNvPr>
          <p:cNvSpPr txBox="1">
            <a:spLocks/>
          </p:cNvSpPr>
          <p:nvPr/>
        </p:nvSpPr>
        <p:spPr>
          <a:xfrm>
            <a:off x="-1512664" y="-2453309"/>
            <a:ext cx="7608511" cy="23103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chemeClr val="tx2"/>
                </a:solidFill>
                <a:latin typeface="Times New Roman" panose="02020603050405020304" pitchFamily="18" charset="0"/>
                <a:cs typeface="Times New Roman" panose="02020603050405020304" pitchFamily="18" charset="0"/>
              </a:rPr>
              <a:t>Related Works?</a:t>
            </a:r>
          </a:p>
        </p:txBody>
      </p:sp>
      <p:sp>
        <p:nvSpPr>
          <p:cNvPr id="12" name="Title 11">
            <a:extLst>
              <a:ext uri="{FF2B5EF4-FFF2-40B4-BE49-F238E27FC236}">
                <a16:creationId xmlns:a16="http://schemas.microsoft.com/office/drawing/2014/main" id="{33C2AE01-20CC-F919-A1E8-8A234A85E0D2}"/>
              </a:ext>
            </a:extLst>
          </p:cNvPr>
          <p:cNvSpPr>
            <a:spLocks noGrp="1"/>
          </p:cNvSpPr>
          <p:nvPr>
            <p:ph type="ctrTitle"/>
          </p:nvPr>
        </p:nvSpPr>
        <p:spPr>
          <a:xfrm>
            <a:off x="2384447" y="-5542230"/>
            <a:ext cx="9144000" cy="2387600"/>
          </a:xfrm>
        </p:spPr>
        <p:txBody>
          <a:bodyPr>
            <a:normAutofit/>
          </a:bodyPr>
          <a:lstStyle/>
          <a:p>
            <a:r>
              <a:rPr lang="en-US" sz="5400" b="1" dirty="0">
                <a:solidFill>
                  <a:schemeClr val="tx2"/>
                </a:solidFill>
                <a:latin typeface="Times New Roman" panose="02020603050405020304" pitchFamily="18" charset="0"/>
                <a:cs typeface="Times New Roman" panose="02020603050405020304" pitchFamily="18" charset="0"/>
              </a:rPr>
              <a:t>What is </a:t>
            </a:r>
            <a:r>
              <a:rPr lang="en-US" sz="5400" b="1" dirty="0" err="1">
                <a:solidFill>
                  <a:schemeClr val="tx2"/>
                </a:solidFill>
                <a:latin typeface="Times New Roman" panose="02020603050405020304" pitchFamily="18" charset="0"/>
                <a:cs typeface="Times New Roman" panose="02020603050405020304" pitchFamily="18" charset="0"/>
              </a:rPr>
              <a:t>NoC</a:t>
            </a:r>
            <a:r>
              <a:rPr lang="en-US" sz="5400" b="1" dirty="0">
                <a:solidFill>
                  <a:schemeClr val="tx2"/>
                </a:solidFill>
                <a:latin typeface="Times New Roman" panose="02020603050405020304" pitchFamily="18" charset="0"/>
                <a:cs typeface="Times New Roman" panose="02020603050405020304" pitchFamily="18" charset="0"/>
              </a:rPr>
              <a:t>?</a:t>
            </a:r>
            <a:endParaRPr lang="en-US" sz="5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1" name="Title 1">
            <a:extLst>
              <a:ext uri="{FF2B5EF4-FFF2-40B4-BE49-F238E27FC236}">
                <a16:creationId xmlns:a16="http://schemas.microsoft.com/office/drawing/2014/main" id="{73F9E06B-4FBA-A75C-3C34-3E4B45EB8E55}"/>
              </a:ext>
            </a:extLst>
          </p:cNvPr>
          <p:cNvSpPr txBox="1">
            <a:spLocks/>
          </p:cNvSpPr>
          <p:nvPr/>
        </p:nvSpPr>
        <p:spPr>
          <a:xfrm>
            <a:off x="2384447" y="-4296259"/>
            <a:ext cx="7608511" cy="23103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chemeClr val="tx2"/>
                </a:solidFill>
                <a:latin typeface="Times New Roman" panose="02020603050405020304" pitchFamily="18" charset="0"/>
                <a:cs typeface="Times New Roman" panose="02020603050405020304" pitchFamily="18" charset="0"/>
              </a:rPr>
              <a:t>Proposed Methods!</a:t>
            </a:r>
          </a:p>
        </p:txBody>
      </p:sp>
      <p:sp>
        <p:nvSpPr>
          <p:cNvPr id="17" name="TextBox 16">
            <a:extLst>
              <a:ext uri="{FF2B5EF4-FFF2-40B4-BE49-F238E27FC236}">
                <a16:creationId xmlns:a16="http://schemas.microsoft.com/office/drawing/2014/main" id="{6BB9A558-AFC9-16F5-9E44-542CCC6AC582}"/>
              </a:ext>
            </a:extLst>
          </p:cNvPr>
          <p:cNvSpPr txBox="1"/>
          <p:nvPr/>
        </p:nvSpPr>
        <p:spPr>
          <a:xfrm>
            <a:off x="260312" y="576295"/>
            <a:ext cx="583553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GAN with Q-Learning</a:t>
            </a:r>
          </a:p>
        </p:txBody>
      </p:sp>
      <p:sp>
        <p:nvSpPr>
          <p:cNvPr id="26" name="Round Diagonal Corner of Rectangle 25">
            <a:extLst>
              <a:ext uri="{FF2B5EF4-FFF2-40B4-BE49-F238E27FC236}">
                <a16:creationId xmlns:a16="http://schemas.microsoft.com/office/drawing/2014/main" id="{A9918C55-A383-6621-BF8F-3F8CF718BED8}"/>
              </a:ext>
            </a:extLst>
          </p:cNvPr>
          <p:cNvSpPr/>
          <p:nvPr/>
        </p:nvSpPr>
        <p:spPr>
          <a:xfrm>
            <a:off x="24964" y="3984"/>
            <a:ext cx="4656220" cy="1463588"/>
          </a:xfrm>
          <a:prstGeom prst="round2Diag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cxnSp>
        <p:nvCxnSpPr>
          <p:cNvPr id="28" name="Curved Connector 27">
            <a:extLst>
              <a:ext uri="{FF2B5EF4-FFF2-40B4-BE49-F238E27FC236}">
                <a16:creationId xmlns:a16="http://schemas.microsoft.com/office/drawing/2014/main" id="{C723B8C3-0C73-3F1A-677F-51990BEAD07F}"/>
              </a:ext>
            </a:extLst>
          </p:cNvPr>
          <p:cNvCxnSpPr>
            <a:cxnSpLocks/>
            <a:stCxn id="11" idx="2"/>
          </p:cNvCxnSpPr>
          <p:nvPr/>
        </p:nvCxnSpPr>
        <p:spPr>
          <a:xfrm rot="5400000">
            <a:off x="4366797" y="-2718583"/>
            <a:ext cx="1089271" cy="2554543"/>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29" name="Round Diagonal Corner of Rectangle 28">
            <a:extLst>
              <a:ext uri="{FF2B5EF4-FFF2-40B4-BE49-F238E27FC236}">
                <a16:creationId xmlns:a16="http://schemas.microsoft.com/office/drawing/2014/main" id="{A910C33B-19B2-B6E6-56EC-FBBD1C2550B0}"/>
              </a:ext>
            </a:extLst>
          </p:cNvPr>
          <p:cNvSpPr/>
          <p:nvPr/>
        </p:nvSpPr>
        <p:spPr>
          <a:xfrm>
            <a:off x="13897249" y="4188736"/>
            <a:ext cx="5651129" cy="1803400"/>
          </a:xfrm>
          <a:prstGeom prst="round2Diag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cxnSp>
        <p:nvCxnSpPr>
          <p:cNvPr id="30" name="Curved Connector 29">
            <a:extLst>
              <a:ext uri="{FF2B5EF4-FFF2-40B4-BE49-F238E27FC236}">
                <a16:creationId xmlns:a16="http://schemas.microsoft.com/office/drawing/2014/main" id="{490CB127-CF60-B92C-BB7E-0BAC79B7C6DD}"/>
              </a:ext>
            </a:extLst>
          </p:cNvPr>
          <p:cNvCxnSpPr>
            <a:cxnSpLocks/>
            <a:endCxn id="29" idx="3"/>
          </p:cNvCxnSpPr>
          <p:nvPr/>
        </p:nvCxnSpPr>
        <p:spPr>
          <a:xfrm rot="16200000" flipH="1">
            <a:off x="13626077" y="1091999"/>
            <a:ext cx="2956132" cy="3237341"/>
          </a:xfrm>
          <a:prstGeom prst="curved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33" name="TextBox 32">
            <a:extLst>
              <a:ext uri="{FF2B5EF4-FFF2-40B4-BE49-F238E27FC236}">
                <a16:creationId xmlns:a16="http://schemas.microsoft.com/office/drawing/2014/main" id="{6D934E91-4D8C-7829-0BA5-B9CEF50442BB}"/>
              </a:ext>
            </a:extLst>
          </p:cNvPr>
          <p:cNvSpPr txBox="1"/>
          <p:nvPr/>
        </p:nvSpPr>
        <p:spPr>
          <a:xfrm>
            <a:off x="14087620" y="4451390"/>
            <a:ext cx="6080029" cy="1323439"/>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Training GAN with LSTMs</a:t>
            </a:r>
            <a:endParaRPr lang="en-US" sz="4000" b="1" dirty="0">
              <a:latin typeface="Times New Roman" panose="02020603050405020304" pitchFamily="18" charset="0"/>
              <a:cs typeface="Times New Roman" panose="02020603050405020304" pitchFamily="18" charset="0"/>
            </a:endParaRPr>
          </a:p>
        </p:txBody>
      </p:sp>
      <p:pic>
        <p:nvPicPr>
          <p:cNvPr id="16" name="Picture 15" descr="A diagram of a data flow&#10;&#10;Description automatically generated">
            <a:extLst>
              <a:ext uri="{FF2B5EF4-FFF2-40B4-BE49-F238E27FC236}">
                <a16:creationId xmlns:a16="http://schemas.microsoft.com/office/drawing/2014/main" id="{0C911CA6-0436-60BC-CE60-60C3E3BBCAEF}"/>
              </a:ext>
            </a:extLst>
          </p:cNvPr>
          <p:cNvPicPr>
            <a:picLocks noChangeAspect="1"/>
          </p:cNvPicPr>
          <p:nvPr/>
        </p:nvPicPr>
        <p:blipFill>
          <a:blip r:embed="rId2"/>
          <a:stretch>
            <a:fillRect/>
          </a:stretch>
        </p:blipFill>
        <p:spPr>
          <a:xfrm>
            <a:off x="-2151046" y="959709"/>
            <a:ext cx="19323727" cy="6734539"/>
          </a:xfrm>
          <a:prstGeom prst="rect">
            <a:avLst/>
          </a:prstGeom>
        </p:spPr>
      </p:pic>
    </p:spTree>
    <p:extLst>
      <p:ext uri="{BB962C8B-B14F-4D97-AF65-F5344CB8AC3E}">
        <p14:creationId xmlns:p14="http://schemas.microsoft.com/office/powerpoint/2010/main" val="1844558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 name="Title 1">
            <a:extLst>
              <a:ext uri="{FF2B5EF4-FFF2-40B4-BE49-F238E27FC236}">
                <a16:creationId xmlns:a16="http://schemas.microsoft.com/office/drawing/2014/main" id="{454B432A-3138-CB30-28A7-EBEEDCC63AC6}"/>
              </a:ext>
            </a:extLst>
          </p:cNvPr>
          <p:cNvSpPr txBox="1">
            <a:spLocks/>
          </p:cNvSpPr>
          <p:nvPr/>
        </p:nvSpPr>
        <p:spPr>
          <a:xfrm>
            <a:off x="-1512664" y="-2453309"/>
            <a:ext cx="7608511" cy="23103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chemeClr val="tx2"/>
                </a:solidFill>
                <a:latin typeface="Times New Roman" panose="02020603050405020304" pitchFamily="18" charset="0"/>
                <a:cs typeface="Times New Roman" panose="02020603050405020304" pitchFamily="18" charset="0"/>
              </a:rPr>
              <a:t>Related Works?</a:t>
            </a:r>
          </a:p>
        </p:txBody>
      </p:sp>
      <p:sp>
        <p:nvSpPr>
          <p:cNvPr id="12" name="Title 11">
            <a:extLst>
              <a:ext uri="{FF2B5EF4-FFF2-40B4-BE49-F238E27FC236}">
                <a16:creationId xmlns:a16="http://schemas.microsoft.com/office/drawing/2014/main" id="{33C2AE01-20CC-F919-A1E8-8A234A85E0D2}"/>
              </a:ext>
            </a:extLst>
          </p:cNvPr>
          <p:cNvSpPr>
            <a:spLocks noGrp="1"/>
          </p:cNvSpPr>
          <p:nvPr>
            <p:ph type="ctrTitle"/>
          </p:nvPr>
        </p:nvSpPr>
        <p:spPr>
          <a:xfrm>
            <a:off x="2384447" y="-5542230"/>
            <a:ext cx="9144000" cy="2387600"/>
          </a:xfrm>
        </p:spPr>
        <p:txBody>
          <a:bodyPr>
            <a:normAutofit/>
          </a:bodyPr>
          <a:lstStyle/>
          <a:p>
            <a:r>
              <a:rPr lang="en-US" sz="5400" b="1" dirty="0">
                <a:solidFill>
                  <a:schemeClr val="tx2"/>
                </a:solidFill>
                <a:latin typeface="Times New Roman" panose="02020603050405020304" pitchFamily="18" charset="0"/>
                <a:cs typeface="Times New Roman" panose="02020603050405020304" pitchFamily="18" charset="0"/>
              </a:rPr>
              <a:t>What is </a:t>
            </a:r>
            <a:r>
              <a:rPr lang="en-US" sz="5400" b="1" dirty="0" err="1">
                <a:solidFill>
                  <a:schemeClr val="tx2"/>
                </a:solidFill>
                <a:latin typeface="Times New Roman" panose="02020603050405020304" pitchFamily="18" charset="0"/>
                <a:cs typeface="Times New Roman" panose="02020603050405020304" pitchFamily="18" charset="0"/>
              </a:rPr>
              <a:t>NoC</a:t>
            </a:r>
            <a:r>
              <a:rPr lang="en-US" sz="5400" b="1" dirty="0">
                <a:solidFill>
                  <a:schemeClr val="tx2"/>
                </a:solidFill>
                <a:latin typeface="Times New Roman" panose="02020603050405020304" pitchFamily="18" charset="0"/>
                <a:cs typeface="Times New Roman" panose="02020603050405020304" pitchFamily="18" charset="0"/>
              </a:rPr>
              <a:t>?</a:t>
            </a:r>
            <a:endParaRPr lang="en-US" sz="5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1" name="Title 1">
            <a:extLst>
              <a:ext uri="{FF2B5EF4-FFF2-40B4-BE49-F238E27FC236}">
                <a16:creationId xmlns:a16="http://schemas.microsoft.com/office/drawing/2014/main" id="{73F9E06B-4FBA-A75C-3C34-3E4B45EB8E55}"/>
              </a:ext>
            </a:extLst>
          </p:cNvPr>
          <p:cNvSpPr txBox="1">
            <a:spLocks/>
          </p:cNvSpPr>
          <p:nvPr/>
        </p:nvSpPr>
        <p:spPr>
          <a:xfrm>
            <a:off x="2384447" y="-4296259"/>
            <a:ext cx="7608511" cy="23103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chemeClr val="tx2"/>
                </a:solidFill>
                <a:latin typeface="Times New Roman" panose="02020603050405020304" pitchFamily="18" charset="0"/>
                <a:cs typeface="Times New Roman" panose="02020603050405020304" pitchFamily="18" charset="0"/>
              </a:rPr>
              <a:t>Proposed Methods!</a:t>
            </a:r>
          </a:p>
        </p:txBody>
      </p:sp>
      <p:sp>
        <p:nvSpPr>
          <p:cNvPr id="17" name="TextBox 16">
            <a:extLst>
              <a:ext uri="{FF2B5EF4-FFF2-40B4-BE49-F238E27FC236}">
                <a16:creationId xmlns:a16="http://schemas.microsoft.com/office/drawing/2014/main" id="{6BB9A558-AFC9-16F5-9E44-542CCC6AC582}"/>
              </a:ext>
            </a:extLst>
          </p:cNvPr>
          <p:cNvSpPr txBox="1"/>
          <p:nvPr/>
        </p:nvSpPr>
        <p:spPr>
          <a:xfrm>
            <a:off x="260312" y="576295"/>
            <a:ext cx="583553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GAN with Q-Learning</a:t>
            </a:r>
          </a:p>
        </p:txBody>
      </p:sp>
      <p:sp>
        <p:nvSpPr>
          <p:cNvPr id="26" name="Round Diagonal Corner of Rectangle 25">
            <a:extLst>
              <a:ext uri="{FF2B5EF4-FFF2-40B4-BE49-F238E27FC236}">
                <a16:creationId xmlns:a16="http://schemas.microsoft.com/office/drawing/2014/main" id="{A9918C55-A383-6621-BF8F-3F8CF718BED8}"/>
              </a:ext>
            </a:extLst>
          </p:cNvPr>
          <p:cNvSpPr/>
          <p:nvPr/>
        </p:nvSpPr>
        <p:spPr>
          <a:xfrm>
            <a:off x="24964" y="3984"/>
            <a:ext cx="4656220" cy="1463588"/>
          </a:xfrm>
          <a:prstGeom prst="round2Diag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cxnSp>
        <p:nvCxnSpPr>
          <p:cNvPr id="28" name="Curved Connector 27">
            <a:extLst>
              <a:ext uri="{FF2B5EF4-FFF2-40B4-BE49-F238E27FC236}">
                <a16:creationId xmlns:a16="http://schemas.microsoft.com/office/drawing/2014/main" id="{C723B8C3-0C73-3F1A-677F-51990BEAD07F}"/>
              </a:ext>
            </a:extLst>
          </p:cNvPr>
          <p:cNvCxnSpPr>
            <a:cxnSpLocks/>
            <a:stCxn id="11" idx="2"/>
          </p:cNvCxnSpPr>
          <p:nvPr/>
        </p:nvCxnSpPr>
        <p:spPr>
          <a:xfrm rot="5400000">
            <a:off x="4366797" y="-2718583"/>
            <a:ext cx="1089271" cy="2554543"/>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29" name="Round Diagonal Corner of Rectangle 28">
            <a:extLst>
              <a:ext uri="{FF2B5EF4-FFF2-40B4-BE49-F238E27FC236}">
                <a16:creationId xmlns:a16="http://schemas.microsoft.com/office/drawing/2014/main" id="{A910C33B-19B2-B6E6-56EC-FBBD1C2550B0}"/>
              </a:ext>
            </a:extLst>
          </p:cNvPr>
          <p:cNvSpPr/>
          <p:nvPr/>
        </p:nvSpPr>
        <p:spPr>
          <a:xfrm>
            <a:off x="13897249" y="4188736"/>
            <a:ext cx="5651129" cy="1803400"/>
          </a:xfrm>
          <a:prstGeom prst="round2Diag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cxnSp>
        <p:nvCxnSpPr>
          <p:cNvPr id="30" name="Curved Connector 29">
            <a:extLst>
              <a:ext uri="{FF2B5EF4-FFF2-40B4-BE49-F238E27FC236}">
                <a16:creationId xmlns:a16="http://schemas.microsoft.com/office/drawing/2014/main" id="{490CB127-CF60-B92C-BB7E-0BAC79B7C6DD}"/>
              </a:ext>
            </a:extLst>
          </p:cNvPr>
          <p:cNvCxnSpPr>
            <a:cxnSpLocks/>
            <a:endCxn id="29" idx="3"/>
          </p:cNvCxnSpPr>
          <p:nvPr/>
        </p:nvCxnSpPr>
        <p:spPr>
          <a:xfrm rot="16200000" flipH="1">
            <a:off x="13626077" y="1091999"/>
            <a:ext cx="2956132" cy="3237341"/>
          </a:xfrm>
          <a:prstGeom prst="curved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33" name="TextBox 32">
            <a:extLst>
              <a:ext uri="{FF2B5EF4-FFF2-40B4-BE49-F238E27FC236}">
                <a16:creationId xmlns:a16="http://schemas.microsoft.com/office/drawing/2014/main" id="{6D934E91-4D8C-7829-0BA5-B9CEF50442BB}"/>
              </a:ext>
            </a:extLst>
          </p:cNvPr>
          <p:cNvSpPr txBox="1"/>
          <p:nvPr/>
        </p:nvSpPr>
        <p:spPr>
          <a:xfrm>
            <a:off x="14087620" y="4451390"/>
            <a:ext cx="6080029" cy="1323439"/>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Training GAN with LSTMs</a:t>
            </a:r>
            <a:endParaRPr lang="en-US" sz="4000" b="1" dirty="0">
              <a:latin typeface="Times New Roman" panose="02020603050405020304" pitchFamily="18" charset="0"/>
              <a:cs typeface="Times New Roman" panose="02020603050405020304" pitchFamily="18" charset="0"/>
            </a:endParaRPr>
          </a:p>
        </p:txBody>
      </p:sp>
      <p:pic>
        <p:nvPicPr>
          <p:cNvPr id="16" name="Picture 15" descr="A diagram of a data flow&#10;&#10;Description automatically generated">
            <a:extLst>
              <a:ext uri="{FF2B5EF4-FFF2-40B4-BE49-F238E27FC236}">
                <a16:creationId xmlns:a16="http://schemas.microsoft.com/office/drawing/2014/main" id="{0C911CA6-0436-60BC-CE60-60C3E3BBCAEF}"/>
              </a:ext>
            </a:extLst>
          </p:cNvPr>
          <p:cNvPicPr>
            <a:picLocks noChangeAspect="1"/>
          </p:cNvPicPr>
          <p:nvPr/>
        </p:nvPicPr>
        <p:blipFill>
          <a:blip r:embed="rId2"/>
          <a:stretch>
            <a:fillRect/>
          </a:stretch>
        </p:blipFill>
        <p:spPr>
          <a:xfrm>
            <a:off x="-6891676" y="1025686"/>
            <a:ext cx="17424208" cy="6072535"/>
          </a:xfrm>
          <a:prstGeom prst="rect">
            <a:avLst/>
          </a:prstGeom>
        </p:spPr>
      </p:pic>
      <p:sp>
        <p:nvSpPr>
          <p:cNvPr id="2" name="TextBox 1">
            <a:extLst>
              <a:ext uri="{FF2B5EF4-FFF2-40B4-BE49-F238E27FC236}">
                <a16:creationId xmlns:a16="http://schemas.microsoft.com/office/drawing/2014/main" id="{73CAAB7F-32C7-2706-314E-0E54D3071263}"/>
              </a:ext>
            </a:extLst>
          </p:cNvPr>
          <p:cNvSpPr txBox="1"/>
          <p:nvPr/>
        </p:nvSpPr>
        <p:spPr>
          <a:xfrm>
            <a:off x="-1717399" y="1304068"/>
            <a:ext cx="5316698"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Results</a:t>
            </a:r>
          </a:p>
        </p:txBody>
      </p:sp>
      <p:pic>
        <p:nvPicPr>
          <p:cNvPr id="4" name="Picture 3">
            <a:extLst>
              <a:ext uri="{FF2B5EF4-FFF2-40B4-BE49-F238E27FC236}">
                <a16:creationId xmlns:a16="http://schemas.microsoft.com/office/drawing/2014/main" id="{09D6C79B-4280-9F6C-2D1E-3FE00CEC903B}"/>
              </a:ext>
            </a:extLst>
          </p:cNvPr>
          <p:cNvPicPr>
            <a:picLocks noChangeAspect="1"/>
          </p:cNvPicPr>
          <p:nvPr/>
        </p:nvPicPr>
        <p:blipFill>
          <a:blip r:embed="rId3"/>
          <a:stretch>
            <a:fillRect/>
          </a:stretch>
        </p:blipFill>
        <p:spPr>
          <a:xfrm>
            <a:off x="-2593033" y="6281705"/>
            <a:ext cx="3352800" cy="3048000"/>
          </a:xfrm>
          <a:prstGeom prst="round2DiagRect">
            <a:avLst/>
          </a:prstGeom>
        </p:spPr>
      </p:pic>
      <p:pic>
        <p:nvPicPr>
          <p:cNvPr id="5" name="Picture 4">
            <a:extLst>
              <a:ext uri="{FF2B5EF4-FFF2-40B4-BE49-F238E27FC236}">
                <a16:creationId xmlns:a16="http://schemas.microsoft.com/office/drawing/2014/main" id="{2CED7609-5C46-AB46-D0F9-C4ECBC8056FA}"/>
              </a:ext>
            </a:extLst>
          </p:cNvPr>
          <p:cNvPicPr>
            <a:picLocks noChangeAspect="1"/>
          </p:cNvPicPr>
          <p:nvPr/>
        </p:nvPicPr>
        <p:blipFill>
          <a:blip r:embed="rId4"/>
          <a:stretch>
            <a:fillRect/>
          </a:stretch>
        </p:blipFill>
        <p:spPr>
          <a:xfrm>
            <a:off x="19960155" y="865864"/>
            <a:ext cx="6992005" cy="5923781"/>
          </a:xfrm>
          <a:prstGeom prst="rect">
            <a:avLst/>
          </a:prstGeom>
        </p:spPr>
      </p:pic>
    </p:spTree>
    <p:extLst>
      <p:ext uri="{BB962C8B-B14F-4D97-AF65-F5344CB8AC3E}">
        <p14:creationId xmlns:p14="http://schemas.microsoft.com/office/powerpoint/2010/main" val="9875040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 name="Title 1">
            <a:extLst>
              <a:ext uri="{FF2B5EF4-FFF2-40B4-BE49-F238E27FC236}">
                <a16:creationId xmlns:a16="http://schemas.microsoft.com/office/drawing/2014/main" id="{454B432A-3138-CB30-28A7-EBEEDCC63AC6}"/>
              </a:ext>
            </a:extLst>
          </p:cNvPr>
          <p:cNvSpPr txBox="1">
            <a:spLocks/>
          </p:cNvSpPr>
          <p:nvPr/>
        </p:nvSpPr>
        <p:spPr>
          <a:xfrm>
            <a:off x="-1512664" y="-2453309"/>
            <a:ext cx="7608511" cy="23103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chemeClr val="tx2"/>
                </a:solidFill>
                <a:latin typeface="Times New Roman" panose="02020603050405020304" pitchFamily="18" charset="0"/>
                <a:cs typeface="Times New Roman" panose="02020603050405020304" pitchFamily="18" charset="0"/>
              </a:rPr>
              <a:t>Related Works?</a:t>
            </a:r>
          </a:p>
        </p:txBody>
      </p:sp>
      <p:sp>
        <p:nvSpPr>
          <p:cNvPr id="12" name="Title 11">
            <a:extLst>
              <a:ext uri="{FF2B5EF4-FFF2-40B4-BE49-F238E27FC236}">
                <a16:creationId xmlns:a16="http://schemas.microsoft.com/office/drawing/2014/main" id="{33C2AE01-20CC-F919-A1E8-8A234A85E0D2}"/>
              </a:ext>
            </a:extLst>
          </p:cNvPr>
          <p:cNvSpPr>
            <a:spLocks noGrp="1"/>
          </p:cNvSpPr>
          <p:nvPr>
            <p:ph type="ctrTitle"/>
          </p:nvPr>
        </p:nvSpPr>
        <p:spPr>
          <a:xfrm>
            <a:off x="2384447" y="-5542230"/>
            <a:ext cx="9144000" cy="2387600"/>
          </a:xfrm>
        </p:spPr>
        <p:txBody>
          <a:bodyPr>
            <a:normAutofit/>
          </a:bodyPr>
          <a:lstStyle/>
          <a:p>
            <a:r>
              <a:rPr lang="en-US" sz="5400" b="1" dirty="0">
                <a:solidFill>
                  <a:schemeClr val="tx2"/>
                </a:solidFill>
                <a:latin typeface="Times New Roman" panose="02020603050405020304" pitchFamily="18" charset="0"/>
                <a:cs typeface="Times New Roman" panose="02020603050405020304" pitchFamily="18" charset="0"/>
              </a:rPr>
              <a:t>What is </a:t>
            </a:r>
            <a:r>
              <a:rPr lang="en-US" sz="5400" b="1" dirty="0" err="1">
                <a:solidFill>
                  <a:schemeClr val="tx2"/>
                </a:solidFill>
                <a:latin typeface="Times New Roman" panose="02020603050405020304" pitchFamily="18" charset="0"/>
                <a:cs typeface="Times New Roman" panose="02020603050405020304" pitchFamily="18" charset="0"/>
              </a:rPr>
              <a:t>NoC</a:t>
            </a:r>
            <a:r>
              <a:rPr lang="en-US" sz="5400" b="1" dirty="0">
                <a:solidFill>
                  <a:schemeClr val="tx2"/>
                </a:solidFill>
                <a:latin typeface="Times New Roman" panose="02020603050405020304" pitchFamily="18" charset="0"/>
                <a:cs typeface="Times New Roman" panose="02020603050405020304" pitchFamily="18" charset="0"/>
              </a:rPr>
              <a:t>?</a:t>
            </a:r>
            <a:endParaRPr lang="en-US" sz="5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1" name="Title 1">
            <a:extLst>
              <a:ext uri="{FF2B5EF4-FFF2-40B4-BE49-F238E27FC236}">
                <a16:creationId xmlns:a16="http://schemas.microsoft.com/office/drawing/2014/main" id="{73F9E06B-4FBA-A75C-3C34-3E4B45EB8E55}"/>
              </a:ext>
            </a:extLst>
          </p:cNvPr>
          <p:cNvSpPr txBox="1">
            <a:spLocks/>
          </p:cNvSpPr>
          <p:nvPr/>
        </p:nvSpPr>
        <p:spPr>
          <a:xfrm>
            <a:off x="2384447" y="-4296259"/>
            <a:ext cx="7608511" cy="23103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chemeClr val="tx2"/>
                </a:solidFill>
                <a:latin typeface="Times New Roman" panose="02020603050405020304" pitchFamily="18" charset="0"/>
                <a:cs typeface="Times New Roman" panose="02020603050405020304" pitchFamily="18" charset="0"/>
              </a:rPr>
              <a:t>Proposed Methods!</a:t>
            </a:r>
          </a:p>
        </p:txBody>
      </p:sp>
      <p:sp>
        <p:nvSpPr>
          <p:cNvPr id="17" name="TextBox 16">
            <a:extLst>
              <a:ext uri="{FF2B5EF4-FFF2-40B4-BE49-F238E27FC236}">
                <a16:creationId xmlns:a16="http://schemas.microsoft.com/office/drawing/2014/main" id="{6BB9A558-AFC9-16F5-9E44-542CCC6AC582}"/>
              </a:ext>
            </a:extLst>
          </p:cNvPr>
          <p:cNvSpPr txBox="1"/>
          <p:nvPr/>
        </p:nvSpPr>
        <p:spPr>
          <a:xfrm>
            <a:off x="39954" y="360005"/>
            <a:ext cx="4191923"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GAN with Q-Learning</a:t>
            </a:r>
          </a:p>
        </p:txBody>
      </p:sp>
      <p:sp>
        <p:nvSpPr>
          <p:cNvPr id="26" name="Round Diagonal Corner of Rectangle 25">
            <a:extLst>
              <a:ext uri="{FF2B5EF4-FFF2-40B4-BE49-F238E27FC236}">
                <a16:creationId xmlns:a16="http://schemas.microsoft.com/office/drawing/2014/main" id="{A9918C55-A383-6621-BF8F-3F8CF718BED8}"/>
              </a:ext>
            </a:extLst>
          </p:cNvPr>
          <p:cNvSpPr/>
          <p:nvPr/>
        </p:nvSpPr>
        <p:spPr>
          <a:xfrm>
            <a:off x="24964" y="3984"/>
            <a:ext cx="3344769" cy="1134737"/>
          </a:xfrm>
          <a:prstGeom prst="round2Diag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cxnSp>
        <p:nvCxnSpPr>
          <p:cNvPr id="28" name="Curved Connector 27">
            <a:extLst>
              <a:ext uri="{FF2B5EF4-FFF2-40B4-BE49-F238E27FC236}">
                <a16:creationId xmlns:a16="http://schemas.microsoft.com/office/drawing/2014/main" id="{C723B8C3-0C73-3F1A-677F-51990BEAD07F}"/>
              </a:ext>
            </a:extLst>
          </p:cNvPr>
          <p:cNvCxnSpPr>
            <a:cxnSpLocks/>
            <a:stCxn id="11" idx="2"/>
          </p:cNvCxnSpPr>
          <p:nvPr/>
        </p:nvCxnSpPr>
        <p:spPr>
          <a:xfrm rot="5400000">
            <a:off x="4366797" y="-2718583"/>
            <a:ext cx="1089271" cy="2554543"/>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29" name="Round Diagonal Corner of Rectangle 28">
            <a:extLst>
              <a:ext uri="{FF2B5EF4-FFF2-40B4-BE49-F238E27FC236}">
                <a16:creationId xmlns:a16="http://schemas.microsoft.com/office/drawing/2014/main" id="{A910C33B-19B2-B6E6-56EC-FBBD1C2550B0}"/>
              </a:ext>
            </a:extLst>
          </p:cNvPr>
          <p:cNvSpPr/>
          <p:nvPr/>
        </p:nvSpPr>
        <p:spPr>
          <a:xfrm>
            <a:off x="13897249" y="4188736"/>
            <a:ext cx="5651129" cy="1803400"/>
          </a:xfrm>
          <a:prstGeom prst="round2Diag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cxnSp>
        <p:nvCxnSpPr>
          <p:cNvPr id="30" name="Curved Connector 29">
            <a:extLst>
              <a:ext uri="{FF2B5EF4-FFF2-40B4-BE49-F238E27FC236}">
                <a16:creationId xmlns:a16="http://schemas.microsoft.com/office/drawing/2014/main" id="{490CB127-CF60-B92C-BB7E-0BAC79B7C6DD}"/>
              </a:ext>
            </a:extLst>
          </p:cNvPr>
          <p:cNvCxnSpPr>
            <a:cxnSpLocks/>
            <a:endCxn id="29" idx="3"/>
          </p:cNvCxnSpPr>
          <p:nvPr/>
        </p:nvCxnSpPr>
        <p:spPr>
          <a:xfrm rot="16200000" flipH="1">
            <a:off x="13626077" y="1091999"/>
            <a:ext cx="2956132" cy="3237341"/>
          </a:xfrm>
          <a:prstGeom prst="curved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33" name="TextBox 32">
            <a:extLst>
              <a:ext uri="{FF2B5EF4-FFF2-40B4-BE49-F238E27FC236}">
                <a16:creationId xmlns:a16="http://schemas.microsoft.com/office/drawing/2014/main" id="{6D934E91-4D8C-7829-0BA5-B9CEF50442BB}"/>
              </a:ext>
            </a:extLst>
          </p:cNvPr>
          <p:cNvSpPr txBox="1"/>
          <p:nvPr/>
        </p:nvSpPr>
        <p:spPr>
          <a:xfrm>
            <a:off x="14087620" y="4451390"/>
            <a:ext cx="6080029" cy="1323439"/>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Training GAN with LSTMs</a:t>
            </a:r>
            <a:endParaRPr lang="en-US" sz="4000" b="1" dirty="0">
              <a:latin typeface="Times New Roman" panose="02020603050405020304" pitchFamily="18" charset="0"/>
              <a:cs typeface="Times New Roman" panose="02020603050405020304" pitchFamily="18" charset="0"/>
            </a:endParaRPr>
          </a:p>
        </p:txBody>
      </p:sp>
      <p:pic>
        <p:nvPicPr>
          <p:cNvPr id="16" name="Picture 15" descr="A diagram of a data flow&#10;&#10;Description automatically generated">
            <a:extLst>
              <a:ext uri="{FF2B5EF4-FFF2-40B4-BE49-F238E27FC236}">
                <a16:creationId xmlns:a16="http://schemas.microsoft.com/office/drawing/2014/main" id="{0C911CA6-0436-60BC-CE60-60C3E3BBCAEF}"/>
              </a:ext>
            </a:extLst>
          </p:cNvPr>
          <p:cNvPicPr>
            <a:picLocks noChangeAspect="1"/>
          </p:cNvPicPr>
          <p:nvPr/>
        </p:nvPicPr>
        <p:blipFill>
          <a:blip r:embed="rId2"/>
          <a:stretch>
            <a:fillRect/>
          </a:stretch>
        </p:blipFill>
        <p:spPr>
          <a:xfrm>
            <a:off x="-6840876" y="7595820"/>
            <a:ext cx="17424208" cy="6072535"/>
          </a:xfrm>
          <a:prstGeom prst="rect">
            <a:avLst/>
          </a:prstGeom>
        </p:spPr>
      </p:pic>
      <p:sp>
        <p:nvSpPr>
          <p:cNvPr id="2" name="TextBox 1">
            <a:extLst>
              <a:ext uri="{FF2B5EF4-FFF2-40B4-BE49-F238E27FC236}">
                <a16:creationId xmlns:a16="http://schemas.microsoft.com/office/drawing/2014/main" id="{E371E2E4-3E44-71D9-8B88-3A1212673B72}"/>
              </a:ext>
            </a:extLst>
          </p:cNvPr>
          <p:cNvSpPr txBox="1"/>
          <p:nvPr/>
        </p:nvSpPr>
        <p:spPr>
          <a:xfrm>
            <a:off x="267079" y="1298686"/>
            <a:ext cx="5316698"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Results</a:t>
            </a:r>
          </a:p>
        </p:txBody>
      </p:sp>
      <p:pic>
        <p:nvPicPr>
          <p:cNvPr id="5" name="Picture 4">
            <a:extLst>
              <a:ext uri="{FF2B5EF4-FFF2-40B4-BE49-F238E27FC236}">
                <a16:creationId xmlns:a16="http://schemas.microsoft.com/office/drawing/2014/main" id="{6460D08D-2D68-5DA3-2143-8822AE21DF05}"/>
              </a:ext>
            </a:extLst>
          </p:cNvPr>
          <p:cNvPicPr>
            <a:picLocks noChangeAspect="1"/>
          </p:cNvPicPr>
          <p:nvPr/>
        </p:nvPicPr>
        <p:blipFill>
          <a:blip r:embed="rId3"/>
          <a:stretch>
            <a:fillRect/>
          </a:stretch>
        </p:blipFill>
        <p:spPr>
          <a:xfrm>
            <a:off x="-22127" y="3813983"/>
            <a:ext cx="3352800" cy="3048000"/>
          </a:xfrm>
          <a:prstGeom prst="round2DiagRect">
            <a:avLst/>
          </a:prstGeom>
        </p:spPr>
      </p:pic>
      <p:pic>
        <p:nvPicPr>
          <p:cNvPr id="3" name="Picture 2">
            <a:extLst>
              <a:ext uri="{FF2B5EF4-FFF2-40B4-BE49-F238E27FC236}">
                <a16:creationId xmlns:a16="http://schemas.microsoft.com/office/drawing/2014/main" id="{EF1ACC92-F094-3B30-9579-FF545CDB379A}"/>
              </a:ext>
            </a:extLst>
          </p:cNvPr>
          <p:cNvPicPr>
            <a:picLocks noChangeAspect="1"/>
          </p:cNvPicPr>
          <p:nvPr/>
        </p:nvPicPr>
        <p:blipFill>
          <a:blip r:embed="rId4"/>
          <a:stretch>
            <a:fillRect/>
          </a:stretch>
        </p:blipFill>
        <p:spPr>
          <a:xfrm>
            <a:off x="5199690" y="467109"/>
            <a:ext cx="6992005" cy="5923781"/>
          </a:xfrm>
          <a:prstGeom prst="rect">
            <a:avLst/>
          </a:prstGeom>
        </p:spPr>
      </p:pic>
      <p:sp>
        <p:nvSpPr>
          <p:cNvPr id="6" name="Oval 5">
            <a:extLst>
              <a:ext uri="{FF2B5EF4-FFF2-40B4-BE49-F238E27FC236}">
                <a16:creationId xmlns:a16="http://schemas.microsoft.com/office/drawing/2014/main" id="{009EFAD7-3ED9-89BF-F839-D4CFB71A0203}"/>
              </a:ext>
            </a:extLst>
          </p:cNvPr>
          <p:cNvSpPr/>
          <p:nvPr/>
        </p:nvSpPr>
        <p:spPr>
          <a:xfrm>
            <a:off x="12567882" y="2984611"/>
            <a:ext cx="2179867" cy="552775"/>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9665D80-91ED-2EAB-ED8F-577A0C44C59A}"/>
              </a:ext>
            </a:extLst>
          </p:cNvPr>
          <p:cNvSpPr/>
          <p:nvPr/>
        </p:nvSpPr>
        <p:spPr>
          <a:xfrm>
            <a:off x="12603472" y="5838115"/>
            <a:ext cx="2179867" cy="552775"/>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9632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 name="Title 1">
            <a:extLst>
              <a:ext uri="{FF2B5EF4-FFF2-40B4-BE49-F238E27FC236}">
                <a16:creationId xmlns:a16="http://schemas.microsoft.com/office/drawing/2014/main" id="{454B432A-3138-CB30-28A7-EBEEDCC63AC6}"/>
              </a:ext>
            </a:extLst>
          </p:cNvPr>
          <p:cNvSpPr txBox="1">
            <a:spLocks/>
          </p:cNvSpPr>
          <p:nvPr/>
        </p:nvSpPr>
        <p:spPr>
          <a:xfrm>
            <a:off x="-1512664" y="-2453309"/>
            <a:ext cx="7608511" cy="23103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chemeClr val="tx2"/>
                </a:solidFill>
                <a:latin typeface="Times New Roman" panose="02020603050405020304" pitchFamily="18" charset="0"/>
                <a:cs typeface="Times New Roman" panose="02020603050405020304" pitchFamily="18" charset="0"/>
              </a:rPr>
              <a:t>Related Works?</a:t>
            </a:r>
          </a:p>
        </p:txBody>
      </p:sp>
      <p:sp>
        <p:nvSpPr>
          <p:cNvPr id="12" name="Title 11">
            <a:extLst>
              <a:ext uri="{FF2B5EF4-FFF2-40B4-BE49-F238E27FC236}">
                <a16:creationId xmlns:a16="http://schemas.microsoft.com/office/drawing/2014/main" id="{33C2AE01-20CC-F919-A1E8-8A234A85E0D2}"/>
              </a:ext>
            </a:extLst>
          </p:cNvPr>
          <p:cNvSpPr>
            <a:spLocks noGrp="1"/>
          </p:cNvSpPr>
          <p:nvPr>
            <p:ph type="ctrTitle"/>
          </p:nvPr>
        </p:nvSpPr>
        <p:spPr>
          <a:xfrm>
            <a:off x="2384447" y="-5542230"/>
            <a:ext cx="9144000" cy="2387600"/>
          </a:xfrm>
        </p:spPr>
        <p:txBody>
          <a:bodyPr>
            <a:normAutofit/>
          </a:bodyPr>
          <a:lstStyle/>
          <a:p>
            <a:r>
              <a:rPr lang="en-US" sz="5400" b="1" dirty="0">
                <a:solidFill>
                  <a:schemeClr val="tx2"/>
                </a:solidFill>
                <a:latin typeface="Times New Roman" panose="02020603050405020304" pitchFamily="18" charset="0"/>
                <a:cs typeface="Times New Roman" panose="02020603050405020304" pitchFamily="18" charset="0"/>
              </a:rPr>
              <a:t>What is </a:t>
            </a:r>
            <a:r>
              <a:rPr lang="en-US" sz="5400" b="1" dirty="0" err="1">
                <a:solidFill>
                  <a:schemeClr val="tx2"/>
                </a:solidFill>
                <a:latin typeface="Times New Roman" panose="02020603050405020304" pitchFamily="18" charset="0"/>
                <a:cs typeface="Times New Roman" panose="02020603050405020304" pitchFamily="18" charset="0"/>
              </a:rPr>
              <a:t>NoC</a:t>
            </a:r>
            <a:r>
              <a:rPr lang="en-US" sz="5400" b="1" dirty="0">
                <a:solidFill>
                  <a:schemeClr val="tx2"/>
                </a:solidFill>
                <a:latin typeface="Times New Roman" panose="02020603050405020304" pitchFamily="18" charset="0"/>
                <a:cs typeface="Times New Roman" panose="02020603050405020304" pitchFamily="18" charset="0"/>
              </a:rPr>
              <a:t>?</a:t>
            </a:r>
            <a:endParaRPr lang="en-US" sz="5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1" name="Title 1">
            <a:extLst>
              <a:ext uri="{FF2B5EF4-FFF2-40B4-BE49-F238E27FC236}">
                <a16:creationId xmlns:a16="http://schemas.microsoft.com/office/drawing/2014/main" id="{73F9E06B-4FBA-A75C-3C34-3E4B45EB8E55}"/>
              </a:ext>
            </a:extLst>
          </p:cNvPr>
          <p:cNvSpPr txBox="1">
            <a:spLocks/>
          </p:cNvSpPr>
          <p:nvPr/>
        </p:nvSpPr>
        <p:spPr>
          <a:xfrm>
            <a:off x="2384447" y="-4296259"/>
            <a:ext cx="7608511" cy="23103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chemeClr val="tx2"/>
                </a:solidFill>
                <a:latin typeface="Times New Roman" panose="02020603050405020304" pitchFamily="18" charset="0"/>
                <a:cs typeface="Times New Roman" panose="02020603050405020304" pitchFamily="18" charset="0"/>
              </a:rPr>
              <a:t>Proposed Methods!</a:t>
            </a:r>
          </a:p>
        </p:txBody>
      </p:sp>
      <p:sp>
        <p:nvSpPr>
          <p:cNvPr id="17" name="TextBox 16">
            <a:extLst>
              <a:ext uri="{FF2B5EF4-FFF2-40B4-BE49-F238E27FC236}">
                <a16:creationId xmlns:a16="http://schemas.microsoft.com/office/drawing/2014/main" id="{6BB9A558-AFC9-16F5-9E44-542CCC6AC582}"/>
              </a:ext>
            </a:extLst>
          </p:cNvPr>
          <p:cNvSpPr txBox="1"/>
          <p:nvPr/>
        </p:nvSpPr>
        <p:spPr>
          <a:xfrm>
            <a:off x="39954" y="360005"/>
            <a:ext cx="4191923"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GAN with Q-Learning</a:t>
            </a:r>
          </a:p>
        </p:txBody>
      </p:sp>
      <p:sp>
        <p:nvSpPr>
          <p:cNvPr id="26" name="Round Diagonal Corner of Rectangle 25">
            <a:extLst>
              <a:ext uri="{FF2B5EF4-FFF2-40B4-BE49-F238E27FC236}">
                <a16:creationId xmlns:a16="http://schemas.microsoft.com/office/drawing/2014/main" id="{A9918C55-A383-6621-BF8F-3F8CF718BED8}"/>
              </a:ext>
            </a:extLst>
          </p:cNvPr>
          <p:cNvSpPr/>
          <p:nvPr/>
        </p:nvSpPr>
        <p:spPr>
          <a:xfrm>
            <a:off x="24964" y="3984"/>
            <a:ext cx="3344769" cy="1134737"/>
          </a:xfrm>
          <a:prstGeom prst="round2Diag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cxnSp>
        <p:nvCxnSpPr>
          <p:cNvPr id="28" name="Curved Connector 27">
            <a:extLst>
              <a:ext uri="{FF2B5EF4-FFF2-40B4-BE49-F238E27FC236}">
                <a16:creationId xmlns:a16="http://schemas.microsoft.com/office/drawing/2014/main" id="{C723B8C3-0C73-3F1A-677F-51990BEAD07F}"/>
              </a:ext>
            </a:extLst>
          </p:cNvPr>
          <p:cNvCxnSpPr>
            <a:cxnSpLocks/>
            <a:stCxn id="11" idx="2"/>
          </p:cNvCxnSpPr>
          <p:nvPr/>
        </p:nvCxnSpPr>
        <p:spPr>
          <a:xfrm rot="5400000">
            <a:off x="4366797" y="-2718583"/>
            <a:ext cx="1089271" cy="2554543"/>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29" name="Round Diagonal Corner of Rectangle 28">
            <a:extLst>
              <a:ext uri="{FF2B5EF4-FFF2-40B4-BE49-F238E27FC236}">
                <a16:creationId xmlns:a16="http://schemas.microsoft.com/office/drawing/2014/main" id="{A910C33B-19B2-B6E6-56EC-FBBD1C2550B0}"/>
              </a:ext>
            </a:extLst>
          </p:cNvPr>
          <p:cNvSpPr/>
          <p:nvPr/>
        </p:nvSpPr>
        <p:spPr>
          <a:xfrm>
            <a:off x="13897249" y="4188736"/>
            <a:ext cx="5651129" cy="1803400"/>
          </a:xfrm>
          <a:prstGeom prst="round2Diag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cxnSp>
        <p:nvCxnSpPr>
          <p:cNvPr id="30" name="Curved Connector 29">
            <a:extLst>
              <a:ext uri="{FF2B5EF4-FFF2-40B4-BE49-F238E27FC236}">
                <a16:creationId xmlns:a16="http://schemas.microsoft.com/office/drawing/2014/main" id="{490CB127-CF60-B92C-BB7E-0BAC79B7C6DD}"/>
              </a:ext>
            </a:extLst>
          </p:cNvPr>
          <p:cNvCxnSpPr>
            <a:cxnSpLocks/>
            <a:endCxn id="29" idx="3"/>
          </p:cNvCxnSpPr>
          <p:nvPr/>
        </p:nvCxnSpPr>
        <p:spPr>
          <a:xfrm rot="16200000" flipH="1">
            <a:off x="13626077" y="1091999"/>
            <a:ext cx="2956132" cy="3237341"/>
          </a:xfrm>
          <a:prstGeom prst="curved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33" name="TextBox 32">
            <a:extLst>
              <a:ext uri="{FF2B5EF4-FFF2-40B4-BE49-F238E27FC236}">
                <a16:creationId xmlns:a16="http://schemas.microsoft.com/office/drawing/2014/main" id="{6D934E91-4D8C-7829-0BA5-B9CEF50442BB}"/>
              </a:ext>
            </a:extLst>
          </p:cNvPr>
          <p:cNvSpPr txBox="1"/>
          <p:nvPr/>
        </p:nvSpPr>
        <p:spPr>
          <a:xfrm>
            <a:off x="14087620" y="4451390"/>
            <a:ext cx="6080029" cy="1323439"/>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Training GAN with LSTMs</a:t>
            </a:r>
            <a:endParaRPr lang="en-US" sz="4000" b="1" dirty="0">
              <a:latin typeface="Times New Roman" panose="02020603050405020304" pitchFamily="18" charset="0"/>
              <a:cs typeface="Times New Roman" panose="02020603050405020304" pitchFamily="18" charset="0"/>
            </a:endParaRPr>
          </a:p>
        </p:txBody>
      </p:sp>
      <p:pic>
        <p:nvPicPr>
          <p:cNvPr id="16" name="Picture 15" descr="A diagram of a data flow&#10;&#10;Description automatically generated">
            <a:extLst>
              <a:ext uri="{FF2B5EF4-FFF2-40B4-BE49-F238E27FC236}">
                <a16:creationId xmlns:a16="http://schemas.microsoft.com/office/drawing/2014/main" id="{0C911CA6-0436-60BC-CE60-60C3E3BBCAEF}"/>
              </a:ext>
            </a:extLst>
          </p:cNvPr>
          <p:cNvPicPr>
            <a:picLocks noChangeAspect="1"/>
          </p:cNvPicPr>
          <p:nvPr/>
        </p:nvPicPr>
        <p:blipFill>
          <a:blip r:embed="rId2"/>
          <a:stretch>
            <a:fillRect/>
          </a:stretch>
        </p:blipFill>
        <p:spPr>
          <a:xfrm>
            <a:off x="-6840876" y="7595820"/>
            <a:ext cx="17424208" cy="6072535"/>
          </a:xfrm>
          <a:prstGeom prst="rect">
            <a:avLst/>
          </a:prstGeom>
        </p:spPr>
      </p:pic>
      <p:sp>
        <p:nvSpPr>
          <p:cNvPr id="2" name="TextBox 1">
            <a:extLst>
              <a:ext uri="{FF2B5EF4-FFF2-40B4-BE49-F238E27FC236}">
                <a16:creationId xmlns:a16="http://schemas.microsoft.com/office/drawing/2014/main" id="{E371E2E4-3E44-71D9-8B88-3A1212673B72}"/>
              </a:ext>
            </a:extLst>
          </p:cNvPr>
          <p:cNvSpPr txBox="1"/>
          <p:nvPr/>
        </p:nvSpPr>
        <p:spPr>
          <a:xfrm>
            <a:off x="267079" y="1298686"/>
            <a:ext cx="5316698"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Results</a:t>
            </a:r>
          </a:p>
        </p:txBody>
      </p:sp>
      <p:pic>
        <p:nvPicPr>
          <p:cNvPr id="5" name="Picture 4">
            <a:extLst>
              <a:ext uri="{FF2B5EF4-FFF2-40B4-BE49-F238E27FC236}">
                <a16:creationId xmlns:a16="http://schemas.microsoft.com/office/drawing/2014/main" id="{6460D08D-2D68-5DA3-2143-8822AE21DF05}"/>
              </a:ext>
            </a:extLst>
          </p:cNvPr>
          <p:cNvPicPr>
            <a:picLocks noChangeAspect="1"/>
          </p:cNvPicPr>
          <p:nvPr/>
        </p:nvPicPr>
        <p:blipFill>
          <a:blip r:embed="rId3"/>
          <a:stretch>
            <a:fillRect/>
          </a:stretch>
        </p:blipFill>
        <p:spPr>
          <a:xfrm>
            <a:off x="16932" y="3429000"/>
            <a:ext cx="3752427" cy="3425015"/>
          </a:xfrm>
          <a:prstGeom prst="round2DiagRect">
            <a:avLst/>
          </a:prstGeom>
        </p:spPr>
      </p:pic>
      <p:pic>
        <p:nvPicPr>
          <p:cNvPr id="7" name="Picture 6">
            <a:extLst>
              <a:ext uri="{FF2B5EF4-FFF2-40B4-BE49-F238E27FC236}">
                <a16:creationId xmlns:a16="http://schemas.microsoft.com/office/drawing/2014/main" id="{E6AD2B37-55AF-3E79-666A-AD1CF0F72010}"/>
              </a:ext>
            </a:extLst>
          </p:cNvPr>
          <p:cNvPicPr>
            <a:picLocks noChangeAspect="1"/>
          </p:cNvPicPr>
          <p:nvPr/>
        </p:nvPicPr>
        <p:blipFill>
          <a:blip r:embed="rId4"/>
          <a:stretch>
            <a:fillRect/>
          </a:stretch>
        </p:blipFill>
        <p:spPr>
          <a:xfrm>
            <a:off x="5209804" y="764521"/>
            <a:ext cx="6992005" cy="5923781"/>
          </a:xfrm>
          <a:prstGeom prst="rect">
            <a:avLst/>
          </a:prstGeom>
        </p:spPr>
      </p:pic>
      <p:sp>
        <p:nvSpPr>
          <p:cNvPr id="3" name="Oval 2">
            <a:extLst>
              <a:ext uri="{FF2B5EF4-FFF2-40B4-BE49-F238E27FC236}">
                <a16:creationId xmlns:a16="http://schemas.microsoft.com/office/drawing/2014/main" id="{A39F8C47-8D04-6EFE-CC72-ED2F7209095D}"/>
              </a:ext>
            </a:extLst>
          </p:cNvPr>
          <p:cNvSpPr/>
          <p:nvPr/>
        </p:nvSpPr>
        <p:spPr>
          <a:xfrm>
            <a:off x="9563726" y="3173636"/>
            <a:ext cx="2179867" cy="552775"/>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6A926BF-FBCC-FC3E-6820-7441C8C12625}"/>
              </a:ext>
            </a:extLst>
          </p:cNvPr>
          <p:cNvSpPr/>
          <p:nvPr/>
        </p:nvSpPr>
        <p:spPr>
          <a:xfrm>
            <a:off x="9599316" y="6027140"/>
            <a:ext cx="2179867" cy="552775"/>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98388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 name="Title 1">
            <a:extLst>
              <a:ext uri="{FF2B5EF4-FFF2-40B4-BE49-F238E27FC236}">
                <a16:creationId xmlns:a16="http://schemas.microsoft.com/office/drawing/2014/main" id="{454B432A-3138-CB30-28A7-EBEEDCC63AC6}"/>
              </a:ext>
            </a:extLst>
          </p:cNvPr>
          <p:cNvSpPr txBox="1">
            <a:spLocks/>
          </p:cNvSpPr>
          <p:nvPr/>
        </p:nvSpPr>
        <p:spPr>
          <a:xfrm>
            <a:off x="-1512664" y="-2453309"/>
            <a:ext cx="7608511" cy="23103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chemeClr val="tx2"/>
                </a:solidFill>
                <a:latin typeface="Times New Roman" panose="02020603050405020304" pitchFamily="18" charset="0"/>
                <a:cs typeface="Times New Roman" panose="02020603050405020304" pitchFamily="18" charset="0"/>
              </a:rPr>
              <a:t>Related Works?</a:t>
            </a:r>
          </a:p>
        </p:txBody>
      </p:sp>
      <p:sp>
        <p:nvSpPr>
          <p:cNvPr id="12" name="Title 11">
            <a:extLst>
              <a:ext uri="{FF2B5EF4-FFF2-40B4-BE49-F238E27FC236}">
                <a16:creationId xmlns:a16="http://schemas.microsoft.com/office/drawing/2014/main" id="{33C2AE01-20CC-F919-A1E8-8A234A85E0D2}"/>
              </a:ext>
            </a:extLst>
          </p:cNvPr>
          <p:cNvSpPr>
            <a:spLocks noGrp="1"/>
          </p:cNvSpPr>
          <p:nvPr>
            <p:ph type="ctrTitle"/>
          </p:nvPr>
        </p:nvSpPr>
        <p:spPr>
          <a:xfrm>
            <a:off x="2384447" y="-5542230"/>
            <a:ext cx="9144000" cy="2387600"/>
          </a:xfrm>
        </p:spPr>
        <p:txBody>
          <a:bodyPr>
            <a:normAutofit/>
          </a:bodyPr>
          <a:lstStyle/>
          <a:p>
            <a:r>
              <a:rPr lang="en-US" sz="5400" b="1" dirty="0">
                <a:solidFill>
                  <a:schemeClr val="tx2"/>
                </a:solidFill>
                <a:latin typeface="Times New Roman" panose="02020603050405020304" pitchFamily="18" charset="0"/>
                <a:cs typeface="Times New Roman" panose="02020603050405020304" pitchFamily="18" charset="0"/>
              </a:rPr>
              <a:t>What is </a:t>
            </a:r>
            <a:r>
              <a:rPr lang="en-US" sz="5400" b="1" dirty="0" err="1">
                <a:solidFill>
                  <a:schemeClr val="tx2"/>
                </a:solidFill>
                <a:latin typeface="Times New Roman" panose="02020603050405020304" pitchFamily="18" charset="0"/>
                <a:cs typeface="Times New Roman" panose="02020603050405020304" pitchFamily="18" charset="0"/>
              </a:rPr>
              <a:t>NoC</a:t>
            </a:r>
            <a:r>
              <a:rPr lang="en-US" sz="5400" b="1" dirty="0">
                <a:solidFill>
                  <a:schemeClr val="tx2"/>
                </a:solidFill>
                <a:latin typeface="Times New Roman" panose="02020603050405020304" pitchFamily="18" charset="0"/>
                <a:cs typeface="Times New Roman" panose="02020603050405020304" pitchFamily="18" charset="0"/>
              </a:rPr>
              <a:t>?</a:t>
            </a:r>
            <a:endParaRPr lang="en-US" sz="5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BBB8816C-38CC-3BEA-8E8E-166EAA5686BE}"/>
              </a:ext>
            </a:extLst>
          </p:cNvPr>
          <p:cNvSpPr txBox="1"/>
          <p:nvPr/>
        </p:nvSpPr>
        <p:spPr>
          <a:xfrm>
            <a:off x="4747007" y="-2453309"/>
            <a:ext cx="5096655"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Network</a:t>
            </a:r>
            <a:r>
              <a:rPr lang="en-US" dirty="0"/>
              <a:t> On Chip</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Network-based communications subsystem</a:t>
            </a:r>
          </a:p>
        </p:txBody>
      </p:sp>
      <p:sp>
        <p:nvSpPr>
          <p:cNvPr id="2" name="TextBox 1">
            <a:extLst>
              <a:ext uri="{FF2B5EF4-FFF2-40B4-BE49-F238E27FC236}">
                <a16:creationId xmlns:a16="http://schemas.microsoft.com/office/drawing/2014/main" id="{D082AFBD-2706-A91E-550F-4B502E28F2BF}"/>
              </a:ext>
            </a:extLst>
          </p:cNvPr>
          <p:cNvSpPr txBox="1"/>
          <p:nvPr/>
        </p:nvSpPr>
        <p:spPr>
          <a:xfrm>
            <a:off x="4746702" y="-1885498"/>
            <a:ext cx="2698595"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Consists of IP-Cores</a:t>
            </a:r>
          </a:p>
          <a:p>
            <a:endParaRPr lang="en-US" dirty="0"/>
          </a:p>
        </p:txBody>
      </p:sp>
      <p:sp>
        <p:nvSpPr>
          <p:cNvPr id="11" name="Title 1">
            <a:extLst>
              <a:ext uri="{FF2B5EF4-FFF2-40B4-BE49-F238E27FC236}">
                <a16:creationId xmlns:a16="http://schemas.microsoft.com/office/drawing/2014/main" id="{73F9E06B-4FBA-A75C-3C34-3E4B45EB8E55}"/>
              </a:ext>
            </a:extLst>
          </p:cNvPr>
          <p:cNvSpPr txBox="1">
            <a:spLocks/>
          </p:cNvSpPr>
          <p:nvPr/>
        </p:nvSpPr>
        <p:spPr>
          <a:xfrm>
            <a:off x="1689444" y="-1014247"/>
            <a:ext cx="7608511" cy="23103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chemeClr val="tx2"/>
                </a:solidFill>
                <a:latin typeface="Times New Roman" panose="02020603050405020304" pitchFamily="18" charset="0"/>
                <a:cs typeface="Times New Roman" panose="02020603050405020304" pitchFamily="18" charset="0"/>
              </a:rPr>
              <a:t>Proposed Methods!</a:t>
            </a:r>
          </a:p>
        </p:txBody>
      </p:sp>
      <p:sp>
        <p:nvSpPr>
          <p:cNvPr id="17" name="TextBox 16">
            <a:extLst>
              <a:ext uri="{FF2B5EF4-FFF2-40B4-BE49-F238E27FC236}">
                <a16:creationId xmlns:a16="http://schemas.microsoft.com/office/drawing/2014/main" id="{6BB9A558-AFC9-16F5-9E44-542CCC6AC582}"/>
              </a:ext>
            </a:extLst>
          </p:cNvPr>
          <p:cNvSpPr txBox="1"/>
          <p:nvPr/>
        </p:nvSpPr>
        <p:spPr>
          <a:xfrm>
            <a:off x="348942" y="2957647"/>
            <a:ext cx="6019400"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GAN with Q-Learning</a:t>
            </a:r>
          </a:p>
        </p:txBody>
      </p:sp>
      <p:sp>
        <p:nvSpPr>
          <p:cNvPr id="26" name="Round Diagonal Corner of Rectangle 25">
            <a:extLst>
              <a:ext uri="{FF2B5EF4-FFF2-40B4-BE49-F238E27FC236}">
                <a16:creationId xmlns:a16="http://schemas.microsoft.com/office/drawing/2014/main" id="{A9918C55-A383-6621-BF8F-3F8CF718BED8}"/>
              </a:ext>
            </a:extLst>
          </p:cNvPr>
          <p:cNvSpPr/>
          <p:nvPr/>
        </p:nvSpPr>
        <p:spPr>
          <a:xfrm>
            <a:off x="113592" y="2385336"/>
            <a:ext cx="5651129" cy="1803400"/>
          </a:xfrm>
          <a:prstGeom prst="round2Diag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cxnSp>
        <p:nvCxnSpPr>
          <p:cNvPr id="28" name="Curved Connector 27">
            <a:extLst>
              <a:ext uri="{FF2B5EF4-FFF2-40B4-BE49-F238E27FC236}">
                <a16:creationId xmlns:a16="http://schemas.microsoft.com/office/drawing/2014/main" id="{C723B8C3-0C73-3F1A-677F-51990BEAD07F}"/>
              </a:ext>
            </a:extLst>
          </p:cNvPr>
          <p:cNvCxnSpPr>
            <a:stCxn id="11" idx="2"/>
            <a:endCxn id="26" idx="3"/>
          </p:cNvCxnSpPr>
          <p:nvPr/>
        </p:nvCxnSpPr>
        <p:spPr>
          <a:xfrm rot="5400000">
            <a:off x="3671794" y="563429"/>
            <a:ext cx="1089271" cy="2554543"/>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29" name="Round Diagonal Corner of Rectangle 28">
            <a:extLst>
              <a:ext uri="{FF2B5EF4-FFF2-40B4-BE49-F238E27FC236}">
                <a16:creationId xmlns:a16="http://schemas.microsoft.com/office/drawing/2014/main" id="{A910C33B-19B2-B6E6-56EC-FBBD1C2550B0}"/>
              </a:ext>
            </a:extLst>
          </p:cNvPr>
          <p:cNvSpPr/>
          <p:nvPr/>
        </p:nvSpPr>
        <p:spPr>
          <a:xfrm>
            <a:off x="5905476" y="4252197"/>
            <a:ext cx="5651129" cy="1803400"/>
          </a:xfrm>
          <a:prstGeom prst="round2Diag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cxnSp>
        <p:nvCxnSpPr>
          <p:cNvPr id="30" name="Curved Connector 29">
            <a:extLst>
              <a:ext uri="{FF2B5EF4-FFF2-40B4-BE49-F238E27FC236}">
                <a16:creationId xmlns:a16="http://schemas.microsoft.com/office/drawing/2014/main" id="{490CB127-CF60-B92C-BB7E-0BAC79B7C6DD}"/>
              </a:ext>
            </a:extLst>
          </p:cNvPr>
          <p:cNvCxnSpPr>
            <a:cxnSpLocks/>
            <a:stCxn id="11" idx="2"/>
            <a:endCxn id="29" idx="3"/>
          </p:cNvCxnSpPr>
          <p:nvPr/>
        </p:nvCxnSpPr>
        <p:spPr>
          <a:xfrm rot="16200000" flipH="1">
            <a:off x="5634304" y="1155460"/>
            <a:ext cx="2956132" cy="3237341"/>
          </a:xfrm>
          <a:prstGeom prst="curved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33" name="TextBox 32">
            <a:extLst>
              <a:ext uri="{FF2B5EF4-FFF2-40B4-BE49-F238E27FC236}">
                <a16:creationId xmlns:a16="http://schemas.microsoft.com/office/drawing/2014/main" id="{6D934E91-4D8C-7829-0BA5-B9CEF50442BB}"/>
              </a:ext>
            </a:extLst>
          </p:cNvPr>
          <p:cNvSpPr txBox="1"/>
          <p:nvPr/>
        </p:nvSpPr>
        <p:spPr>
          <a:xfrm>
            <a:off x="6095847" y="4514851"/>
            <a:ext cx="6080029" cy="1323439"/>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Training GAN with LSTMs</a:t>
            </a:r>
            <a:endParaRPr lang="en-US" sz="4000" b="1" dirty="0">
              <a:latin typeface="Times New Roman" panose="02020603050405020304" pitchFamily="18" charset="0"/>
              <a:cs typeface="Times New Roman" panose="02020603050405020304" pitchFamily="18" charset="0"/>
            </a:endParaRPr>
          </a:p>
        </p:txBody>
      </p:sp>
      <p:pic>
        <p:nvPicPr>
          <p:cNvPr id="34" name="Picture 33" descr="A diagram of a data flow&#10;&#10;Description automatically generated">
            <a:extLst>
              <a:ext uri="{FF2B5EF4-FFF2-40B4-BE49-F238E27FC236}">
                <a16:creationId xmlns:a16="http://schemas.microsoft.com/office/drawing/2014/main" id="{6518D54C-B758-CA91-50C8-D0DEC7ACAD33}"/>
              </a:ext>
            </a:extLst>
          </p:cNvPr>
          <p:cNvPicPr>
            <a:picLocks noChangeAspect="1"/>
          </p:cNvPicPr>
          <p:nvPr/>
        </p:nvPicPr>
        <p:blipFill>
          <a:blip r:embed="rId2"/>
          <a:stretch>
            <a:fillRect/>
          </a:stretch>
        </p:blipFill>
        <p:spPr>
          <a:xfrm>
            <a:off x="-452022" y="8137479"/>
            <a:ext cx="12714996" cy="4431321"/>
          </a:xfrm>
          <a:prstGeom prst="rect">
            <a:avLst/>
          </a:prstGeom>
        </p:spPr>
      </p:pic>
      <p:pic>
        <p:nvPicPr>
          <p:cNvPr id="3" name="Picture 2">
            <a:extLst>
              <a:ext uri="{FF2B5EF4-FFF2-40B4-BE49-F238E27FC236}">
                <a16:creationId xmlns:a16="http://schemas.microsoft.com/office/drawing/2014/main" id="{3F36E728-B5CF-5562-B54C-AB27004F54F3}"/>
              </a:ext>
            </a:extLst>
          </p:cNvPr>
          <p:cNvPicPr>
            <a:picLocks noChangeAspect="1"/>
          </p:cNvPicPr>
          <p:nvPr/>
        </p:nvPicPr>
        <p:blipFill rotWithShape="1">
          <a:blip r:embed="rId3"/>
          <a:srcRect l="-14238" t="4667" r="8878" b="4667"/>
          <a:stretch/>
        </p:blipFill>
        <p:spPr>
          <a:xfrm>
            <a:off x="-9558748" y="2716981"/>
            <a:ext cx="8630419" cy="2799054"/>
          </a:xfrm>
          <a:prstGeom prst="flowChartTerminator">
            <a:avLst/>
          </a:prstGeom>
        </p:spPr>
      </p:pic>
      <p:sp>
        <p:nvSpPr>
          <p:cNvPr id="4" name="TextBox 3">
            <a:extLst>
              <a:ext uri="{FF2B5EF4-FFF2-40B4-BE49-F238E27FC236}">
                <a16:creationId xmlns:a16="http://schemas.microsoft.com/office/drawing/2014/main" id="{71BE1CDD-0F6E-133E-833C-B5ED0B7B6E0A}"/>
              </a:ext>
            </a:extLst>
          </p:cNvPr>
          <p:cNvSpPr txBox="1"/>
          <p:nvPr/>
        </p:nvSpPr>
        <p:spPr>
          <a:xfrm>
            <a:off x="4630396" y="-1299631"/>
            <a:ext cx="2550160" cy="461665"/>
          </a:xfrm>
          <a:prstGeom prst="rect">
            <a:avLst/>
          </a:prstGeom>
          <a:noFill/>
        </p:spPr>
        <p:txBody>
          <a:bodyPr wrap="square" rtlCol="0">
            <a:spAutoFit/>
          </a:bodyPr>
          <a:lstStyle/>
          <a:p>
            <a:r>
              <a:rPr lang="en-US" sz="2400" b="1" u="sng" dirty="0">
                <a:solidFill>
                  <a:schemeClr val="tx2"/>
                </a:solidFill>
                <a:latin typeface="Times New Roman" panose="02020603050405020304" pitchFamily="18" charset="0"/>
                <a:cs typeface="Times New Roman" panose="02020603050405020304" pitchFamily="18" charset="0"/>
              </a:rPr>
              <a:t>Step1</a:t>
            </a:r>
            <a:r>
              <a:rPr lang="en-US" sz="2400" b="1" dirty="0">
                <a:solidFill>
                  <a:schemeClr val="tx2"/>
                </a:solidFill>
                <a:latin typeface="Times New Roman" panose="02020603050405020304" pitchFamily="18" charset="0"/>
                <a:cs typeface="Times New Roman" panose="02020603050405020304" pitchFamily="18" charset="0"/>
              </a:rPr>
              <a:t>: Generator</a:t>
            </a:r>
          </a:p>
        </p:txBody>
      </p:sp>
      <p:sp>
        <p:nvSpPr>
          <p:cNvPr id="5" name="TextBox 4">
            <a:extLst>
              <a:ext uri="{FF2B5EF4-FFF2-40B4-BE49-F238E27FC236}">
                <a16:creationId xmlns:a16="http://schemas.microsoft.com/office/drawing/2014/main" id="{60A62DEF-3B1F-D38B-FBD9-613D71267CF6}"/>
              </a:ext>
            </a:extLst>
          </p:cNvPr>
          <p:cNvSpPr txBox="1"/>
          <p:nvPr/>
        </p:nvSpPr>
        <p:spPr>
          <a:xfrm>
            <a:off x="7742428" y="13333936"/>
            <a:ext cx="4202467" cy="1569660"/>
          </a:xfrm>
          <a:prstGeom prst="rect">
            <a:avLst/>
          </a:prstGeom>
          <a:noFill/>
        </p:spPr>
        <p:txBody>
          <a:bodyPr wrap="square">
            <a:spAutoFit/>
          </a:bodyPr>
          <a:lstStyle/>
          <a:p>
            <a:pPr marL="285750" indent="-285750">
              <a:buFont typeface="Arial" panose="020B0604020202020204" pitchFamily="34" charset="0"/>
              <a:buChar char="•"/>
            </a:pPr>
            <a:r>
              <a:rPr lang="en-IN" sz="1600" dirty="0"/>
              <a:t>The generator takes noise vectors, source index and destination index as inputs,</a:t>
            </a:r>
          </a:p>
          <a:p>
            <a:pPr marL="285750" indent="-285750">
              <a:buFont typeface="Arial" panose="020B0604020202020204" pitchFamily="34" charset="0"/>
              <a:buChar char="•"/>
            </a:pPr>
            <a:r>
              <a:rPr lang="en-IN" sz="1600" dirty="0"/>
              <a:t>embeds them and concatenates them to give it as a input to LSTM.</a:t>
            </a:r>
          </a:p>
          <a:p>
            <a:pPr marL="285750" indent="-285750">
              <a:buFont typeface="Arial" panose="020B0604020202020204" pitchFamily="34" charset="0"/>
              <a:buChar char="•"/>
            </a:pPr>
            <a:r>
              <a:rPr lang="en-IN" sz="1600" dirty="0"/>
              <a:t> The LSTM computes and passed through a next linear layer to produce the o/p size.</a:t>
            </a:r>
            <a:endParaRPr lang="en-US" sz="1600" dirty="0"/>
          </a:p>
        </p:txBody>
      </p:sp>
      <p:pic>
        <p:nvPicPr>
          <p:cNvPr id="6" name="Picture 5">
            <a:extLst>
              <a:ext uri="{FF2B5EF4-FFF2-40B4-BE49-F238E27FC236}">
                <a16:creationId xmlns:a16="http://schemas.microsoft.com/office/drawing/2014/main" id="{91B4ACBF-798A-B947-E67A-5D44DFD3C86E}"/>
              </a:ext>
            </a:extLst>
          </p:cNvPr>
          <p:cNvPicPr>
            <a:picLocks noChangeAspect="1"/>
          </p:cNvPicPr>
          <p:nvPr/>
        </p:nvPicPr>
        <p:blipFill rotWithShape="1">
          <a:blip r:embed="rId4"/>
          <a:srcRect l="-16003" t="2597" r="9649" b="2597"/>
          <a:stretch/>
        </p:blipFill>
        <p:spPr>
          <a:xfrm>
            <a:off x="14508000" y="2972311"/>
            <a:ext cx="7760947" cy="2556000"/>
          </a:xfrm>
          <a:prstGeom prst="flowChartTerminator">
            <a:avLst/>
          </a:prstGeom>
        </p:spPr>
      </p:pic>
    </p:spTree>
    <p:extLst>
      <p:ext uri="{BB962C8B-B14F-4D97-AF65-F5344CB8AC3E}">
        <p14:creationId xmlns:p14="http://schemas.microsoft.com/office/powerpoint/2010/main" val="3603754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FF5F248F-79C9-FDB8-9830-A1CAD173D7F5}"/>
              </a:ext>
            </a:extLst>
          </p:cNvPr>
          <p:cNvSpPr>
            <a:spLocks noGrp="1"/>
          </p:cNvSpPr>
          <p:nvPr>
            <p:ph type="ctrTitle"/>
          </p:nvPr>
        </p:nvSpPr>
        <p:spPr>
          <a:xfrm>
            <a:off x="2291591" y="-2314296"/>
            <a:ext cx="9565102" cy="2310312"/>
          </a:xfrm>
        </p:spPr>
        <p:txBody>
          <a:bodyPr>
            <a:normAutofit/>
          </a:bodyPr>
          <a:lstStyle/>
          <a:p>
            <a:r>
              <a:rPr lang="en-US" sz="4800" dirty="0">
                <a:solidFill>
                  <a:schemeClr val="tx2"/>
                </a:solidFill>
              </a:rPr>
              <a:t>Study on GAN Inspired Routing on NOC</a:t>
            </a:r>
          </a:p>
        </p:txBody>
      </p:sp>
      <p:sp>
        <p:nvSpPr>
          <p:cNvPr id="3" name="Subtitle 2">
            <a:extLst>
              <a:ext uri="{FF2B5EF4-FFF2-40B4-BE49-F238E27FC236}">
                <a16:creationId xmlns:a16="http://schemas.microsoft.com/office/drawing/2014/main" id="{5056DB50-3EE4-BB18-0273-2DE3BCE525FA}"/>
              </a:ext>
            </a:extLst>
          </p:cNvPr>
          <p:cNvSpPr>
            <a:spLocks noGrp="1"/>
          </p:cNvSpPr>
          <p:nvPr>
            <p:ph type="subTitle" idx="1"/>
          </p:nvPr>
        </p:nvSpPr>
        <p:spPr>
          <a:xfrm>
            <a:off x="6095847" y="4622352"/>
            <a:ext cx="5760846" cy="682079"/>
          </a:xfrm>
        </p:spPr>
        <p:txBody>
          <a:bodyPr>
            <a:normAutofit/>
          </a:bodyPr>
          <a:lstStyle/>
          <a:p>
            <a:endParaRPr lang="en-US" dirty="0">
              <a:solidFill>
                <a:schemeClr val="tx2"/>
              </a:solidFill>
            </a:endParaRPr>
          </a:p>
        </p:txBody>
      </p:sp>
      <p:sp>
        <p:nvSpPr>
          <p:cNvPr id="5" name="Title 1">
            <a:extLst>
              <a:ext uri="{FF2B5EF4-FFF2-40B4-BE49-F238E27FC236}">
                <a16:creationId xmlns:a16="http://schemas.microsoft.com/office/drawing/2014/main" id="{12F9C258-9FC3-FE68-E165-E9018EB15ED0}"/>
              </a:ext>
            </a:extLst>
          </p:cNvPr>
          <p:cNvSpPr txBox="1">
            <a:spLocks/>
          </p:cNvSpPr>
          <p:nvPr/>
        </p:nvSpPr>
        <p:spPr>
          <a:xfrm>
            <a:off x="-1416421" y="-695098"/>
            <a:ext cx="7608511" cy="23103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chemeClr val="tx2"/>
                </a:solidFill>
                <a:latin typeface="Times New Roman" panose="02020603050405020304" pitchFamily="18" charset="0"/>
                <a:cs typeface="Times New Roman" panose="02020603050405020304" pitchFamily="18" charset="0"/>
              </a:rPr>
              <a:t>Objectives?</a:t>
            </a:r>
          </a:p>
        </p:txBody>
      </p:sp>
      <p:pic>
        <p:nvPicPr>
          <p:cNvPr id="7" name="!!noc">
            <a:extLst>
              <a:ext uri="{FF2B5EF4-FFF2-40B4-BE49-F238E27FC236}">
                <a16:creationId xmlns:a16="http://schemas.microsoft.com/office/drawing/2014/main" id="{B2DF20AB-6446-0586-AA87-AC6A19037BBE}"/>
              </a:ext>
            </a:extLst>
          </p:cNvPr>
          <p:cNvPicPr>
            <a:picLocks noChangeAspect="1"/>
          </p:cNvPicPr>
          <p:nvPr/>
        </p:nvPicPr>
        <p:blipFill>
          <a:blip r:embed="rId3">
            <a:alphaModFix amt="85000"/>
          </a:blip>
          <a:stretch>
            <a:fillRect/>
          </a:stretch>
        </p:blipFill>
        <p:spPr>
          <a:xfrm>
            <a:off x="-2483657" y="1615214"/>
            <a:ext cx="3784600" cy="5232400"/>
          </a:xfrm>
          <a:prstGeom prst="ellipse">
            <a:avLst/>
          </a:prstGeom>
          <a:ln>
            <a:solidFill>
              <a:schemeClr val="tx1"/>
            </a:solidFill>
          </a:ln>
          <a:effectLst>
            <a:glow rad="228600">
              <a:schemeClr val="accent3">
                <a:satMod val="175000"/>
                <a:alpha val="40000"/>
              </a:schemeClr>
            </a:glow>
          </a:effectLst>
        </p:spPr>
      </p:pic>
      <p:sp>
        <p:nvSpPr>
          <p:cNvPr id="10" name="TextBox 9">
            <a:extLst>
              <a:ext uri="{FF2B5EF4-FFF2-40B4-BE49-F238E27FC236}">
                <a16:creationId xmlns:a16="http://schemas.microsoft.com/office/drawing/2014/main" id="{9885A582-4D06-6CDB-4623-3BE83C2B6FCE}"/>
              </a:ext>
            </a:extLst>
          </p:cNvPr>
          <p:cNvSpPr txBox="1"/>
          <p:nvPr/>
        </p:nvSpPr>
        <p:spPr>
          <a:xfrm>
            <a:off x="2053389" y="2181726"/>
            <a:ext cx="5053264"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efficient Routing algorithm.</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Predict the shortest possible route using GAN.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Transfer Learning to generalize on various Topologies.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96C49EAE-E295-C1D1-FCF2-5F570C569B47}"/>
              </a:ext>
            </a:extLst>
          </p:cNvPr>
          <p:cNvSpPr txBox="1">
            <a:spLocks/>
          </p:cNvSpPr>
          <p:nvPr/>
        </p:nvSpPr>
        <p:spPr>
          <a:xfrm>
            <a:off x="-6657406" y="-705485"/>
            <a:ext cx="7608511" cy="23103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chemeClr val="tx2"/>
                </a:solidFill>
                <a:latin typeface="Times New Roman" panose="02020603050405020304" pitchFamily="18" charset="0"/>
                <a:cs typeface="Times New Roman" panose="02020603050405020304" pitchFamily="18" charset="0"/>
              </a:rPr>
              <a:t>Introduction!</a:t>
            </a:r>
          </a:p>
        </p:txBody>
      </p:sp>
      <p:sp>
        <p:nvSpPr>
          <p:cNvPr id="14" name="Title 11">
            <a:extLst>
              <a:ext uri="{FF2B5EF4-FFF2-40B4-BE49-F238E27FC236}">
                <a16:creationId xmlns:a16="http://schemas.microsoft.com/office/drawing/2014/main" id="{8B3C1F68-A139-945D-87D5-18F644C66A61}"/>
              </a:ext>
            </a:extLst>
          </p:cNvPr>
          <p:cNvSpPr txBox="1">
            <a:spLocks/>
          </p:cNvSpPr>
          <p:nvPr/>
        </p:nvSpPr>
        <p:spPr>
          <a:xfrm>
            <a:off x="3591506" y="-5676964"/>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tx2"/>
                </a:solidFill>
                <a:latin typeface="Times New Roman" panose="02020603050405020304" pitchFamily="18" charset="0"/>
                <a:cs typeface="Times New Roman" panose="02020603050405020304" pitchFamily="18" charset="0"/>
              </a:rPr>
              <a:t>What is </a:t>
            </a:r>
            <a:r>
              <a:rPr lang="en-US" sz="5400" b="1" dirty="0" err="1">
                <a:solidFill>
                  <a:schemeClr val="tx2"/>
                </a:solidFill>
                <a:latin typeface="Times New Roman" panose="02020603050405020304" pitchFamily="18" charset="0"/>
                <a:cs typeface="Times New Roman" panose="02020603050405020304" pitchFamily="18" charset="0"/>
              </a:rPr>
              <a:t>NoC</a:t>
            </a:r>
            <a:r>
              <a:rPr lang="en-US" sz="5400" b="1" dirty="0">
                <a:solidFill>
                  <a:schemeClr val="tx2"/>
                </a:solidFill>
                <a:latin typeface="Times New Roman" panose="02020603050405020304" pitchFamily="18" charset="0"/>
                <a:cs typeface="Times New Roman" panose="02020603050405020304" pitchFamily="18" charset="0"/>
              </a:rPr>
              <a:t>?</a:t>
            </a:r>
            <a:endParaRPr lang="en-US" sz="5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C4882F51-ACF1-FFAF-3327-6CF52CC23E4D}"/>
              </a:ext>
            </a:extLst>
          </p:cNvPr>
          <p:cNvSpPr txBox="1"/>
          <p:nvPr/>
        </p:nvSpPr>
        <p:spPr>
          <a:xfrm>
            <a:off x="5776912" y="-3110896"/>
            <a:ext cx="5096655"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Network</a:t>
            </a:r>
            <a:r>
              <a:rPr lang="en-US" dirty="0"/>
              <a:t> On Chip</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Network-based communications subsystem</a:t>
            </a:r>
          </a:p>
        </p:txBody>
      </p:sp>
    </p:spTree>
    <p:extLst>
      <p:ext uri="{BB962C8B-B14F-4D97-AF65-F5344CB8AC3E}">
        <p14:creationId xmlns:p14="http://schemas.microsoft.com/office/powerpoint/2010/main" val="1569231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1" name="Title 1">
            <a:extLst>
              <a:ext uri="{FF2B5EF4-FFF2-40B4-BE49-F238E27FC236}">
                <a16:creationId xmlns:a16="http://schemas.microsoft.com/office/drawing/2014/main" id="{73F9E06B-4FBA-A75C-3C34-3E4B45EB8E55}"/>
              </a:ext>
            </a:extLst>
          </p:cNvPr>
          <p:cNvSpPr txBox="1">
            <a:spLocks/>
          </p:cNvSpPr>
          <p:nvPr/>
        </p:nvSpPr>
        <p:spPr>
          <a:xfrm>
            <a:off x="2412803" y="-7796712"/>
            <a:ext cx="7608511" cy="23103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chemeClr val="tx2"/>
                </a:solidFill>
                <a:latin typeface="Times New Roman" panose="02020603050405020304" pitchFamily="18" charset="0"/>
                <a:cs typeface="Times New Roman" panose="02020603050405020304" pitchFamily="18" charset="0"/>
              </a:rPr>
              <a:t>Proposed Methods!</a:t>
            </a:r>
          </a:p>
        </p:txBody>
      </p:sp>
      <p:sp>
        <p:nvSpPr>
          <p:cNvPr id="17" name="TextBox 16">
            <a:extLst>
              <a:ext uri="{FF2B5EF4-FFF2-40B4-BE49-F238E27FC236}">
                <a16:creationId xmlns:a16="http://schemas.microsoft.com/office/drawing/2014/main" id="{6BB9A558-AFC9-16F5-9E44-542CCC6AC582}"/>
              </a:ext>
            </a:extLst>
          </p:cNvPr>
          <p:cNvSpPr txBox="1"/>
          <p:nvPr/>
        </p:nvSpPr>
        <p:spPr>
          <a:xfrm>
            <a:off x="-7595802" y="3317250"/>
            <a:ext cx="6019400"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GAN with Q-Learning</a:t>
            </a:r>
          </a:p>
        </p:txBody>
      </p:sp>
      <p:sp>
        <p:nvSpPr>
          <p:cNvPr id="26" name="Round Diagonal Corner of Rectangle 25">
            <a:extLst>
              <a:ext uri="{FF2B5EF4-FFF2-40B4-BE49-F238E27FC236}">
                <a16:creationId xmlns:a16="http://schemas.microsoft.com/office/drawing/2014/main" id="{A9918C55-A383-6621-BF8F-3F8CF718BED8}"/>
              </a:ext>
            </a:extLst>
          </p:cNvPr>
          <p:cNvSpPr/>
          <p:nvPr/>
        </p:nvSpPr>
        <p:spPr>
          <a:xfrm>
            <a:off x="-7831152" y="2744939"/>
            <a:ext cx="5651129" cy="1803400"/>
          </a:xfrm>
          <a:prstGeom prst="round2Diag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cxnSp>
        <p:nvCxnSpPr>
          <p:cNvPr id="28" name="Curved Connector 27">
            <a:extLst>
              <a:ext uri="{FF2B5EF4-FFF2-40B4-BE49-F238E27FC236}">
                <a16:creationId xmlns:a16="http://schemas.microsoft.com/office/drawing/2014/main" id="{C723B8C3-0C73-3F1A-677F-51990BEAD07F}"/>
              </a:ext>
            </a:extLst>
          </p:cNvPr>
          <p:cNvCxnSpPr>
            <a:cxnSpLocks/>
            <a:endCxn id="26" idx="3"/>
          </p:cNvCxnSpPr>
          <p:nvPr/>
        </p:nvCxnSpPr>
        <p:spPr>
          <a:xfrm rot="5400000">
            <a:off x="-4272950" y="923032"/>
            <a:ext cx="1089271" cy="2554543"/>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29" name="Round Diagonal Corner of Rectangle 28">
            <a:extLst>
              <a:ext uri="{FF2B5EF4-FFF2-40B4-BE49-F238E27FC236}">
                <a16:creationId xmlns:a16="http://schemas.microsoft.com/office/drawing/2014/main" id="{A910C33B-19B2-B6E6-56EC-FBBD1C2550B0}"/>
              </a:ext>
            </a:extLst>
          </p:cNvPr>
          <p:cNvSpPr/>
          <p:nvPr/>
        </p:nvSpPr>
        <p:spPr>
          <a:xfrm>
            <a:off x="6660943" y="225138"/>
            <a:ext cx="5432600" cy="1146462"/>
          </a:xfrm>
          <a:prstGeom prst="round2Diag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33" name="TextBox 32">
            <a:extLst>
              <a:ext uri="{FF2B5EF4-FFF2-40B4-BE49-F238E27FC236}">
                <a16:creationId xmlns:a16="http://schemas.microsoft.com/office/drawing/2014/main" id="{6D934E91-4D8C-7829-0BA5-B9CEF50442BB}"/>
              </a:ext>
            </a:extLst>
          </p:cNvPr>
          <p:cNvSpPr txBox="1"/>
          <p:nvPr/>
        </p:nvSpPr>
        <p:spPr>
          <a:xfrm>
            <a:off x="6660943" y="587088"/>
            <a:ext cx="6080029"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Training GAN with LSTMs</a:t>
            </a:r>
            <a:endParaRPr lang="en-US" sz="32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14CB03B-8A07-ABC9-F984-03F60C878840}"/>
              </a:ext>
            </a:extLst>
          </p:cNvPr>
          <p:cNvPicPr>
            <a:picLocks noChangeAspect="1"/>
          </p:cNvPicPr>
          <p:nvPr/>
        </p:nvPicPr>
        <p:blipFill rotWithShape="1">
          <a:blip r:embed="rId2"/>
          <a:srcRect l="-14238" t="4667" r="8878" b="4667"/>
          <a:stretch/>
        </p:blipFill>
        <p:spPr>
          <a:xfrm>
            <a:off x="-1038013" y="2430291"/>
            <a:ext cx="8630419" cy="2799054"/>
          </a:xfrm>
          <a:prstGeom prst="flowChartTerminator">
            <a:avLst/>
          </a:prstGeom>
        </p:spPr>
      </p:pic>
      <p:sp>
        <p:nvSpPr>
          <p:cNvPr id="6" name="TextBox 5">
            <a:extLst>
              <a:ext uri="{FF2B5EF4-FFF2-40B4-BE49-F238E27FC236}">
                <a16:creationId xmlns:a16="http://schemas.microsoft.com/office/drawing/2014/main" id="{BE946B83-03C1-6D0A-45D3-CB0194845352}"/>
              </a:ext>
            </a:extLst>
          </p:cNvPr>
          <p:cNvSpPr txBox="1"/>
          <p:nvPr/>
        </p:nvSpPr>
        <p:spPr>
          <a:xfrm>
            <a:off x="3129280" y="1628655"/>
            <a:ext cx="2550160" cy="461665"/>
          </a:xfrm>
          <a:prstGeom prst="rect">
            <a:avLst/>
          </a:prstGeom>
          <a:noFill/>
        </p:spPr>
        <p:txBody>
          <a:bodyPr wrap="square" rtlCol="0">
            <a:spAutoFit/>
          </a:bodyPr>
          <a:lstStyle/>
          <a:p>
            <a:r>
              <a:rPr lang="en-US" sz="2400" b="1" u="sng" dirty="0">
                <a:solidFill>
                  <a:schemeClr val="tx2"/>
                </a:solidFill>
                <a:latin typeface="Times New Roman" panose="02020603050405020304" pitchFamily="18" charset="0"/>
                <a:cs typeface="Times New Roman" panose="02020603050405020304" pitchFamily="18" charset="0"/>
              </a:rPr>
              <a:t>Step1</a:t>
            </a:r>
            <a:r>
              <a:rPr lang="en-US" sz="2400" b="1" dirty="0">
                <a:solidFill>
                  <a:schemeClr val="tx2"/>
                </a:solidFill>
                <a:latin typeface="Times New Roman" panose="02020603050405020304" pitchFamily="18" charset="0"/>
                <a:cs typeface="Times New Roman" panose="02020603050405020304" pitchFamily="18" charset="0"/>
              </a:rPr>
              <a:t>: Generator</a:t>
            </a:r>
          </a:p>
        </p:txBody>
      </p:sp>
      <p:sp>
        <p:nvSpPr>
          <p:cNvPr id="10" name="gen">
            <a:extLst>
              <a:ext uri="{FF2B5EF4-FFF2-40B4-BE49-F238E27FC236}">
                <a16:creationId xmlns:a16="http://schemas.microsoft.com/office/drawing/2014/main" id="{2D9C0DA5-A2DD-2B57-0FAD-DB77855286AC}"/>
              </a:ext>
            </a:extLst>
          </p:cNvPr>
          <p:cNvSpPr txBox="1"/>
          <p:nvPr/>
        </p:nvSpPr>
        <p:spPr>
          <a:xfrm>
            <a:off x="7834523" y="2644170"/>
            <a:ext cx="4202467" cy="1569660"/>
          </a:xfrm>
          <a:prstGeom prst="rect">
            <a:avLst/>
          </a:prstGeom>
          <a:noFill/>
        </p:spPr>
        <p:txBody>
          <a:bodyPr wrap="square">
            <a:spAutoFit/>
          </a:bodyPr>
          <a:lstStyle/>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 generator takes noise vectors, source index and destination index as inputs,</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Embeds them and concatenates them to give it as a input to LSTM,</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 The LSTM computes and passed through a next linear layer to produce the o/p size.</a:t>
            </a:r>
            <a:endParaRPr lang="en-US" sz="1600"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DE13B2EB-CD2B-1383-54AF-E5B15240C6E9}"/>
              </a:ext>
            </a:extLst>
          </p:cNvPr>
          <p:cNvPicPr>
            <a:picLocks noChangeAspect="1"/>
          </p:cNvPicPr>
          <p:nvPr/>
        </p:nvPicPr>
        <p:blipFill rotWithShape="1">
          <a:blip r:embed="rId3"/>
          <a:srcRect l="-16003" t="2597" r="9649" b="2597"/>
          <a:stretch/>
        </p:blipFill>
        <p:spPr>
          <a:xfrm>
            <a:off x="11751515" y="2551818"/>
            <a:ext cx="1245662" cy="2556000"/>
          </a:xfrm>
          <a:prstGeom prst="flowChartTerminator">
            <a:avLst/>
          </a:prstGeom>
        </p:spPr>
      </p:pic>
      <p:sp>
        <p:nvSpPr>
          <p:cNvPr id="16" name="TextBox 15">
            <a:extLst>
              <a:ext uri="{FF2B5EF4-FFF2-40B4-BE49-F238E27FC236}">
                <a16:creationId xmlns:a16="http://schemas.microsoft.com/office/drawing/2014/main" id="{FEF12ACF-0704-6655-B2D5-D7F038550E34}"/>
              </a:ext>
            </a:extLst>
          </p:cNvPr>
          <p:cNvSpPr txBox="1"/>
          <p:nvPr/>
        </p:nvSpPr>
        <p:spPr>
          <a:xfrm>
            <a:off x="12260205" y="1655668"/>
            <a:ext cx="3073812" cy="461665"/>
          </a:xfrm>
          <a:prstGeom prst="rect">
            <a:avLst/>
          </a:prstGeom>
          <a:noFill/>
        </p:spPr>
        <p:txBody>
          <a:bodyPr wrap="square" rtlCol="0">
            <a:spAutoFit/>
          </a:bodyPr>
          <a:lstStyle/>
          <a:p>
            <a:r>
              <a:rPr lang="en-US" sz="2400" b="1" u="sng" dirty="0">
                <a:solidFill>
                  <a:schemeClr val="tx2"/>
                </a:solidFill>
                <a:latin typeface="Times New Roman" panose="02020603050405020304" pitchFamily="18" charset="0"/>
                <a:cs typeface="Times New Roman" panose="02020603050405020304" pitchFamily="18" charset="0"/>
              </a:rPr>
              <a:t>Step2</a:t>
            </a:r>
            <a:r>
              <a:rPr lang="en-US" sz="2400" b="1" dirty="0">
                <a:solidFill>
                  <a:schemeClr val="tx2"/>
                </a:solidFill>
                <a:latin typeface="Times New Roman" panose="02020603050405020304" pitchFamily="18" charset="0"/>
                <a:cs typeface="Times New Roman" panose="02020603050405020304" pitchFamily="18" charset="0"/>
              </a:rPr>
              <a:t>: Discriminator</a:t>
            </a:r>
          </a:p>
        </p:txBody>
      </p:sp>
      <p:sp>
        <p:nvSpPr>
          <p:cNvPr id="27" name="gen">
            <a:extLst>
              <a:ext uri="{FF2B5EF4-FFF2-40B4-BE49-F238E27FC236}">
                <a16:creationId xmlns:a16="http://schemas.microsoft.com/office/drawing/2014/main" id="{C43B0657-909F-DF56-AA4E-C03443F72E5E}"/>
              </a:ext>
            </a:extLst>
          </p:cNvPr>
          <p:cNvSpPr txBox="1"/>
          <p:nvPr/>
        </p:nvSpPr>
        <p:spPr>
          <a:xfrm>
            <a:off x="744162" y="-2874438"/>
            <a:ext cx="4202467" cy="2062103"/>
          </a:xfrm>
          <a:prstGeom prst="rect">
            <a:avLst/>
          </a:prstGeom>
          <a:noFill/>
        </p:spPr>
        <p:txBody>
          <a:bodyPr wrap="square">
            <a:spAutoFit/>
          </a:bodyPr>
          <a:lstStyle/>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Processes the input in the form of sequence of path nodes, embeds them to give it as a input to LSTM. </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After processing the input, the LSTM generates an output, which is then sent through a sigmoid activation and,</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 A linear layer to provide a binary output that indicates whether the input path is real or not.</a:t>
            </a:r>
            <a:endParaRPr lang="en-US" sz="1600" dirty="0">
              <a:latin typeface="Times New Roman" panose="02020603050405020304" pitchFamily="18" charset="0"/>
              <a:cs typeface="Times New Roman" panose="02020603050405020304" pitchFamily="18" charset="0"/>
            </a:endParaRPr>
          </a:p>
        </p:txBody>
      </p:sp>
      <p:pic>
        <p:nvPicPr>
          <p:cNvPr id="31" name="Picture 30">
            <a:extLst>
              <a:ext uri="{FF2B5EF4-FFF2-40B4-BE49-F238E27FC236}">
                <a16:creationId xmlns:a16="http://schemas.microsoft.com/office/drawing/2014/main" id="{A7386CA8-197E-AB9E-32FB-5AE1CEEF39E4}"/>
              </a:ext>
            </a:extLst>
          </p:cNvPr>
          <p:cNvPicPr>
            <a:picLocks noChangeAspect="1"/>
          </p:cNvPicPr>
          <p:nvPr/>
        </p:nvPicPr>
        <p:blipFill>
          <a:blip r:embed="rId4"/>
          <a:stretch>
            <a:fillRect/>
          </a:stretch>
        </p:blipFill>
        <p:spPr>
          <a:xfrm>
            <a:off x="-6569543" y="6230886"/>
            <a:ext cx="7169022" cy="3884784"/>
          </a:xfrm>
          <a:prstGeom prst="round2DiagRect">
            <a:avLst/>
          </a:prstGeom>
        </p:spPr>
      </p:pic>
    </p:spTree>
    <p:extLst>
      <p:ext uri="{BB962C8B-B14F-4D97-AF65-F5344CB8AC3E}">
        <p14:creationId xmlns:p14="http://schemas.microsoft.com/office/powerpoint/2010/main" val="33914686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1" name="Title 1">
            <a:extLst>
              <a:ext uri="{FF2B5EF4-FFF2-40B4-BE49-F238E27FC236}">
                <a16:creationId xmlns:a16="http://schemas.microsoft.com/office/drawing/2014/main" id="{73F9E06B-4FBA-A75C-3C34-3E4B45EB8E55}"/>
              </a:ext>
            </a:extLst>
          </p:cNvPr>
          <p:cNvSpPr txBox="1">
            <a:spLocks/>
          </p:cNvSpPr>
          <p:nvPr/>
        </p:nvSpPr>
        <p:spPr>
          <a:xfrm>
            <a:off x="1659468" y="-4419555"/>
            <a:ext cx="7608511" cy="23103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chemeClr val="tx2"/>
                </a:solidFill>
                <a:latin typeface="Times New Roman" panose="02020603050405020304" pitchFamily="18" charset="0"/>
                <a:cs typeface="Times New Roman" panose="02020603050405020304" pitchFamily="18" charset="0"/>
              </a:rPr>
              <a:t>Proposed Methods!</a:t>
            </a:r>
          </a:p>
        </p:txBody>
      </p:sp>
      <p:sp>
        <p:nvSpPr>
          <p:cNvPr id="17" name="TextBox 16">
            <a:extLst>
              <a:ext uri="{FF2B5EF4-FFF2-40B4-BE49-F238E27FC236}">
                <a16:creationId xmlns:a16="http://schemas.microsoft.com/office/drawing/2014/main" id="{6BB9A558-AFC9-16F5-9E44-542CCC6AC582}"/>
              </a:ext>
            </a:extLst>
          </p:cNvPr>
          <p:cNvSpPr txBox="1"/>
          <p:nvPr/>
        </p:nvSpPr>
        <p:spPr>
          <a:xfrm>
            <a:off x="-7595802" y="3317250"/>
            <a:ext cx="6019400"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GAN with Q-Learning</a:t>
            </a:r>
          </a:p>
        </p:txBody>
      </p:sp>
      <p:sp>
        <p:nvSpPr>
          <p:cNvPr id="26" name="Round Diagonal Corner of Rectangle 25">
            <a:extLst>
              <a:ext uri="{FF2B5EF4-FFF2-40B4-BE49-F238E27FC236}">
                <a16:creationId xmlns:a16="http://schemas.microsoft.com/office/drawing/2014/main" id="{A9918C55-A383-6621-BF8F-3F8CF718BED8}"/>
              </a:ext>
            </a:extLst>
          </p:cNvPr>
          <p:cNvSpPr/>
          <p:nvPr/>
        </p:nvSpPr>
        <p:spPr>
          <a:xfrm>
            <a:off x="-7831152" y="2744939"/>
            <a:ext cx="5651129" cy="1803400"/>
          </a:xfrm>
          <a:prstGeom prst="round2Diag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cxnSp>
        <p:nvCxnSpPr>
          <p:cNvPr id="28" name="Curved Connector 27">
            <a:extLst>
              <a:ext uri="{FF2B5EF4-FFF2-40B4-BE49-F238E27FC236}">
                <a16:creationId xmlns:a16="http://schemas.microsoft.com/office/drawing/2014/main" id="{C723B8C3-0C73-3F1A-677F-51990BEAD07F}"/>
              </a:ext>
            </a:extLst>
          </p:cNvPr>
          <p:cNvCxnSpPr>
            <a:cxnSpLocks/>
            <a:endCxn id="26" idx="3"/>
          </p:cNvCxnSpPr>
          <p:nvPr/>
        </p:nvCxnSpPr>
        <p:spPr>
          <a:xfrm rot="5400000">
            <a:off x="-4272950" y="923032"/>
            <a:ext cx="1089271" cy="2554543"/>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29" name="Round Diagonal Corner of Rectangle 28">
            <a:extLst>
              <a:ext uri="{FF2B5EF4-FFF2-40B4-BE49-F238E27FC236}">
                <a16:creationId xmlns:a16="http://schemas.microsoft.com/office/drawing/2014/main" id="{A910C33B-19B2-B6E6-56EC-FBBD1C2550B0}"/>
              </a:ext>
            </a:extLst>
          </p:cNvPr>
          <p:cNvSpPr/>
          <p:nvPr/>
        </p:nvSpPr>
        <p:spPr>
          <a:xfrm>
            <a:off x="6660943" y="225138"/>
            <a:ext cx="5432600" cy="1146462"/>
          </a:xfrm>
          <a:prstGeom prst="round2Diag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33" name="TextBox 32">
            <a:extLst>
              <a:ext uri="{FF2B5EF4-FFF2-40B4-BE49-F238E27FC236}">
                <a16:creationId xmlns:a16="http://schemas.microsoft.com/office/drawing/2014/main" id="{6D934E91-4D8C-7829-0BA5-B9CEF50442BB}"/>
              </a:ext>
            </a:extLst>
          </p:cNvPr>
          <p:cNvSpPr txBox="1"/>
          <p:nvPr/>
        </p:nvSpPr>
        <p:spPr>
          <a:xfrm>
            <a:off x="6660943" y="587088"/>
            <a:ext cx="6080029"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Training GAN with LSTMs</a:t>
            </a:r>
            <a:endParaRPr lang="en-US" sz="32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14CB03B-8A07-ABC9-F984-03F60C878840}"/>
              </a:ext>
            </a:extLst>
          </p:cNvPr>
          <p:cNvPicPr>
            <a:picLocks noChangeAspect="1"/>
          </p:cNvPicPr>
          <p:nvPr/>
        </p:nvPicPr>
        <p:blipFill rotWithShape="1">
          <a:blip r:embed="rId2"/>
          <a:srcRect l="-14238" t="4667" r="8878" b="4667"/>
          <a:stretch/>
        </p:blipFill>
        <p:spPr>
          <a:xfrm>
            <a:off x="-1038012" y="2430291"/>
            <a:ext cx="1412536" cy="2799054"/>
          </a:xfrm>
          <a:prstGeom prst="flowChartTerminator">
            <a:avLst/>
          </a:prstGeom>
        </p:spPr>
      </p:pic>
      <p:sp>
        <p:nvSpPr>
          <p:cNvPr id="6" name="TextBox 5">
            <a:extLst>
              <a:ext uri="{FF2B5EF4-FFF2-40B4-BE49-F238E27FC236}">
                <a16:creationId xmlns:a16="http://schemas.microsoft.com/office/drawing/2014/main" id="{BE946B83-03C1-6D0A-45D3-CB0194845352}"/>
              </a:ext>
            </a:extLst>
          </p:cNvPr>
          <p:cNvSpPr txBox="1"/>
          <p:nvPr/>
        </p:nvSpPr>
        <p:spPr>
          <a:xfrm>
            <a:off x="3129280" y="1628655"/>
            <a:ext cx="3073812" cy="461665"/>
          </a:xfrm>
          <a:prstGeom prst="rect">
            <a:avLst/>
          </a:prstGeom>
          <a:noFill/>
        </p:spPr>
        <p:txBody>
          <a:bodyPr wrap="square" rtlCol="0">
            <a:spAutoFit/>
          </a:bodyPr>
          <a:lstStyle/>
          <a:p>
            <a:r>
              <a:rPr lang="en-US" sz="2400" b="1" u="sng" dirty="0">
                <a:solidFill>
                  <a:schemeClr val="tx2"/>
                </a:solidFill>
                <a:latin typeface="Times New Roman" panose="02020603050405020304" pitchFamily="18" charset="0"/>
                <a:cs typeface="Times New Roman" panose="02020603050405020304" pitchFamily="18" charset="0"/>
              </a:rPr>
              <a:t>Step2</a:t>
            </a:r>
            <a:r>
              <a:rPr lang="en-US" sz="2400" b="1" dirty="0">
                <a:solidFill>
                  <a:schemeClr val="tx2"/>
                </a:solidFill>
                <a:latin typeface="Times New Roman" panose="02020603050405020304" pitchFamily="18" charset="0"/>
                <a:cs typeface="Times New Roman" panose="02020603050405020304" pitchFamily="18" charset="0"/>
              </a:rPr>
              <a:t>: Discriminator</a:t>
            </a:r>
          </a:p>
        </p:txBody>
      </p:sp>
      <p:sp>
        <p:nvSpPr>
          <p:cNvPr id="10" name="gen">
            <a:extLst>
              <a:ext uri="{FF2B5EF4-FFF2-40B4-BE49-F238E27FC236}">
                <a16:creationId xmlns:a16="http://schemas.microsoft.com/office/drawing/2014/main" id="{2D9C0DA5-A2DD-2B57-0FAD-DB77855286AC}"/>
              </a:ext>
            </a:extLst>
          </p:cNvPr>
          <p:cNvSpPr txBox="1"/>
          <p:nvPr/>
        </p:nvSpPr>
        <p:spPr>
          <a:xfrm>
            <a:off x="543175" y="2742047"/>
            <a:ext cx="4202467" cy="2062103"/>
          </a:xfrm>
          <a:prstGeom prst="rect">
            <a:avLst/>
          </a:prstGeom>
          <a:noFill/>
        </p:spPr>
        <p:txBody>
          <a:bodyPr wrap="square">
            <a:spAutoFit/>
          </a:bodyPr>
          <a:lstStyle/>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Processes the input in the form of sequence of path nodes, embeds them to give it as a input to LSTM. </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After processing the input, the LSTM generates an output, which is then sent through a sigmoid activation and,</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 A linear layer to provide a binary output that indicates whether the input path is real or not.</a:t>
            </a:r>
            <a:endParaRPr lang="en-US" sz="1600"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DE13B2EB-CD2B-1383-54AF-E5B15240C6E9}"/>
              </a:ext>
            </a:extLst>
          </p:cNvPr>
          <p:cNvPicPr>
            <a:picLocks noChangeAspect="1"/>
          </p:cNvPicPr>
          <p:nvPr/>
        </p:nvPicPr>
        <p:blipFill rotWithShape="1">
          <a:blip r:embed="rId3"/>
          <a:srcRect l="-16003" t="2597" r="9649" b="2597"/>
          <a:stretch/>
        </p:blipFill>
        <p:spPr>
          <a:xfrm>
            <a:off x="4584358" y="2551818"/>
            <a:ext cx="8412820" cy="2556000"/>
          </a:xfrm>
          <a:prstGeom prst="flowChartTerminator">
            <a:avLst/>
          </a:prstGeom>
        </p:spPr>
      </p:pic>
      <p:sp>
        <p:nvSpPr>
          <p:cNvPr id="2" name="TextBox 1">
            <a:extLst>
              <a:ext uri="{FF2B5EF4-FFF2-40B4-BE49-F238E27FC236}">
                <a16:creationId xmlns:a16="http://schemas.microsoft.com/office/drawing/2014/main" id="{C9294BE0-42D7-2AA5-3784-941E73EFCEAD}"/>
              </a:ext>
            </a:extLst>
          </p:cNvPr>
          <p:cNvSpPr txBox="1"/>
          <p:nvPr/>
        </p:nvSpPr>
        <p:spPr>
          <a:xfrm>
            <a:off x="-2524297" y="1676255"/>
            <a:ext cx="2550160" cy="461665"/>
          </a:xfrm>
          <a:prstGeom prst="rect">
            <a:avLst/>
          </a:prstGeom>
          <a:noFill/>
        </p:spPr>
        <p:txBody>
          <a:bodyPr wrap="square" rtlCol="0">
            <a:spAutoFit/>
          </a:bodyPr>
          <a:lstStyle/>
          <a:p>
            <a:r>
              <a:rPr lang="en-US" sz="2400" b="1" u="sng" dirty="0">
                <a:solidFill>
                  <a:schemeClr val="tx2"/>
                </a:solidFill>
                <a:latin typeface="Times New Roman" panose="02020603050405020304" pitchFamily="18" charset="0"/>
                <a:cs typeface="Times New Roman" panose="02020603050405020304" pitchFamily="18" charset="0"/>
              </a:rPr>
              <a:t>Step1</a:t>
            </a:r>
            <a:r>
              <a:rPr lang="en-US" sz="2400" b="1" dirty="0">
                <a:solidFill>
                  <a:schemeClr val="tx2"/>
                </a:solidFill>
                <a:latin typeface="Times New Roman" panose="02020603050405020304" pitchFamily="18" charset="0"/>
                <a:cs typeface="Times New Roman" panose="02020603050405020304" pitchFamily="18" charset="0"/>
              </a:rPr>
              <a:t>: Generator</a:t>
            </a:r>
          </a:p>
        </p:txBody>
      </p:sp>
      <p:sp>
        <p:nvSpPr>
          <p:cNvPr id="3" name="gen">
            <a:extLst>
              <a:ext uri="{FF2B5EF4-FFF2-40B4-BE49-F238E27FC236}">
                <a16:creationId xmlns:a16="http://schemas.microsoft.com/office/drawing/2014/main" id="{0CDCBB09-3B10-015C-77FA-F369663E2298}"/>
              </a:ext>
            </a:extLst>
          </p:cNvPr>
          <p:cNvSpPr txBox="1"/>
          <p:nvPr/>
        </p:nvSpPr>
        <p:spPr>
          <a:xfrm>
            <a:off x="6689534" y="8038218"/>
            <a:ext cx="4202467" cy="1569660"/>
          </a:xfrm>
          <a:prstGeom prst="rect">
            <a:avLst/>
          </a:prstGeom>
          <a:noFill/>
        </p:spPr>
        <p:txBody>
          <a:bodyPr wrap="square">
            <a:spAutoFit/>
          </a:bodyPr>
          <a:lstStyle/>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 generator takes noise vectors, source index and destination index as inputs,</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Embeds them and concatenates them to give it as a input to LSTM,</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 The LSTM computes and passed through a next linear layer to produce the o/p size.</a:t>
            </a:r>
            <a:endParaRPr lang="en-US"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40CBB5D-CAA7-9E0D-E0E0-B08D379B48F6}"/>
              </a:ext>
            </a:extLst>
          </p:cNvPr>
          <p:cNvSpPr txBox="1"/>
          <p:nvPr/>
        </p:nvSpPr>
        <p:spPr>
          <a:xfrm>
            <a:off x="12260205" y="1079212"/>
            <a:ext cx="5316698"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Results</a:t>
            </a:r>
          </a:p>
        </p:txBody>
      </p:sp>
      <p:pic>
        <p:nvPicPr>
          <p:cNvPr id="7" name="Picture 6">
            <a:extLst>
              <a:ext uri="{FF2B5EF4-FFF2-40B4-BE49-F238E27FC236}">
                <a16:creationId xmlns:a16="http://schemas.microsoft.com/office/drawing/2014/main" id="{0633F2EF-FFA0-D5A5-D17F-6B9F6D33289F}"/>
              </a:ext>
            </a:extLst>
          </p:cNvPr>
          <p:cNvPicPr>
            <a:picLocks noChangeAspect="1"/>
          </p:cNvPicPr>
          <p:nvPr/>
        </p:nvPicPr>
        <p:blipFill>
          <a:blip r:embed="rId4"/>
          <a:stretch>
            <a:fillRect/>
          </a:stretch>
        </p:blipFill>
        <p:spPr>
          <a:xfrm>
            <a:off x="-6517321" y="6318616"/>
            <a:ext cx="7169022" cy="3884784"/>
          </a:xfrm>
          <a:prstGeom prst="round2DiagRect">
            <a:avLst/>
          </a:prstGeom>
        </p:spPr>
      </p:pic>
    </p:spTree>
    <p:extLst>
      <p:ext uri="{BB962C8B-B14F-4D97-AF65-F5344CB8AC3E}">
        <p14:creationId xmlns:p14="http://schemas.microsoft.com/office/powerpoint/2010/main" val="12111954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1" name="Title 1">
            <a:extLst>
              <a:ext uri="{FF2B5EF4-FFF2-40B4-BE49-F238E27FC236}">
                <a16:creationId xmlns:a16="http://schemas.microsoft.com/office/drawing/2014/main" id="{73F9E06B-4FBA-A75C-3C34-3E4B45EB8E55}"/>
              </a:ext>
            </a:extLst>
          </p:cNvPr>
          <p:cNvSpPr txBox="1">
            <a:spLocks/>
          </p:cNvSpPr>
          <p:nvPr/>
        </p:nvSpPr>
        <p:spPr>
          <a:xfrm>
            <a:off x="1659468" y="-4419555"/>
            <a:ext cx="7608511" cy="23103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chemeClr val="tx2"/>
                </a:solidFill>
                <a:latin typeface="Times New Roman" panose="02020603050405020304" pitchFamily="18" charset="0"/>
                <a:cs typeface="Times New Roman" panose="02020603050405020304" pitchFamily="18" charset="0"/>
              </a:rPr>
              <a:t>Proposed Methods!</a:t>
            </a:r>
          </a:p>
        </p:txBody>
      </p:sp>
      <p:sp>
        <p:nvSpPr>
          <p:cNvPr id="17" name="TextBox 16">
            <a:extLst>
              <a:ext uri="{FF2B5EF4-FFF2-40B4-BE49-F238E27FC236}">
                <a16:creationId xmlns:a16="http://schemas.microsoft.com/office/drawing/2014/main" id="{6BB9A558-AFC9-16F5-9E44-542CCC6AC582}"/>
              </a:ext>
            </a:extLst>
          </p:cNvPr>
          <p:cNvSpPr txBox="1"/>
          <p:nvPr/>
        </p:nvSpPr>
        <p:spPr>
          <a:xfrm>
            <a:off x="-7595802" y="3317250"/>
            <a:ext cx="6019400"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GAN with Q-Learning</a:t>
            </a:r>
          </a:p>
        </p:txBody>
      </p:sp>
      <p:sp>
        <p:nvSpPr>
          <p:cNvPr id="26" name="Round Diagonal Corner of Rectangle 25">
            <a:extLst>
              <a:ext uri="{FF2B5EF4-FFF2-40B4-BE49-F238E27FC236}">
                <a16:creationId xmlns:a16="http://schemas.microsoft.com/office/drawing/2014/main" id="{A9918C55-A383-6621-BF8F-3F8CF718BED8}"/>
              </a:ext>
            </a:extLst>
          </p:cNvPr>
          <p:cNvSpPr/>
          <p:nvPr/>
        </p:nvSpPr>
        <p:spPr>
          <a:xfrm>
            <a:off x="-7831152" y="2744939"/>
            <a:ext cx="5651129" cy="1803400"/>
          </a:xfrm>
          <a:prstGeom prst="round2Diag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cxnSp>
        <p:nvCxnSpPr>
          <p:cNvPr id="28" name="Curved Connector 27">
            <a:extLst>
              <a:ext uri="{FF2B5EF4-FFF2-40B4-BE49-F238E27FC236}">
                <a16:creationId xmlns:a16="http://schemas.microsoft.com/office/drawing/2014/main" id="{C723B8C3-0C73-3F1A-677F-51990BEAD07F}"/>
              </a:ext>
            </a:extLst>
          </p:cNvPr>
          <p:cNvCxnSpPr>
            <a:cxnSpLocks/>
            <a:endCxn id="26" idx="3"/>
          </p:cNvCxnSpPr>
          <p:nvPr/>
        </p:nvCxnSpPr>
        <p:spPr>
          <a:xfrm rot="5400000">
            <a:off x="-4272950" y="923032"/>
            <a:ext cx="1089271" cy="2554543"/>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29" name="Round Diagonal Corner of Rectangle 28">
            <a:extLst>
              <a:ext uri="{FF2B5EF4-FFF2-40B4-BE49-F238E27FC236}">
                <a16:creationId xmlns:a16="http://schemas.microsoft.com/office/drawing/2014/main" id="{A910C33B-19B2-B6E6-56EC-FBBD1C2550B0}"/>
              </a:ext>
            </a:extLst>
          </p:cNvPr>
          <p:cNvSpPr/>
          <p:nvPr/>
        </p:nvSpPr>
        <p:spPr>
          <a:xfrm>
            <a:off x="7729537" y="235474"/>
            <a:ext cx="4303663" cy="650352"/>
          </a:xfrm>
          <a:prstGeom prst="round2Diag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33" name="TextBox 32">
            <a:extLst>
              <a:ext uri="{FF2B5EF4-FFF2-40B4-BE49-F238E27FC236}">
                <a16:creationId xmlns:a16="http://schemas.microsoft.com/office/drawing/2014/main" id="{6D934E91-4D8C-7829-0BA5-B9CEF50442BB}"/>
              </a:ext>
            </a:extLst>
          </p:cNvPr>
          <p:cNvSpPr txBox="1"/>
          <p:nvPr/>
        </p:nvSpPr>
        <p:spPr>
          <a:xfrm>
            <a:off x="8026039" y="283949"/>
            <a:ext cx="6080029"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Training GAN with LSTMs</a:t>
            </a:r>
            <a:endParaRPr lang="en-US"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14CB03B-8A07-ABC9-F984-03F60C878840}"/>
              </a:ext>
            </a:extLst>
          </p:cNvPr>
          <p:cNvPicPr>
            <a:picLocks noChangeAspect="1"/>
          </p:cNvPicPr>
          <p:nvPr/>
        </p:nvPicPr>
        <p:blipFill rotWithShape="1">
          <a:blip r:embed="rId2"/>
          <a:srcRect l="-14238" t="4667" r="8878" b="4667"/>
          <a:stretch/>
        </p:blipFill>
        <p:spPr>
          <a:xfrm>
            <a:off x="-1549832" y="2430291"/>
            <a:ext cx="1412536" cy="2799054"/>
          </a:xfrm>
          <a:prstGeom prst="flowChartTerminator">
            <a:avLst/>
          </a:prstGeom>
        </p:spPr>
      </p:pic>
      <p:sp>
        <p:nvSpPr>
          <p:cNvPr id="6" name="TextBox 5">
            <a:extLst>
              <a:ext uri="{FF2B5EF4-FFF2-40B4-BE49-F238E27FC236}">
                <a16:creationId xmlns:a16="http://schemas.microsoft.com/office/drawing/2014/main" id="{BE946B83-03C1-6D0A-45D3-CB0194845352}"/>
              </a:ext>
            </a:extLst>
          </p:cNvPr>
          <p:cNvSpPr txBox="1"/>
          <p:nvPr/>
        </p:nvSpPr>
        <p:spPr>
          <a:xfrm>
            <a:off x="3108854" y="-1204934"/>
            <a:ext cx="3073812" cy="461665"/>
          </a:xfrm>
          <a:prstGeom prst="rect">
            <a:avLst/>
          </a:prstGeom>
          <a:noFill/>
        </p:spPr>
        <p:txBody>
          <a:bodyPr wrap="square" rtlCol="0">
            <a:spAutoFit/>
          </a:bodyPr>
          <a:lstStyle/>
          <a:p>
            <a:r>
              <a:rPr lang="en-US" sz="2400" b="1" u="sng" dirty="0">
                <a:solidFill>
                  <a:schemeClr val="tx2"/>
                </a:solidFill>
                <a:latin typeface="Times New Roman" panose="02020603050405020304" pitchFamily="18" charset="0"/>
                <a:cs typeface="Times New Roman" panose="02020603050405020304" pitchFamily="18" charset="0"/>
              </a:rPr>
              <a:t>Step2</a:t>
            </a:r>
            <a:r>
              <a:rPr lang="en-US" sz="2400" b="1" dirty="0">
                <a:solidFill>
                  <a:schemeClr val="tx2"/>
                </a:solidFill>
                <a:latin typeface="Times New Roman" panose="02020603050405020304" pitchFamily="18" charset="0"/>
                <a:cs typeface="Times New Roman" panose="02020603050405020304" pitchFamily="18" charset="0"/>
              </a:rPr>
              <a:t>: Discriminator</a:t>
            </a:r>
          </a:p>
        </p:txBody>
      </p:sp>
      <p:sp>
        <p:nvSpPr>
          <p:cNvPr id="10" name="gen">
            <a:extLst>
              <a:ext uri="{FF2B5EF4-FFF2-40B4-BE49-F238E27FC236}">
                <a16:creationId xmlns:a16="http://schemas.microsoft.com/office/drawing/2014/main" id="{2D9C0DA5-A2DD-2B57-0FAD-DB77855286AC}"/>
              </a:ext>
            </a:extLst>
          </p:cNvPr>
          <p:cNvSpPr txBox="1"/>
          <p:nvPr/>
        </p:nvSpPr>
        <p:spPr>
          <a:xfrm>
            <a:off x="0" y="7179736"/>
            <a:ext cx="4202467" cy="2062103"/>
          </a:xfrm>
          <a:prstGeom prst="rect">
            <a:avLst/>
          </a:prstGeom>
          <a:noFill/>
        </p:spPr>
        <p:txBody>
          <a:bodyPr wrap="square">
            <a:spAutoFit/>
          </a:bodyPr>
          <a:lstStyle/>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Processes the input in the form of sequence of path nodes, embeds them to give it as a input to LSTM. </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After processing the input, the LSTM generates an output, which is then sent through a sigmoid activation and,</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 A linear layer to provide a binary output that indicates whether the input path is real or not.</a:t>
            </a:r>
            <a:endParaRPr lang="en-US" sz="1600"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DE13B2EB-CD2B-1383-54AF-E5B15240C6E9}"/>
              </a:ext>
            </a:extLst>
          </p:cNvPr>
          <p:cNvPicPr>
            <a:picLocks noChangeAspect="1"/>
          </p:cNvPicPr>
          <p:nvPr/>
        </p:nvPicPr>
        <p:blipFill rotWithShape="1">
          <a:blip r:embed="rId3"/>
          <a:srcRect l="-16003" t="2597" r="9649" b="2597"/>
          <a:stretch/>
        </p:blipFill>
        <p:spPr>
          <a:xfrm>
            <a:off x="11308171" y="2393193"/>
            <a:ext cx="8412820" cy="2556000"/>
          </a:xfrm>
          <a:prstGeom prst="flowChartTerminator">
            <a:avLst/>
          </a:prstGeom>
        </p:spPr>
      </p:pic>
      <p:sp>
        <p:nvSpPr>
          <p:cNvPr id="2" name="TextBox 1">
            <a:extLst>
              <a:ext uri="{FF2B5EF4-FFF2-40B4-BE49-F238E27FC236}">
                <a16:creationId xmlns:a16="http://schemas.microsoft.com/office/drawing/2014/main" id="{C9294BE0-42D7-2AA5-3784-941E73EFCEAD}"/>
              </a:ext>
            </a:extLst>
          </p:cNvPr>
          <p:cNvSpPr txBox="1"/>
          <p:nvPr/>
        </p:nvSpPr>
        <p:spPr>
          <a:xfrm>
            <a:off x="-2524297" y="1676255"/>
            <a:ext cx="2550160" cy="461665"/>
          </a:xfrm>
          <a:prstGeom prst="rect">
            <a:avLst/>
          </a:prstGeom>
          <a:noFill/>
        </p:spPr>
        <p:txBody>
          <a:bodyPr wrap="square" rtlCol="0">
            <a:spAutoFit/>
          </a:bodyPr>
          <a:lstStyle/>
          <a:p>
            <a:r>
              <a:rPr lang="en-US" sz="2400" b="1" u="sng" dirty="0">
                <a:solidFill>
                  <a:schemeClr val="tx2"/>
                </a:solidFill>
                <a:latin typeface="Times New Roman" panose="02020603050405020304" pitchFamily="18" charset="0"/>
                <a:cs typeface="Times New Roman" panose="02020603050405020304" pitchFamily="18" charset="0"/>
              </a:rPr>
              <a:t>Step1</a:t>
            </a:r>
            <a:r>
              <a:rPr lang="en-US" sz="2400" b="1" dirty="0">
                <a:solidFill>
                  <a:schemeClr val="tx2"/>
                </a:solidFill>
                <a:latin typeface="Times New Roman" panose="02020603050405020304" pitchFamily="18" charset="0"/>
                <a:cs typeface="Times New Roman" panose="02020603050405020304" pitchFamily="18" charset="0"/>
              </a:rPr>
              <a:t>: Generator</a:t>
            </a:r>
          </a:p>
        </p:txBody>
      </p:sp>
      <p:sp>
        <p:nvSpPr>
          <p:cNvPr id="7" name="TextBox 6">
            <a:extLst>
              <a:ext uri="{FF2B5EF4-FFF2-40B4-BE49-F238E27FC236}">
                <a16:creationId xmlns:a16="http://schemas.microsoft.com/office/drawing/2014/main" id="{D70152BA-5921-8E7C-4FD9-E238E95DC043}"/>
              </a:ext>
            </a:extLst>
          </p:cNvPr>
          <p:cNvSpPr txBox="1"/>
          <p:nvPr/>
        </p:nvSpPr>
        <p:spPr>
          <a:xfrm>
            <a:off x="6716503" y="1298153"/>
            <a:ext cx="5316698"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Results</a:t>
            </a:r>
          </a:p>
        </p:txBody>
      </p:sp>
      <p:pic>
        <p:nvPicPr>
          <p:cNvPr id="9" name="Picture 8">
            <a:extLst>
              <a:ext uri="{FF2B5EF4-FFF2-40B4-BE49-F238E27FC236}">
                <a16:creationId xmlns:a16="http://schemas.microsoft.com/office/drawing/2014/main" id="{B42DBB64-473E-B158-E699-562A449B9C91}"/>
              </a:ext>
            </a:extLst>
          </p:cNvPr>
          <p:cNvPicPr>
            <a:picLocks noChangeAspect="1"/>
          </p:cNvPicPr>
          <p:nvPr/>
        </p:nvPicPr>
        <p:blipFill>
          <a:blip r:embed="rId4"/>
          <a:stretch>
            <a:fillRect/>
          </a:stretch>
        </p:blipFill>
        <p:spPr>
          <a:xfrm>
            <a:off x="-28513" y="2969231"/>
            <a:ext cx="7169022" cy="3884784"/>
          </a:xfrm>
          <a:prstGeom prst="round2DiagRect">
            <a:avLst/>
          </a:prstGeom>
        </p:spPr>
      </p:pic>
    </p:spTree>
    <p:extLst>
      <p:ext uri="{BB962C8B-B14F-4D97-AF65-F5344CB8AC3E}">
        <p14:creationId xmlns:p14="http://schemas.microsoft.com/office/powerpoint/2010/main" val="5908996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 name="Title 1">
            <a:extLst>
              <a:ext uri="{FF2B5EF4-FFF2-40B4-BE49-F238E27FC236}">
                <a16:creationId xmlns:a16="http://schemas.microsoft.com/office/drawing/2014/main" id="{454B432A-3138-CB30-28A7-EBEEDCC63AC6}"/>
              </a:ext>
            </a:extLst>
          </p:cNvPr>
          <p:cNvSpPr txBox="1">
            <a:spLocks/>
          </p:cNvSpPr>
          <p:nvPr/>
        </p:nvSpPr>
        <p:spPr>
          <a:xfrm>
            <a:off x="-1512663" y="-2453309"/>
            <a:ext cx="7418140" cy="23103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chemeClr val="tx2"/>
                </a:solidFill>
                <a:latin typeface="Times New Roman" panose="02020603050405020304" pitchFamily="18" charset="0"/>
                <a:cs typeface="Times New Roman" panose="02020603050405020304" pitchFamily="18" charset="0"/>
              </a:rPr>
              <a:t>Conclusion and Future Scope</a:t>
            </a:r>
          </a:p>
        </p:txBody>
      </p:sp>
      <p:sp>
        <p:nvSpPr>
          <p:cNvPr id="11" name="Title 1">
            <a:extLst>
              <a:ext uri="{FF2B5EF4-FFF2-40B4-BE49-F238E27FC236}">
                <a16:creationId xmlns:a16="http://schemas.microsoft.com/office/drawing/2014/main" id="{73F9E06B-4FBA-A75C-3C34-3E4B45EB8E55}"/>
              </a:ext>
            </a:extLst>
          </p:cNvPr>
          <p:cNvSpPr txBox="1">
            <a:spLocks/>
          </p:cNvSpPr>
          <p:nvPr/>
        </p:nvSpPr>
        <p:spPr>
          <a:xfrm>
            <a:off x="1689444" y="-1014247"/>
            <a:ext cx="7608511" cy="23103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chemeClr val="tx2"/>
                </a:solidFill>
                <a:latin typeface="Times New Roman" panose="02020603050405020304" pitchFamily="18" charset="0"/>
                <a:cs typeface="Times New Roman" panose="02020603050405020304" pitchFamily="18" charset="0"/>
              </a:rPr>
              <a:t>Proposed Methods!</a:t>
            </a:r>
          </a:p>
        </p:txBody>
      </p:sp>
      <p:sp>
        <p:nvSpPr>
          <p:cNvPr id="17" name="TextBox 16">
            <a:extLst>
              <a:ext uri="{FF2B5EF4-FFF2-40B4-BE49-F238E27FC236}">
                <a16:creationId xmlns:a16="http://schemas.microsoft.com/office/drawing/2014/main" id="{6BB9A558-AFC9-16F5-9E44-542CCC6AC582}"/>
              </a:ext>
            </a:extLst>
          </p:cNvPr>
          <p:cNvSpPr txBox="1"/>
          <p:nvPr/>
        </p:nvSpPr>
        <p:spPr>
          <a:xfrm>
            <a:off x="348942" y="2957647"/>
            <a:ext cx="6019400"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GAN with Q-Learning</a:t>
            </a:r>
          </a:p>
        </p:txBody>
      </p:sp>
      <p:sp>
        <p:nvSpPr>
          <p:cNvPr id="26" name="Round Diagonal Corner of Rectangle 25">
            <a:extLst>
              <a:ext uri="{FF2B5EF4-FFF2-40B4-BE49-F238E27FC236}">
                <a16:creationId xmlns:a16="http://schemas.microsoft.com/office/drawing/2014/main" id="{A9918C55-A383-6621-BF8F-3F8CF718BED8}"/>
              </a:ext>
            </a:extLst>
          </p:cNvPr>
          <p:cNvSpPr/>
          <p:nvPr/>
        </p:nvSpPr>
        <p:spPr>
          <a:xfrm>
            <a:off x="113592" y="2385336"/>
            <a:ext cx="5651129" cy="1803400"/>
          </a:xfrm>
          <a:prstGeom prst="round2Diag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cxnSp>
        <p:nvCxnSpPr>
          <p:cNvPr id="28" name="Curved Connector 27">
            <a:extLst>
              <a:ext uri="{FF2B5EF4-FFF2-40B4-BE49-F238E27FC236}">
                <a16:creationId xmlns:a16="http://schemas.microsoft.com/office/drawing/2014/main" id="{C723B8C3-0C73-3F1A-677F-51990BEAD07F}"/>
              </a:ext>
            </a:extLst>
          </p:cNvPr>
          <p:cNvCxnSpPr>
            <a:stCxn id="11" idx="2"/>
            <a:endCxn id="26" idx="3"/>
          </p:cNvCxnSpPr>
          <p:nvPr/>
        </p:nvCxnSpPr>
        <p:spPr>
          <a:xfrm rot="5400000">
            <a:off x="3671794" y="563429"/>
            <a:ext cx="1089271" cy="2554543"/>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29" name="Round Diagonal Corner of Rectangle 28">
            <a:extLst>
              <a:ext uri="{FF2B5EF4-FFF2-40B4-BE49-F238E27FC236}">
                <a16:creationId xmlns:a16="http://schemas.microsoft.com/office/drawing/2014/main" id="{A910C33B-19B2-B6E6-56EC-FBBD1C2550B0}"/>
              </a:ext>
            </a:extLst>
          </p:cNvPr>
          <p:cNvSpPr/>
          <p:nvPr/>
        </p:nvSpPr>
        <p:spPr>
          <a:xfrm>
            <a:off x="5905476" y="4252197"/>
            <a:ext cx="5651129" cy="1803400"/>
          </a:xfrm>
          <a:prstGeom prst="round2Diag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cxnSp>
        <p:nvCxnSpPr>
          <p:cNvPr id="30" name="Curved Connector 29">
            <a:extLst>
              <a:ext uri="{FF2B5EF4-FFF2-40B4-BE49-F238E27FC236}">
                <a16:creationId xmlns:a16="http://schemas.microsoft.com/office/drawing/2014/main" id="{490CB127-CF60-B92C-BB7E-0BAC79B7C6DD}"/>
              </a:ext>
            </a:extLst>
          </p:cNvPr>
          <p:cNvCxnSpPr>
            <a:cxnSpLocks/>
            <a:stCxn id="11" idx="2"/>
            <a:endCxn id="29" idx="3"/>
          </p:cNvCxnSpPr>
          <p:nvPr/>
        </p:nvCxnSpPr>
        <p:spPr>
          <a:xfrm rot="16200000" flipH="1">
            <a:off x="5634304" y="1155460"/>
            <a:ext cx="2956132" cy="3237341"/>
          </a:xfrm>
          <a:prstGeom prst="curved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33" name="TextBox 32">
            <a:extLst>
              <a:ext uri="{FF2B5EF4-FFF2-40B4-BE49-F238E27FC236}">
                <a16:creationId xmlns:a16="http://schemas.microsoft.com/office/drawing/2014/main" id="{6D934E91-4D8C-7829-0BA5-B9CEF50442BB}"/>
              </a:ext>
            </a:extLst>
          </p:cNvPr>
          <p:cNvSpPr txBox="1"/>
          <p:nvPr/>
        </p:nvSpPr>
        <p:spPr>
          <a:xfrm>
            <a:off x="6095847" y="4514851"/>
            <a:ext cx="6080029" cy="1323439"/>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Training GAN with LSTMs</a:t>
            </a:r>
            <a:endParaRPr lang="en-US" sz="4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F7618AE-FFBB-812B-D700-397201D0410C}"/>
              </a:ext>
            </a:extLst>
          </p:cNvPr>
          <p:cNvSpPr txBox="1"/>
          <p:nvPr/>
        </p:nvSpPr>
        <p:spPr>
          <a:xfrm>
            <a:off x="-9838648" y="2385336"/>
            <a:ext cx="8910320" cy="2585323"/>
          </a:xfrm>
          <a:prstGeom prst="rect">
            <a:avLst/>
          </a:prstGeom>
          <a:noFill/>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This work demonstrates the viability of merging GANs and RL for routing in </a:t>
            </a:r>
            <a:r>
              <a:rPr lang="en-IN" dirty="0" err="1">
                <a:latin typeface="Times New Roman" panose="02020603050405020304" pitchFamily="18" charset="0"/>
                <a:cs typeface="Times New Roman" panose="02020603050405020304" pitchFamily="18" charset="0"/>
              </a:rPr>
              <a:t>NoCs</a:t>
            </a:r>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Two methods were employed</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There is a large scope of improvement</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Will have to investigate more ways to add more real-world constraints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troubleshooting the model’s prediction paths 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31720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 name="Title 1">
            <a:extLst>
              <a:ext uri="{FF2B5EF4-FFF2-40B4-BE49-F238E27FC236}">
                <a16:creationId xmlns:a16="http://schemas.microsoft.com/office/drawing/2014/main" id="{454B432A-3138-CB30-28A7-EBEEDCC63AC6}"/>
              </a:ext>
            </a:extLst>
          </p:cNvPr>
          <p:cNvSpPr txBox="1">
            <a:spLocks/>
          </p:cNvSpPr>
          <p:nvPr/>
        </p:nvSpPr>
        <p:spPr>
          <a:xfrm>
            <a:off x="-378004" y="-1113878"/>
            <a:ext cx="9255092" cy="23103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a:solidFill>
                  <a:schemeClr val="tx2"/>
                </a:solidFill>
                <a:latin typeface="Times New Roman" panose="02020603050405020304" pitchFamily="18" charset="0"/>
                <a:cs typeface="Times New Roman" panose="02020603050405020304" pitchFamily="18" charset="0"/>
              </a:rPr>
              <a:t>Conclusion and Future Scope</a:t>
            </a:r>
          </a:p>
        </p:txBody>
      </p:sp>
      <p:sp>
        <p:nvSpPr>
          <p:cNvPr id="29" name="Round Diagonal Corner of Rectangle 28">
            <a:extLst>
              <a:ext uri="{FF2B5EF4-FFF2-40B4-BE49-F238E27FC236}">
                <a16:creationId xmlns:a16="http://schemas.microsoft.com/office/drawing/2014/main" id="{A910C33B-19B2-B6E6-56EC-FBBD1C2550B0}"/>
              </a:ext>
            </a:extLst>
          </p:cNvPr>
          <p:cNvSpPr/>
          <p:nvPr/>
        </p:nvSpPr>
        <p:spPr>
          <a:xfrm>
            <a:off x="281310" y="117872"/>
            <a:ext cx="7914423" cy="1387160"/>
          </a:xfrm>
          <a:prstGeom prst="round2DiagRect">
            <a:avLst/>
          </a:prstGeom>
          <a:noFill/>
          <a:ln w="5715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solidFill>
                <a:schemeClr val="bg2"/>
              </a:solidFill>
            </a:endParaRPr>
          </a:p>
        </p:txBody>
      </p:sp>
      <p:sp>
        <p:nvSpPr>
          <p:cNvPr id="5" name="TextBox 4">
            <a:extLst>
              <a:ext uri="{FF2B5EF4-FFF2-40B4-BE49-F238E27FC236}">
                <a16:creationId xmlns:a16="http://schemas.microsoft.com/office/drawing/2014/main" id="{60A62DEF-3B1F-D38B-FBD9-613D71267CF6}"/>
              </a:ext>
            </a:extLst>
          </p:cNvPr>
          <p:cNvSpPr txBox="1"/>
          <p:nvPr/>
        </p:nvSpPr>
        <p:spPr>
          <a:xfrm>
            <a:off x="7742428" y="13333936"/>
            <a:ext cx="4202467" cy="1569660"/>
          </a:xfrm>
          <a:prstGeom prst="rect">
            <a:avLst/>
          </a:prstGeom>
          <a:noFill/>
        </p:spPr>
        <p:txBody>
          <a:bodyPr wrap="square">
            <a:spAutoFit/>
          </a:bodyPr>
          <a:lstStyle/>
          <a:p>
            <a:pPr marL="285750" indent="-285750">
              <a:buFont typeface="Arial" panose="020B0604020202020204" pitchFamily="34" charset="0"/>
              <a:buChar char="•"/>
            </a:pPr>
            <a:r>
              <a:rPr lang="en-IN" sz="1600" dirty="0"/>
              <a:t>The generator takes noise vectors, source index and destination index as inputs,</a:t>
            </a:r>
          </a:p>
          <a:p>
            <a:pPr marL="285750" indent="-285750">
              <a:buFont typeface="Arial" panose="020B0604020202020204" pitchFamily="34" charset="0"/>
              <a:buChar char="•"/>
            </a:pPr>
            <a:r>
              <a:rPr lang="en-IN" sz="1600" dirty="0"/>
              <a:t>embeds them and concatenates them to give it as a input to LSTM.</a:t>
            </a:r>
          </a:p>
          <a:p>
            <a:pPr marL="285750" indent="-285750">
              <a:buFont typeface="Arial" panose="020B0604020202020204" pitchFamily="34" charset="0"/>
              <a:buChar char="•"/>
            </a:pPr>
            <a:r>
              <a:rPr lang="en-IN" sz="1600" dirty="0"/>
              <a:t> The LSTM computes and passed through a next linear layer to produce the o/p size.</a:t>
            </a:r>
            <a:endParaRPr lang="en-US" sz="1600" dirty="0"/>
          </a:p>
        </p:txBody>
      </p:sp>
      <p:pic>
        <p:nvPicPr>
          <p:cNvPr id="16" name="Graphic 15" descr="Smiling Face with No Fill">
            <a:extLst>
              <a:ext uri="{FF2B5EF4-FFF2-40B4-BE49-F238E27FC236}">
                <a16:creationId xmlns:a16="http://schemas.microsoft.com/office/drawing/2014/main" id="{ED164A4D-18A7-F1DB-5E03-A72C092CC4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24153" y="1645856"/>
            <a:ext cx="3821102" cy="3821102"/>
          </a:xfrm>
          <a:prstGeom prst="rect">
            <a:avLst/>
          </a:prstGeom>
          <a:ln>
            <a:noFill/>
          </a:ln>
        </p:spPr>
      </p:pic>
      <p:sp>
        <p:nvSpPr>
          <p:cNvPr id="3" name="TextBox 2">
            <a:extLst>
              <a:ext uri="{FF2B5EF4-FFF2-40B4-BE49-F238E27FC236}">
                <a16:creationId xmlns:a16="http://schemas.microsoft.com/office/drawing/2014/main" id="{490D875D-D620-27A2-AF13-E58FEA35D1E2}"/>
              </a:ext>
            </a:extLst>
          </p:cNvPr>
          <p:cNvSpPr txBox="1"/>
          <p:nvPr/>
        </p:nvSpPr>
        <p:spPr>
          <a:xfrm>
            <a:off x="729198" y="2310313"/>
            <a:ext cx="8910320" cy="2585323"/>
          </a:xfrm>
          <a:prstGeom prst="rect">
            <a:avLst/>
          </a:prstGeom>
          <a:noFill/>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This work demonstrates the viability of merging GANs and RL for routing in </a:t>
            </a:r>
            <a:r>
              <a:rPr lang="en-IN" dirty="0" err="1">
                <a:latin typeface="Times New Roman" panose="02020603050405020304" pitchFamily="18" charset="0"/>
                <a:cs typeface="Times New Roman" panose="02020603050405020304" pitchFamily="18" charset="0"/>
              </a:rPr>
              <a:t>NoCs</a:t>
            </a:r>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Two methods were employed</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There is a large scope of improvement</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Will have to investigate more ways to add more real-world constraints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Troubleshooting the model’s prediction paths.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8140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5F248F-79C9-FDB8-9830-A1CAD173D7F5}"/>
              </a:ext>
            </a:extLst>
          </p:cNvPr>
          <p:cNvSpPr>
            <a:spLocks noGrp="1"/>
          </p:cNvSpPr>
          <p:nvPr>
            <p:ph type="ctrTitle"/>
          </p:nvPr>
        </p:nvSpPr>
        <p:spPr>
          <a:xfrm>
            <a:off x="804672" y="4267832"/>
            <a:ext cx="4805996" cy="1297115"/>
          </a:xfrm>
        </p:spPr>
        <p:txBody>
          <a:bodyPr anchor="t">
            <a:normAutofit/>
          </a:bodyPr>
          <a:lstStyle/>
          <a:p>
            <a:pPr algn="l"/>
            <a:r>
              <a:rPr lang="en-US" sz="4000">
                <a:solidFill>
                  <a:schemeClr val="tx2"/>
                </a:solidFill>
              </a:rPr>
              <a:t>Thank you</a:t>
            </a:r>
          </a:p>
        </p:txBody>
      </p:sp>
      <p:sp>
        <p:nvSpPr>
          <p:cNvPr id="3" name="Subtitle 2">
            <a:extLst>
              <a:ext uri="{FF2B5EF4-FFF2-40B4-BE49-F238E27FC236}">
                <a16:creationId xmlns:a16="http://schemas.microsoft.com/office/drawing/2014/main" id="{5056DB50-3EE4-BB18-0273-2DE3BCE525FA}"/>
              </a:ext>
            </a:extLst>
          </p:cNvPr>
          <p:cNvSpPr>
            <a:spLocks noGrp="1"/>
          </p:cNvSpPr>
          <p:nvPr>
            <p:ph type="subTitle" idx="1"/>
          </p:nvPr>
        </p:nvSpPr>
        <p:spPr>
          <a:xfrm>
            <a:off x="804672" y="3428999"/>
            <a:ext cx="4805691" cy="838831"/>
          </a:xfrm>
        </p:spPr>
        <p:txBody>
          <a:bodyPr anchor="b">
            <a:normAutofit/>
          </a:bodyPr>
          <a:lstStyle/>
          <a:p>
            <a:pPr algn="l"/>
            <a:endParaRPr lang="en-US" sz="2000" dirty="0">
              <a:solidFill>
                <a:schemeClr val="tx2"/>
              </a:solidFill>
            </a:endParaRPr>
          </a:p>
        </p:txBody>
      </p:sp>
      <p:grpSp>
        <p:nvGrpSpPr>
          <p:cNvPr id="14" name="Group 13">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15" name="Freeform: Shape 14">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Smiling Face with No Fill">
            <a:extLst>
              <a:ext uri="{FF2B5EF4-FFF2-40B4-BE49-F238E27FC236}">
                <a16:creationId xmlns:a16="http://schemas.microsoft.com/office/drawing/2014/main" id="{D298AAED-2A8F-4CB2-5BCA-817B05FC96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9652" y="1859078"/>
            <a:ext cx="3821102" cy="3821102"/>
          </a:xfrm>
          <a:prstGeom prst="rect">
            <a:avLst/>
          </a:prstGeom>
          <a:ln>
            <a:noFill/>
          </a:ln>
        </p:spPr>
      </p:pic>
    </p:spTree>
    <p:extLst>
      <p:ext uri="{BB962C8B-B14F-4D97-AF65-F5344CB8AC3E}">
        <p14:creationId xmlns:p14="http://schemas.microsoft.com/office/powerpoint/2010/main" val="33495412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5" name="Title 1">
            <a:extLst>
              <a:ext uri="{FF2B5EF4-FFF2-40B4-BE49-F238E27FC236}">
                <a16:creationId xmlns:a16="http://schemas.microsoft.com/office/drawing/2014/main" id="{12F9C258-9FC3-FE68-E165-E9018EB15ED0}"/>
              </a:ext>
            </a:extLst>
          </p:cNvPr>
          <p:cNvSpPr txBox="1">
            <a:spLocks/>
          </p:cNvSpPr>
          <p:nvPr/>
        </p:nvSpPr>
        <p:spPr>
          <a:xfrm>
            <a:off x="-2144788" y="-2939124"/>
            <a:ext cx="7608511" cy="23103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chemeClr val="tx2"/>
                </a:solidFill>
                <a:latin typeface="Times New Roman" panose="02020603050405020304" pitchFamily="18" charset="0"/>
                <a:cs typeface="Times New Roman" panose="02020603050405020304" pitchFamily="18" charset="0"/>
              </a:rPr>
              <a:t>Objectives?</a:t>
            </a:r>
          </a:p>
        </p:txBody>
      </p:sp>
      <p:pic>
        <p:nvPicPr>
          <p:cNvPr id="7" name="!!noc">
            <a:extLst>
              <a:ext uri="{FF2B5EF4-FFF2-40B4-BE49-F238E27FC236}">
                <a16:creationId xmlns:a16="http://schemas.microsoft.com/office/drawing/2014/main" id="{B2DF20AB-6446-0586-AA87-AC6A19037BBE}"/>
              </a:ext>
            </a:extLst>
          </p:cNvPr>
          <p:cNvPicPr>
            <a:picLocks noChangeAspect="1"/>
          </p:cNvPicPr>
          <p:nvPr/>
        </p:nvPicPr>
        <p:blipFill>
          <a:blip r:embed="rId3">
            <a:alphaModFix amt="85000"/>
          </a:blip>
          <a:stretch>
            <a:fillRect/>
          </a:stretch>
        </p:blipFill>
        <p:spPr>
          <a:xfrm>
            <a:off x="-305" y="1629584"/>
            <a:ext cx="3784600" cy="5232400"/>
          </a:xfrm>
          <a:prstGeom prst="rect">
            <a:avLst/>
          </a:prstGeom>
          <a:ln>
            <a:solidFill>
              <a:schemeClr val="tx1"/>
            </a:solidFill>
          </a:ln>
          <a:effectLst>
            <a:glow rad="228600">
              <a:schemeClr val="accent3">
                <a:satMod val="175000"/>
                <a:alpha val="40000"/>
              </a:schemeClr>
            </a:glow>
          </a:effectLst>
        </p:spPr>
      </p:pic>
      <p:sp>
        <p:nvSpPr>
          <p:cNvPr id="10" name="TextBox 9">
            <a:extLst>
              <a:ext uri="{FF2B5EF4-FFF2-40B4-BE49-F238E27FC236}">
                <a16:creationId xmlns:a16="http://schemas.microsoft.com/office/drawing/2014/main" id="{9885A582-4D06-6CDB-4623-3BE83C2B6FCE}"/>
              </a:ext>
            </a:extLst>
          </p:cNvPr>
          <p:cNvSpPr txBox="1"/>
          <p:nvPr/>
        </p:nvSpPr>
        <p:spPr>
          <a:xfrm>
            <a:off x="1560551" y="7067859"/>
            <a:ext cx="5053264"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efficient Routing algorithm.</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Predict the shortest possible route using GAN.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Transfer Learning to generalize on various Topologies.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454B432A-3138-CB30-28A7-EBEEDCC63AC6}"/>
              </a:ext>
            </a:extLst>
          </p:cNvPr>
          <p:cNvSpPr txBox="1">
            <a:spLocks/>
          </p:cNvSpPr>
          <p:nvPr/>
        </p:nvSpPr>
        <p:spPr>
          <a:xfrm>
            <a:off x="-1912261" y="-1361030"/>
            <a:ext cx="7608511" cy="23103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chemeClr val="tx2"/>
                </a:solidFill>
                <a:latin typeface="Times New Roman" panose="02020603050405020304" pitchFamily="18" charset="0"/>
                <a:cs typeface="Times New Roman" panose="02020603050405020304" pitchFamily="18" charset="0"/>
              </a:rPr>
              <a:t>Introduction!</a:t>
            </a:r>
          </a:p>
        </p:txBody>
      </p:sp>
      <p:sp>
        <p:nvSpPr>
          <p:cNvPr id="12" name="Title 11">
            <a:extLst>
              <a:ext uri="{FF2B5EF4-FFF2-40B4-BE49-F238E27FC236}">
                <a16:creationId xmlns:a16="http://schemas.microsoft.com/office/drawing/2014/main" id="{33C2AE01-20CC-F919-A1E8-8A234A85E0D2}"/>
              </a:ext>
            </a:extLst>
          </p:cNvPr>
          <p:cNvSpPr>
            <a:spLocks noGrp="1"/>
          </p:cNvSpPr>
          <p:nvPr>
            <p:ph type="ctrTitle"/>
          </p:nvPr>
        </p:nvSpPr>
        <p:spPr>
          <a:xfrm>
            <a:off x="2712693" y="726546"/>
            <a:ext cx="9144000" cy="2387600"/>
          </a:xfrm>
        </p:spPr>
        <p:txBody>
          <a:bodyPr>
            <a:normAutofit/>
          </a:bodyPr>
          <a:lstStyle/>
          <a:p>
            <a:r>
              <a:rPr lang="en-US" sz="5400" b="1" dirty="0">
                <a:solidFill>
                  <a:schemeClr val="tx2"/>
                </a:solidFill>
                <a:latin typeface="Times New Roman" panose="02020603050405020304" pitchFamily="18" charset="0"/>
                <a:cs typeface="Times New Roman" panose="02020603050405020304" pitchFamily="18" charset="0"/>
              </a:rPr>
              <a:t>What is </a:t>
            </a:r>
            <a:r>
              <a:rPr lang="en-US" sz="5400" b="1" dirty="0" err="1">
                <a:solidFill>
                  <a:schemeClr val="tx2"/>
                </a:solidFill>
                <a:latin typeface="Times New Roman" panose="02020603050405020304" pitchFamily="18" charset="0"/>
                <a:cs typeface="Times New Roman" panose="02020603050405020304" pitchFamily="18" charset="0"/>
              </a:rPr>
              <a:t>NoC</a:t>
            </a:r>
            <a:r>
              <a:rPr lang="en-US" sz="5400" b="1" dirty="0">
                <a:solidFill>
                  <a:schemeClr val="tx2"/>
                </a:solidFill>
                <a:latin typeface="Times New Roman" panose="02020603050405020304" pitchFamily="18" charset="0"/>
                <a:cs typeface="Times New Roman" panose="02020603050405020304" pitchFamily="18" charset="0"/>
              </a:rPr>
              <a:t>?</a:t>
            </a:r>
            <a:endParaRPr lang="en-US" sz="5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BBB8816C-38CC-3BEA-8E8E-166EAA5686BE}"/>
              </a:ext>
            </a:extLst>
          </p:cNvPr>
          <p:cNvSpPr txBox="1"/>
          <p:nvPr/>
        </p:nvSpPr>
        <p:spPr>
          <a:xfrm>
            <a:off x="5104477" y="3429000"/>
            <a:ext cx="5096655"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Network</a:t>
            </a:r>
            <a:r>
              <a:rPr lang="en-US" dirty="0"/>
              <a:t> On Chip</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Network-based communications subsystem</a:t>
            </a:r>
          </a:p>
        </p:txBody>
      </p:sp>
      <p:pic>
        <p:nvPicPr>
          <p:cNvPr id="15" name="Picture 2" descr="IP Core Sdn Bhd">
            <a:extLst>
              <a:ext uri="{FF2B5EF4-FFF2-40B4-BE49-F238E27FC236}">
                <a16:creationId xmlns:a16="http://schemas.microsoft.com/office/drawing/2014/main" id="{6C556147-CDE5-F136-F6D2-2AA7B09B3E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4791" y="1629584"/>
            <a:ext cx="787920" cy="78792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54DC4269-3B29-945F-CCA3-70139E8383C5}"/>
              </a:ext>
            </a:extLst>
          </p:cNvPr>
          <p:cNvSpPr txBox="1"/>
          <p:nvPr/>
        </p:nvSpPr>
        <p:spPr>
          <a:xfrm>
            <a:off x="4882532" y="9207281"/>
            <a:ext cx="2698595"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Consists of IP-Cores</a:t>
            </a:r>
          </a:p>
          <a:p>
            <a:endParaRPr lang="en-US" dirty="0"/>
          </a:p>
        </p:txBody>
      </p:sp>
    </p:spTree>
    <p:extLst>
      <p:ext uri="{BB962C8B-B14F-4D97-AF65-F5344CB8AC3E}">
        <p14:creationId xmlns:p14="http://schemas.microsoft.com/office/powerpoint/2010/main" val="14578924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39BD7B-3ED3-57CB-3B8A-8CF2E8C34493}"/>
              </a:ext>
            </a:extLst>
          </p:cNvPr>
          <p:cNvPicPr>
            <a:picLocks noChangeAspect="1"/>
          </p:cNvPicPr>
          <p:nvPr/>
        </p:nvPicPr>
        <p:blipFill>
          <a:blip r:embed="rId3"/>
          <a:stretch>
            <a:fillRect/>
          </a:stretch>
        </p:blipFill>
        <p:spPr>
          <a:xfrm>
            <a:off x="-192170" y="6778687"/>
            <a:ext cx="7772400" cy="2817627"/>
          </a:xfrm>
          <a:prstGeom prst="round2DiagRect">
            <a:avLst/>
          </a:prstGeom>
        </p:spPr>
      </p:pic>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5" name="Title 1">
            <a:extLst>
              <a:ext uri="{FF2B5EF4-FFF2-40B4-BE49-F238E27FC236}">
                <a16:creationId xmlns:a16="http://schemas.microsoft.com/office/drawing/2014/main" id="{12F9C258-9FC3-FE68-E165-E9018EB15ED0}"/>
              </a:ext>
            </a:extLst>
          </p:cNvPr>
          <p:cNvSpPr txBox="1">
            <a:spLocks/>
          </p:cNvSpPr>
          <p:nvPr/>
        </p:nvSpPr>
        <p:spPr>
          <a:xfrm>
            <a:off x="-2144788" y="-2939124"/>
            <a:ext cx="7608511" cy="23103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chemeClr val="tx2"/>
                </a:solidFill>
                <a:latin typeface="Times New Roman" panose="02020603050405020304" pitchFamily="18" charset="0"/>
                <a:cs typeface="Times New Roman" panose="02020603050405020304" pitchFamily="18" charset="0"/>
              </a:rPr>
              <a:t>Objectives?</a:t>
            </a:r>
          </a:p>
        </p:txBody>
      </p:sp>
      <p:pic>
        <p:nvPicPr>
          <p:cNvPr id="7" name="!!noc">
            <a:extLst>
              <a:ext uri="{FF2B5EF4-FFF2-40B4-BE49-F238E27FC236}">
                <a16:creationId xmlns:a16="http://schemas.microsoft.com/office/drawing/2014/main" id="{B2DF20AB-6446-0586-AA87-AC6A19037BBE}"/>
              </a:ext>
            </a:extLst>
          </p:cNvPr>
          <p:cNvPicPr>
            <a:picLocks noChangeAspect="1"/>
          </p:cNvPicPr>
          <p:nvPr/>
        </p:nvPicPr>
        <p:blipFill>
          <a:blip r:embed="rId4">
            <a:alphaModFix amt="85000"/>
          </a:blip>
          <a:stretch>
            <a:fillRect/>
          </a:stretch>
        </p:blipFill>
        <p:spPr>
          <a:xfrm>
            <a:off x="-305" y="1629584"/>
            <a:ext cx="3784600" cy="5232400"/>
          </a:xfrm>
          <a:prstGeom prst="rect">
            <a:avLst/>
          </a:prstGeom>
          <a:ln>
            <a:solidFill>
              <a:schemeClr val="tx1"/>
            </a:solidFill>
          </a:ln>
          <a:effectLst>
            <a:glow rad="228600">
              <a:schemeClr val="accent3">
                <a:satMod val="175000"/>
                <a:alpha val="40000"/>
              </a:schemeClr>
            </a:glow>
          </a:effectLst>
        </p:spPr>
      </p:pic>
      <p:sp>
        <p:nvSpPr>
          <p:cNvPr id="10" name="TextBox 9">
            <a:extLst>
              <a:ext uri="{FF2B5EF4-FFF2-40B4-BE49-F238E27FC236}">
                <a16:creationId xmlns:a16="http://schemas.microsoft.com/office/drawing/2014/main" id="{9885A582-4D06-6CDB-4623-3BE83C2B6FCE}"/>
              </a:ext>
            </a:extLst>
          </p:cNvPr>
          <p:cNvSpPr txBox="1"/>
          <p:nvPr/>
        </p:nvSpPr>
        <p:spPr>
          <a:xfrm>
            <a:off x="1560551" y="7067859"/>
            <a:ext cx="5053264"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efficient Routing algorithm.</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Predict the shortest possible route using GAN.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Transfer Learning to generalize on various Topologies.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454B432A-3138-CB30-28A7-EBEEDCC63AC6}"/>
              </a:ext>
            </a:extLst>
          </p:cNvPr>
          <p:cNvSpPr txBox="1">
            <a:spLocks/>
          </p:cNvSpPr>
          <p:nvPr/>
        </p:nvSpPr>
        <p:spPr>
          <a:xfrm>
            <a:off x="-1912261" y="-1361030"/>
            <a:ext cx="7608511" cy="23103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chemeClr val="tx2"/>
                </a:solidFill>
                <a:latin typeface="Times New Roman" panose="02020603050405020304" pitchFamily="18" charset="0"/>
                <a:cs typeface="Times New Roman" panose="02020603050405020304" pitchFamily="18" charset="0"/>
              </a:rPr>
              <a:t>Introduction!</a:t>
            </a:r>
          </a:p>
        </p:txBody>
      </p:sp>
      <p:sp>
        <p:nvSpPr>
          <p:cNvPr id="12" name="Title 11">
            <a:extLst>
              <a:ext uri="{FF2B5EF4-FFF2-40B4-BE49-F238E27FC236}">
                <a16:creationId xmlns:a16="http://schemas.microsoft.com/office/drawing/2014/main" id="{33C2AE01-20CC-F919-A1E8-8A234A85E0D2}"/>
              </a:ext>
            </a:extLst>
          </p:cNvPr>
          <p:cNvSpPr>
            <a:spLocks noGrp="1"/>
          </p:cNvSpPr>
          <p:nvPr>
            <p:ph type="ctrTitle"/>
          </p:nvPr>
        </p:nvSpPr>
        <p:spPr>
          <a:xfrm>
            <a:off x="2712693" y="726546"/>
            <a:ext cx="9144000" cy="2387600"/>
          </a:xfrm>
        </p:spPr>
        <p:txBody>
          <a:bodyPr>
            <a:normAutofit/>
          </a:bodyPr>
          <a:lstStyle/>
          <a:p>
            <a:r>
              <a:rPr lang="en-US" sz="5400" b="1" dirty="0">
                <a:solidFill>
                  <a:schemeClr val="tx2"/>
                </a:solidFill>
                <a:latin typeface="Times New Roman" panose="02020603050405020304" pitchFamily="18" charset="0"/>
                <a:cs typeface="Times New Roman" panose="02020603050405020304" pitchFamily="18" charset="0"/>
              </a:rPr>
              <a:t>What is </a:t>
            </a:r>
            <a:r>
              <a:rPr lang="en-US" sz="5400" b="1" dirty="0" err="1">
                <a:solidFill>
                  <a:schemeClr val="tx2"/>
                </a:solidFill>
                <a:latin typeface="Times New Roman" panose="02020603050405020304" pitchFamily="18" charset="0"/>
                <a:cs typeface="Times New Roman" panose="02020603050405020304" pitchFamily="18" charset="0"/>
              </a:rPr>
              <a:t>NoC</a:t>
            </a:r>
            <a:r>
              <a:rPr lang="en-US" sz="5400" b="1" dirty="0">
                <a:solidFill>
                  <a:schemeClr val="tx2"/>
                </a:solidFill>
                <a:latin typeface="Times New Roman" panose="02020603050405020304" pitchFamily="18" charset="0"/>
                <a:cs typeface="Times New Roman" panose="02020603050405020304" pitchFamily="18" charset="0"/>
              </a:rPr>
              <a:t>?</a:t>
            </a:r>
            <a:endParaRPr lang="en-US" sz="5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BBB8816C-38CC-3BEA-8E8E-166EAA5686BE}"/>
              </a:ext>
            </a:extLst>
          </p:cNvPr>
          <p:cNvSpPr txBox="1"/>
          <p:nvPr/>
        </p:nvSpPr>
        <p:spPr>
          <a:xfrm>
            <a:off x="4826832" y="3552669"/>
            <a:ext cx="5096655"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Network</a:t>
            </a:r>
            <a:r>
              <a:rPr lang="en-US" dirty="0"/>
              <a:t> On Chip</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Network-based communications subsystem</a:t>
            </a:r>
          </a:p>
        </p:txBody>
      </p:sp>
      <p:pic>
        <p:nvPicPr>
          <p:cNvPr id="4098" name="Picture 2" descr="IP Core Sdn Bhd">
            <a:extLst>
              <a:ext uri="{FF2B5EF4-FFF2-40B4-BE49-F238E27FC236}">
                <a16:creationId xmlns:a16="http://schemas.microsoft.com/office/drawing/2014/main" id="{7D27E012-C8E1-AB42-429A-EB058C5539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1240" y="1593361"/>
            <a:ext cx="787920" cy="78792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082AFBD-2706-A91E-550F-4B502E28F2BF}"/>
              </a:ext>
            </a:extLst>
          </p:cNvPr>
          <p:cNvSpPr txBox="1"/>
          <p:nvPr/>
        </p:nvSpPr>
        <p:spPr>
          <a:xfrm>
            <a:off x="4826527" y="4120480"/>
            <a:ext cx="2698595"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Consists of IP-Cores</a:t>
            </a:r>
          </a:p>
          <a:p>
            <a:endParaRPr lang="en-US" dirty="0"/>
          </a:p>
        </p:txBody>
      </p:sp>
    </p:spTree>
    <p:extLst>
      <p:ext uri="{BB962C8B-B14F-4D97-AF65-F5344CB8AC3E}">
        <p14:creationId xmlns:p14="http://schemas.microsoft.com/office/powerpoint/2010/main" val="34807446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5" name="Title 1">
            <a:extLst>
              <a:ext uri="{FF2B5EF4-FFF2-40B4-BE49-F238E27FC236}">
                <a16:creationId xmlns:a16="http://schemas.microsoft.com/office/drawing/2014/main" id="{12F9C258-9FC3-FE68-E165-E9018EB15ED0}"/>
              </a:ext>
            </a:extLst>
          </p:cNvPr>
          <p:cNvSpPr txBox="1">
            <a:spLocks/>
          </p:cNvSpPr>
          <p:nvPr/>
        </p:nvSpPr>
        <p:spPr>
          <a:xfrm>
            <a:off x="-2147246" y="-1269131"/>
            <a:ext cx="7608511" cy="23103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chemeClr val="tx2"/>
                </a:solidFill>
                <a:latin typeface="Times New Roman" panose="02020603050405020304" pitchFamily="18" charset="0"/>
                <a:cs typeface="Times New Roman" panose="02020603050405020304" pitchFamily="18" charset="0"/>
              </a:rPr>
              <a:t>GAN?</a:t>
            </a:r>
          </a:p>
        </p:txBody>
      </p:sp>
      <p:pic>
        <p:nvPicPr>
          <p:cNvPr id="7" name="!!noc">
            <a:extLst>
              <a:ext uri="{FF2B5EF4-FFF2-40B4-BE49-F238E27FC236}">
                <a16:creationId xmlns:a16="http://schemas.microsoft.com/office/drawing/2014/main" id="{B2DF20AB-6446-0586-AA87-AC6A19037BBE}"/>
              </a:ext>
            </a:extLst>
          </p:cNvPr>
          <p:cNvPicPr>
            <a:picLocks noChangeAspect="1"/>
          </p:cNvPicPr>
          <p:nvPr/>
        </p:nvPicPr>
        <p:blipFill>
          <a:blip r:embed="rId2">
            <a:alphaModFix amt="85000"/>
          </a:blip>
          <a:stretch>
            <a:fillRect/>
          </a:stretch>
        </p:blipFill>
        <p:spPr>
          <a:xfrm>
            <a:off x="12765024" y="1625600"/>
            <a:ext cx="3784600" cy="5232400"/>
          </a:xfrm>
          <a:prstGeom prst="rect">
            <a:avLst/>
          </a:prstGeom>
          <a:ln>
            <a:solidFill>
              <a:schemeClr val="tx1"/>
            </a:solidFill>
          </a:ln>
          <a:effectLst>
            <a:glow rad="228600">
              <a:schemeClr val="accent3">
                <a:satMod val="175000"/>
                <a:alpha val="40000"/>
              </a:schemeClr>
            </a:glow>
          </a:effectLst>
        </p:spPr>
      </p:pic>
      <p:sp>
        <p:nvSpPr>
          <p:cNvPr id="9" name="Title 1">
            <a:extLst>
              <a:ext uri="{FF2B5EF4-FFF2-40B4-BE49-F238E27FC236}">
                <a16:creationId xmlns:a16="http://schemas.microsoft.com/office/drawing/2014/main" id="{454B432A-3138-CB30-28A7-EBEEDCC63AC6}"/>
              </a:ext>
            </a:extLst>
          </p:cNvPr>
          <p:cNvSpPr txBox="1">
            <a:spLocks/>
          </p:cNvSpPr>
          <p:nvPr/>
        </p:nvSpPr>
        <p:spPr>
          <a:xfrm>
            <a:off x="-6001375" y="-1303937"/>
            <a:ext cx="7608511" cy="23103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chemeClr val="tx2"/>
                </a:solidFill>
                <a:latin typeface="Times New Roman" panose="02020603050405020304" pitchFamily="18" charset="0"/>
                <a:cs typeface="Times New Roman" panose="02020603050405020304" pitchFamily="18" charset="0"/>
              </a:rPr>
              <a:t>Introduction!</a:t>
            </a:r>
          </a:p>
        </p:txBody>
      </p:sp>
      <p:sp>
        <p:nvSpPr>
          <p:cNvPr id="12" name="Title 11">
            <a:extLst>
              <a:ext uri="{FF2B5EF4-FFF2-40B4-BE49-F238E27FC236}">
                <a16:creationId xmlns:a16="http://schemas.microsoft.com/office/drawing/2014/main" id="{33C2AE01-20CC-F919-A1E8-8A234A85E0D2}"/>
              </a:ext>
            </a:extLst>
          </p:cNvPr>
          <p:cNvSpPr>
            <a:spLocks noGrp="1"/>
          </p:cNvSpPr>
          <p:nvPr>
            <p:ph type="ctrTitle"/>
          </p:nvPr>
        </p:nvSpPr>
        <p:spPr>
          <a:xfrm>
            <a:off x="2384447" y="-5542230"/>
            <a:ext cx="9144000" cy="2387600"/>
          </a:xfrm>
        </p:spPr>
        <p:txBody>
          <a:bodyPr>
            <a:normAutofit/>
          </a:bodyPr>
          <a:lstStyle/>
          <a:p>
            <a:r>
              <a:rPr lang="en-US" sz="5400" b="1" dirty="0">
                <a:solidFill>
                  <a:schemeClr val="tx2"/>
                </a:solidFill>
                <a:latin typeface="Times New Roman" panose="02020603050405020304" pitchFamily="18" charset="0"/>
                <a:cs typeface="Times New Roman" panose="02020603050405020304" pitchFamily="18" charset="0"/>
              </a:rPr>
              <a:t>What is </a:t>
            </a:r>
            <a:r>
              <a:rPr lang="en-US" sz="5400" b="1" dirty="0" err="1">
                <a:solidFill>
                  <a:schemeClr val="tx2"/>
                </a:solidFill>
                <a:latin typeface="Times New Roman" panose="02020603050405020304" pitchFamily="18" charset="0"/>
                <a:cs typeface="Times New Roman" panose="02020603050405020304" pitchFamily="18" charset="0"/>
              </a:rPr>
              <a:t>NoC</a:t>
            </a:r>
            <a:r>
              <a:rPr lang="en-US" sz="5400" b="1" dirty="0">
                <a:solidFill>
                  <a:schemeClr val="tx2"/>
                </a:solidFill>
                <a:latin typeface="Times New Roman" panose="02020603050405020304" pitchFamily="18" charset="0"/>
                <a:cs typeface="Times New Roman" panose="02020603050405020304" pitchFamily="18" charset="0"/>
              </a:rPr>
              <a:t>?</a:t>
            </a:r>
            <a:endParaRPr lang="en-US" sz="5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BBB8816C-38CC-3BEA-8E8E-166EAA5686BE}"/>
              </a:ext>
            </a:extLst>
          </p:cNvPr>
          <p:cNvSpPr txBox="1"/>
          <p:nvPr/>
        </p:nvSpPr>
        <p:spPr>
          <a:xfrm>
            <a:off x="4747007" y="-2453309"/>
            <a:ext cx="5096655"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Network</a:t>
            </a:r>
            <a:r>
              <a:rPr lang="en-US" dirty="0"/>
              <a:t> On Chip</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Network-based communications subsystem</a:t>
            </a:r>
          </a:p>
        </p:txBody>
      </p:sp>
      <p:pic>
        <p:nvPicPr>
          <p:cNvPr id="4098" name="Picture 2" descr="IP Core Sdn Bhd">
            <a:extLst>
              <a:ext uri="{FF2B5EF4-FFF2-40B4-BE49-F238E27FC236}">
                <a16:creationId xmlns:a16="http://schemas.microsoft.com/office/drawing/2014/main" id="{7D27E012-C8E1-AB42-429A-EB058C5539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44981" y="1625600"/>
            <a:ext cx="787920" cy="78792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082AFBD-2706-A91E-550F-4B502E28F2BF}"/>
              </a:ext>
            </a:extLst>
          </p:cNvPr>
          <p:cNvSpPr txBox="1"/>
          <p:nvPr/>
        </p:nvSpPr>
        <p:spPr>
          <a:xfrm>
            <a:off x="4746702" y="-1885498"/>
            <a:ext cx="2698595"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Consists of IP-Cores</a:t>
            </a:r>
          </a:p>
          <a:p>
            <a:endParaRPr lang="en-US" dirty="0"/>
          </a:p>
        </p:txBody>
      </p:sp>
      <p:pic>
        <p:nvPicPr>
          <p:cNvPr id="3" name="Picture 2">
            <a:extLst>
              <a:ext uri="{FF2B5EF4-FFF2-40B4-BE49-F238E27FC236}">
                <a16:creationId xmlns:a16="http://schemas.microsoft.com/office/drawing/2014/main" id="{CD7F1710-5283-0316-3802-23D85CA38F1E}"/>
              </a:ext>
            </a:extLst>
          </p:cNvPr>
          <p:cNvPicPr>
            <a:picLocks noChangeAspect="1"/>
          </p:cNvPicPr>
          <p:nvPr/>
        </p:nvPicPr>
        <p:blipFill>
          <a:blip r:embed="rId4"/>
          <a:stretch>
            <a:fillRect/>
          </a:stretch>
        </p:blipFill>
        <p:spPr>
          <a:xfrm>
            <a:off x="0" y="2125117"/>
            <a:ext cx="7772400" cy="2817627"/>
          </a:xfrm>
          <a:prstGeom prst="round2DiagRect">
            <a:avLst/>
          </a:prstGeom>
        </p:spPr>
      </p:pic>
      <p:sp>
        <p:nvSpPr>
          <p:cNvPr id="4" name="Title 1">
            <a:extLst>
              <a:ext uri="{FF2B5EF4-FFF2-40B4-BE49-F238E27FC236}">
                <a16:creationId xmlns:a16="http://schemas.microsoft.com/office/drawing/2014/main" id="{77574D9D-88D9-3E63-F58F-F71965A602FB}"/>
              </a:ext>
            </a:extLst>
          </p:cNvPr>
          <p:cNvSpPr txBox="1">
            <a:spLocks/>
          </p:cNvSpPr>
          <p:nvPr/>
        </p:nvSpPr>
        <p:spPr>
          <a:xfrm>
            <a:off x="-8718408" y="-645596"/>
            <a:ext cx="9546173" cy="23103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i="1" dirty="0">
                <a:solidFill>
                  <a:schemeClr val="tx2"/>
                </a:solidFill>
                <a:latin typeface="Times New Roman" panose="02020603050405020304" pitchFamily="18" charset="0"/>
                <a:cs typeface="Times New Roman" panose="02020603050405020304" pitchFamily="18" charset="0"/>
              </a:rPr>
              <a:t>Generative Adversarial Network </a:t>
            </a:r>
          </a:p>
        </p:txBody>
      </p:sp>
    </p:spTree>
    <p:extLst>
      <p:ext uri="{BB962C8B-B14F-4D97-AF65-F5344CB8AC3E}">
        <p14:creationId xmlns:p14="http://schemas.microsoft.com/office/powerpoint/2010/main" val="29187152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5" name="Title 1">
            <a:extLst>
              <a:ext uri="{FF2B5EF4-FFF2-40B4-BE49-F238E27FC236}">
                <a16:creationId xmlns:a16="http://schemas.microsoft.com/office/drawing/2014/main" id="{12F9C258-9FC3-FE68-E165-E9018EB15ED0}"/>
              </a:ext>
            </a:extLst>
          </p:cNvPr>
          <p:cNvSpPr txBox="1">
            <a:spLocks/>
          </p:cNvSpPr>
          <p:nvPr/>
        </p:nvSpPr>
        <p:spPr>
          <a:xfrm>
            <a:off x="-2147246" y="-1269131"/>
            <a:ext cx="7608511" cy="23103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chemeClr val="tx2"/>
                </a:solidFill>
                <a:latin typeface="Times New Roman" panose="02020603050405020304" pitchFamily="18" charset="0"/>
                <a:cs typeface="Times New Roman" panose="02020603050405020304" pitchFamily="18" charset="0"/>
              </a:rPr>
              <a:t>GAN?</a:t>
            </a:r>
          </a:p>
        </p:txBody>
      </p:sp>
      <p:pic>
        <p:nvPicPr>
          <p:cNvPr id="7" name="!!noc">
            <a:extLst>
              <a:ext uri="{FF2B5EF4-FFF2-40B4-BE49-F238E27FC236}">
                <a16:creationId xmlns:a16="http://schemas.microsoft.com/office/drawing/2014/main" id="{B2DF20AB-6446-0586-AA87-AC6A19037BBE}"/>
              </a:ext>
            </a:extLst>
          </p:cNvPr>
          <p:cNvPicPr>
            <a:picLocks noChangeAspect="1"/>
          </p:cNvPicPr>
          <p:nvPr/>
        </p:nvPicPr>
        <p:blipFill>
          <a:blip r:embed="rId3">
            <a:alphaModFix amt="85000"/>
          </a:blip>
          <a:stretch>
            <a:fillRect/>
          </a:stretch>
        </p:blipFill>
        <p:spPr>
          <a:xfrm>
            <a:off x="12765024" y="1625600"/>
            <a:ext cx="3784600" cy="5232400"/>
          </a:xfrm>
          <a:prstGeom prst="rect">
            <a:avLst/>
          </a:prstGeom>
          <a:ln>
            <a:solidFill>
              <a:schemeClr val="tx1"/>
            </a:solidFill>
          </a:ln>
          <a:effectLst>
            <a:glow rad="228600">
              <a:schemeClr val="accent3">
                <a:satMod val="175000"/>
                <a:alpha val="40000"/>
              </a:schemeClr>
            </a:glow>
          </a:effectLst>
        </p:spPr>
      </p:pic>
      <p:sp>
        <p:nvSpPr>
          <p:cNvPr id="9" name="Title 1">
            <a:extLst>
              <a:ext uri="{FF2B5EF4-FFF2-40B4-BE49-F238E27FC236}">
                <a16:creationId xmlns:a16="http://schemas.microsoft.com/office/drawing/2014/main" id="{454B432A-3138-CB30-28A7-EBEEDCC63AC6}"/>
              </a:ext>
            </a:extLst>
          </p:cNvPr>
          <p:cNvSpPr txBox="1">
            <a:spLocks/>
          </p:cNvSpPr>
          <p:nvPr/>
        </p:nvSpPr>
        <p:spPr>
          <a:xfrm>
            <a:off x="-6001375" y="-1303937"/>
            <a:ext cx="7608511" cy="23103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chemeClr val="tx2"/>
                </a:solidFill>
                <a:latin typeface="Times New Roman" panose="02020603050405020304" pitchFamily="18" charset="0"/>
                <a:cs typeface="Times New Roman" panose="02020603050405020304" pitchFamily="18" charset="0"/>
              </a:rPr>
              <a:t>Introduction!</a:t>
            </a:r>
          </a:p>
        </p:txBody>
      </p:sp>
      <p:sp>
        <p:nvSpPr>
          <p:cNvPr id="12" name="Title 11">
            <a:extLst>
              <a:ext uri="{FF2B5EF4-FFF2-40B4-BE49-F238E27FC236}">
                <a16:creationId xmlns:a16="http://schemas.microsoft.com/office/drawing/2014/main" id="{33C2AE01-20CC-F919-A1E8-8A234A85E0D2}"/>
              </a:ext>
            </a:extLst>
          </p:cNvPr>
          <p:cNvSpPr>
            <a:spLocks noGrp="1"/>
          </p:cNvSpPr>
          <p:nvPr>
            <p:ph type="ctrTitle"/>
          </p:nvPr>
        </p:nvSpPr>
        <p:spPr>
          <a:xfrm>
            <a:off x="2384447" y="-5542230"/>
            <a:ext cx="9144000" cy="2387600"/>
          </a:xfrm>
        </p:spPr>
        <p:txBody>
          <a:bodyPr>
            <a:normAutofit/>
          </a:bodyPr>
          <a:lstStyle/>
          <a:p>
            <a:r>
              <a:rPr lang="en-US" sz="5400" b="1" dirty="0">
                <a:solidFill>
                  <a:schemeClr val="tx2"/>
                </a:solidFill>
                <a:latin typeface="Times New Roman" panose="02020603050405020304" pitchFamily="18" charset="0"/>
                <a:cs typeface="Times New Roman" panose="02020603050405020304" pitchFamily="18" charset="0"/>
              </a:rPr>
              <a:t>What is </a:t>
            </a:r>
            <a:r>
              <a:rPr lang="en-US" sz="5400" b="1" dirty="0" err="1">
                <a:solidFill>
                  <a:schemeClr val="tx2"/>
                </a:solidFill>
                <a:latin typeface="Times New Roman" panose="02020603050405020304" pitchFamily="18" charset="0"/>
                <a:cs typeface="Times New Roman" panose="02020603050405020304" pitchFamily="18" charset="0"/>
              </a:rPr>
              <a:t>NoC</a:t>
            </a:r>
            <a:r>
              <a:rPr lang="en-US" sz="5400" b="1" dirty="0">
                <a:solidFill>
                  <a:schemeClr val="tx2"/>
                </a:solidFill>
                <a:latin typeface="Times New Roman" panose="02020603050405020304" pitchFamily="18" charset="0"/>
                <a:cs typeface="Times New Roman" panose="02020603050405020304" pitchFamily="18" charset="0"/>
              </a:rPr>
              <a:t>?</a:t>
            </a:r>
            <a:endParaRPr lang="en-US" sz="5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BBB8816C-38CC-3BEA-8E8E-166EAA5686BE}"/>
              </a:ext>
            </a:extLst>
          </p:cNvPr>
          <p:cNvSpPr txBox="1"/>
          <p:nvPr/>
        </p:nvSpPr>
        <p:spPr>
          <a:xfrm>
            <a:off x="4747007" y="-2453309"/>
            <a:ext cx="5096655"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Network</a:t>
            </a:r>
            <a:r>
              <a:rPr lang="en-US" dirty="0"/>
              <a:t> On Chip</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Network-based communications subsystem</a:t>
            </a:r>
          </a:p>
        </p:txBody>
      </p:sp>
      <p:pic>
        <p:nvPicPr>
          <p:cNvPr id="4098" name="Picture 2" descr="IP Core Sdn Bhd">
            <a:extLst>
              <a:ext uri="{FF2B5EF4-FFF2-40B4-BE49-F238E27FC236}">
                <a16:creationId xmlns:a16="http://schemas.microsoft.com/office/drawing/2014/main" id="{7D27E012-C8E1-AB42-429A-EB058C5539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44981" y="1625600"/>
            <a:ext cx="787920" cy="78792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082AFBD-2706-A91E-550F-4B502E28F2BF}"/>
              </a:ext>
            </a:extLst>
          </p:cNvPr>
          <p:cNvSpPr txBox="1"/>
          <p:nvPr/>
        </p:nvSpPr>
        <p:spPr>
          <a:xfrm>
            <a:off x="4746702" y="-1885498"/>
            <a:ext cx="2698595"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Consists of IP-Cores</a:t>
            </a:r>
          </a:p>
          <a:p>
            <a:endParaRPr lang="en-US" dirty="0"/>
          </a:p>
        </p:txBody>
      </p:sp>
      <p:pic>
        <p:nvPicPr>
          <p:cNvPr id="3" name="Picture 2">
            <a:extLst>
              <a:ext uri="{FF2B5EF4-FFF2-40B4-BE49-F238E27FC236}">
                <a16:creationId xmlns:a16="http://schemas.microsoft.com/office/drawing/2014/main" id="{CD7F1710-5283-0316-3802-23D85CA38F1E}"/>
              </a:ext>
            </a:extLst>
          </p:cNvPr>
          <p:cNvPicPr>
            <a:picLocks noChangeAspect="1"/>
          </p:cNvPicPr>
          <p:nvPr/>
        </p:nvPicPr>
        <p:blipFill>
          <a:blip r:embed="rId5"/>
          <a:stretch>
            <a:fillRect/>
          </a:stretch>
        </p:blipFill>
        <p:spPr>
          <a:xfrm>
            <a:off x="0" y="2125117"/>
            <a:ext cx="7772400" cy="2817627"/>
          </a:xfrm>
          <a:prstGeom prst="round2DiagRect">
            <a:avLst/>
          </a:prstGeom>
        </p:spPr>
      </p:pic>
      <p:sp>
        <p:nvSpPr>
          <p:cNvPr id="4" name="Title 1">
            <a:extLst>
              <a:ext uri="{FF2B5EF4-FFF2-40B4-BE49-F238E27FC236}">
                <a16:creationId xmlns:a16="http://schemas.microsoft.com/office/drawing/2014/main" id="{77574D9D-88D9-3E63-F58F-F71965A602FB}"/>
              </a:ext>
            </a:extLst>
          </p:cNvPr>
          <p:cNvSpPr txBox="1">
            <a:spLocks/>
          </p:cNvSpPr>
          <p:nvPr/>
        </p:nvSpPr>
        <p:spPr>
          <a:xfrm>
            <a:off x="0" y="-731284"/>
            <a:ext cx="9546173" cy="23103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i="1" dirty="0">
                <a:solidFill>
                  <a:schemeClr val="tx2"/>
                </a:solidFill>
                <a:latin typeface="Times New Roman" panose="02020603050405020304" pitchFamily="18" charset="0"/>
                <a:cs typeface="Times New Roman" panose="02020603050405020304" pitchFamily="18" charset="0"/>
              </a:rPr>
              <a:t>Generative Adversarial Network </a:t>
            </a:r>
          </a:p>
        </p:txBody>
      </p:sp>
      <p:sp>
        <p:nvSpPr>
          <p:cNvPr id="6" name="!!Pointer">
            <a:extLst>
              <a:ext uri="{FF2B5EF4-FFF2-40B4-BE49-F238E27FC236}">
                <a16:creationId xmlns:a16="http://schemas.microsoft.com/office/drawing/2014/main" id="{FF1B7029-1973-094D-F123-2076FC19F6F1}"/>
              </a:ext>
            </a:extLst>
          </p:cNvPr>
          <p:cNvSpPr/>
          <p:nvPr/>
        </p:nvSpPr>
        <p:spPr>
          <a:xfrm rot="10800000">
            <a:off x="-835717" y="3938560"/>
            <a:ext cx="524775" cy="100418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26061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5" name="Title 1">
            <a:extLst>
              <a:ext uri="{FF2B5EF4-FFF2-40B4-BE49-F238E27FC236}">
                <a16:creationId xmlns:a16="http://schemas.microsoft.com/office/drawing/2014/main" id="{12F9C258-9FC3-FE68-E165-E9018EB15ED0}"/>
              </a:ext>
            </a:extLst>
          </p:cNvPr>
          <p:cNvSpPr txBox="1">
            <a:spLocks/>
          </p:cNvSpPr>
          <p:nvPr/>
        </p:nvSpPr>
        <p:spPr>
          <a:xfrm>
            <a:off x="-2147246" y="-1269131"/>
            <a:ext cx="7608511" cy="23103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chemeClr val="tx2"/>
                </a:solidFill>
                <a:latin typeface="Times New Roman" panose="02020603050405020304" pitchFamily="18" charset="0"/>
                <a:cs typeface="Times New Roman" panose="02020603050405020304" pitchFamily="18" charset="0"/>
              </a:rPr>
              <a:t>GAN?</a:t>
            </a:r>
          </a:p>
        </p:txBody>
      </p:sp>
      <p:pic>
        <p:nvPicPr>
          <p:cNvPr id="7" name="!!noc">
            <a:extLst>
              <a:ext uri="{FF2B5EF4-FFF2-40B4-BE49-F238E27FC236}">
                <a16:creationId xmlns:a16="http://schemas.microsoft.com/office/drawing/2014/main" id="{B2DF20AB-6446-0586-AA87-AC6A19037BBE}"/>
              </a:ext>
            </a:extLst>
          </p:cNvPr>
          <p:cNvPicPr>
            <a:picLocks noChangeAspect="1"/>
          </p:cNvPicPr>
          <p:nvPr/>
        </p:nvPicPr>
        <p:blipFill>
          <a:blip r:embed="rId2">
            <a:alphaModFix amt="85000"/>
          </a:blip>
          <a:stretch>
            <a:fillRect/>
          </a:stretch>
        </p:blipFill>
        <p:spPr>
          <a:xfrm>
            <a:off x="12765024" y="1625600"/>
            <a:ext cx="3784600" cy="5232400"/>
          </a:xfrm>
          <a:prstGeom prst="rect">
            <a:avLst/>
          </a:prstGeom>
          <a:ln>
            <a:solidFill>
              <a:schemeClr val="tx1"/>
            </a:solidFill>
          </a:ln>
          <a:effectLst>
            <a:glow rad="228600">
              <a:schemeClr val="accent3">
                <a:satMod val="175000"/>
                <a:alpha val="40000"/>
              </a:schemeClr>
            </a:glow>
          </a:effectLst>
        </p:spPr>
      </p:pic>
      <p:sp>
        <p:nvSpPr>
          <p:cNvPr id="9" name="Title 1">
            <a:extLst>
              <a:ext uri="{FF2B5EF4-FFF2-40B4-BE49-F238E27FC236}">
                <a16:creationId xmlns:a16="http://schemas.microsoft.com/office/drawing/2014/main" id="{454B432A-3138-CB30-28A7-EBEEDCC63AC6}"/>
              </a:ext>
            </a:extLst>
          </p:cNvPr>
          <p:cNvSpPr txBox="1">
            <a:spLocks/>
          </p:cNvSpPr>
          <p:nvPr/>
        </p:nvSpPr>
        <p:spPr>
          <a:xfrm>
            <a:off x="-6001375" y="-1303937"/>
            <a:ext cx="7608511" cy="23103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chemeClr val="tx2"/>
                </a:solidFill>
                <a:latin typeface="Times New Roman" panose="02020603050405020304" pitchFamily="18" charset="0"/>
                <a:cs typeface="Times New Roman" panose="02020603050405020304" pitchFamily="18" charset="0"/>
              </a:rPr>
              <a:t>Introduction!</a:t>
            </a:r>
          </a:p>
        </p:txBody>
      </p:sp>
      <p:sp>
        <p:nvSpPr>
          <p:cNvPr id="12" name="Title 11">
            <a:extLst>
              <a:ext uri="{FF2B5EF4-FFF2-40B4-BE49-F238E27FC236}">
                <a16:creationId xmlns:a16="http://schemas.microsoft.com/office/drawing/2014/main" id="{33C2AE01-20CC-F919-A1E8-8A234A85E0D2}"/>
              </a:ext>
            </a:extLst>
          </p:cNvPr>
          <p:cNvSpPr>
            <a:spLocks noGrp="1"/>
          </p:cNvSpPr>
          <p:nvPr>
            <p:ph type="ctrTitle"/>
          </p:nvPr>
        </p:nvSpPr>
        <p:spPr>
          <a:xfrm>
            <a:off x="2384447" y="-5542230"/>
            <a:ext cx="9144000" cy="2387600"/>
          </a:xfrm>
        </p:spPr>
        <p:txBody>
          <a:bodyPr>
            <a:normAutofit/>
          </a:bodyPr>
          <a:lstStyle/>
          <a:p>
            <a:r>
              <a:rPr lang="en-US" sz="5400" b="1" dirty="0">
                <a:solidFill>
                  <a:schemeClr val="tx2"/>
                </a:solidFill>
                <a:latin typeface="Times New Roman" panose="02020603050405020304" pitchFamily="18" charset="0"/>
                <a:cs typeface="Times New Roman" panose="02020603050405020304" pitchFamily="18" charset="0"/>
              </a:rPr>
              <a:t>What is </a:t>
            </a:r>
            <a:r>
              <a:rPr lang="en-US" sz="5400" b="1" dirty="0" err="1">
                <a:solidFill>
                  <a:schemeClr val="tx2"/>
                </a:solidFill>
                <a:latin typeface="Times New Roman" panose="02020603050405020304" pitchFamily="18" charset="0"/>
                <a:cs typeface="Times New Roman" panose="02020603050405020304" pitchFamily="18" charset="0"/>
              </a:rPr>
              <a:t>NoC</a:t>
            </a:r>
            <a:r>
              <a:rPr lang="en-US" sz="5400" b="1" dirty="0">
                <a:solidFill>
                  <a:schemeClr val="tx2"/>
                </a:solidFill>
                <a:latin typeface="Times New Roman" panose="02020603050405020304" pitchFamily="18" charset="0"/>
                <a:cs typeface="Times New Roman" panose="02020603050405020304" pitchFamily="18" charset="0"/>
              </a:rPr>
              <a:t>?</a:t>
            </a:r>
            <a:endParaRPr lang="en-US" sz="5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BBB8816C-38CC-3BEA-8E8E-166EAA5686BE}"/>
              </a:ext>
            </a:extLst>
          </p:cNvPr>
          <p:cNvSpPr txBox="1"/>
          <p:nvPr/>
        </p:nvSpPr>
        <p:spPr>
          <a:xfrm>
            <a:off x="4747007" y="-2453309"/>
            <a:ext cx="5096655"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Network</a:t>
            </a:r>
            <a:r>
              <a:rPr lang="en-US" dirty="0"/>
              <a:t> On Chip</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Network-based communications subsystem</a:t>
            </a:r>
          </a:p>
        </p:txBody>
      </p:sp>
      <p:pic>
        <p:nvPicPr>
          <p:cNvPr id="4098" name="Picture 2" descr="IP Core Sdn Bhd">
            <a:extLst>
              <a:ext uri="{FF2B5EF4-FFF2-40B4-BE49-F238E27FC236}">
                <a16:creationId xmlns:a16="http://schemas.microsoft.com/office/drawing/2014/main" id="{7D27E012-C8E1-AB42-429A-EB058C5539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44981" y="1625600"/>
            <a:ext cx="787920" cy="78792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082AFBD-2706-A91E-550F-4B502E28F2BF}"/>
              </a:ext>
            </a:extLst>
          </p:cNvPr>
          <p:cNvSpPr txBox="1"/>
          <p:nvPr/>
        </p:nvSpPr>
        <p:spPr>
          <a:xfrm>
            <a:off x="4746702" y="-1885498"/>
            <a:ext cx="2698595"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Consists of IP-Cores</a:t>
            </a:r>
          </a:p>
          <a:p>
            <a:endParaRPr lang="en-US" dirty="0"/>
          </a:p>
        </p:txBody>
      </p:sp>
      <p:pic>
        <p:nvPicPr>
          <p:cNvPr id="3" name="Picture 2">
            <a:extLst>
              <a:ext uri="{FF2B5EF4-FFF2-40B4-BE49-F238E27FC236}">
                <a16:creationId xmlns:a16="http://schemas.microsoft.com/office/drawing/2014/main" id="{CD7F1710-5283-0316-3802-23D85CA38F1E}"/>
              </a:ext>
            </a:extLst>
          </p:cNvPr>
          <p:cNvPicPr>
            <a:picLocks noChangeAspect="1"/>
          </p:cNvPicPr>
          <p:nvPr/>
        </p:nvPicPr>
        <p:blipFill>
          <a:blip r:embed="rId4"/>
          <a:stretch>
            <a:fillRect/>
          </a:stretch>
        </p:blipFill>
        <p:spPr>
          <a:xfrm>
            <a:off x="0" y="2125117"/>
            <a:ext cx="7772400" cy="2817627"/>
          </a:xfrm>
          <a:prstGeom prst="round2DiagRect">
            <a:avLst/>
          </a:prstGeom>
        </p:spPr>
      </p:pic>
      <p:sp>
        <p:nvSpPr>
          <p:cNvPr id="4" name="Title 1">
            <a:extLst>
              <a:ext uri="{FF2B5EF4-FFF2-40B4-BE49-F238E27FC236}">
                <a16:creationId xmlns:a16="http://schemas.microsoft.com/office/drawing/2014/main" id="{77574D9D-88D9-3E63-F58F-F71965A602FB}"/>
              </a:ext>
            </a:extLst>
          </p:cNvPr>
          <p:cNvSpPr txBox="1">
            <a:spLocks/>
          </p:cNvSpPr>
          <p:nvPr/>
        </p:nvSpPr>
        <p:spPr>
          <a:xfrm>
            <a:off x="0" y="-731284"/>
            <a:ext cx="9546173" cy="23103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i="1" dirty="0">
                <a:solidFill>
                  <a:schemeClr val="tx2"/>
                </a:solidFill>
                <a:latin typeface="Times New Roman" panose="02020603050405020304" pitchFamily="18" charset="0"/>
                <a:cs typeface="Times New Roman" panose="02020603050405020304" pitchFamily="18" charset="0"/>
              </a:rPr>
              <a:t>Generative Adversarial Network </a:t>
            </a:r>
          </a:p>
        </p:txBody>
      </p:sp>
      <p:sp>
        <p:nvSpPr>
          <p:cNvPr id="6" name="!!Pointer">
            <a:extLst>
              <a:ext uri="{FF2B5EF4-FFF2-40B4-BE49-F238E27FC236}">
                <a16:creationId xmlns:a16="http://schemas.microsoft.com/office/drawing/2014/main" id="{FF1B7029-1973-094D-F123-2076FC19F6F1}"/>
              </a:ext>
            </a:extLst>
          </p:cNvPr>
          <p:cNvSpPr/>
          <p:nvPr/>
        </p:nvSpPr>
        <p:spPr>
          <a:xfrm rot="10800000">
            <a:off x="229728" y="3938560"/>
            <a:ext cx="524775" cy="100418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12575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5" name="Title 1">
            <a:extLst>
              <a:ext uri="{FF2B5EF4-FFF2-40B4-BE49-F238E27FC236}">
                <a16:creationId xmlns:a16="http://schemas.microsoft.com/office/drawing/2014/main" id="{12F9C258-9FC3-FE68-E165-E9018EB15ED0}"/>
              </a:ext>
            </a:extLst>
          </p:cNvPr>
          <p:cNvSpPr txBox="1">
            <a:spLocks/>
          </p:cNvSpPr>
          <p:nvPr/>
        </p:nvSpPr>
        <p:spPr>
          <a:xfrm>
            <a:off x="-2147246" y="-1269131"/>
            <a:ext cx="7608511" cy="23103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chemeClr val="tx2"/>
                </a:solidFill>
                <a:latin typeface="Times New Roman" panose="02020603050405020304" pitchFamily="18" charset="0"/>
                <a:cs typeface="Times New Roman" panose="02020603050405020304" pitchFamily="18" charset="0"/>
              </a:rPr>
              <a:t>GAN?</a:t>
            </a:r>
          </a:p>
        </p:txBody>
      </p:sp>
      <p:pic>
        <p:nvPicPr>
          <p:cNvPr id="7" name="!!noc">
            <a:extLst>
              <a:ext uri="{FF2B5EF4-FFF2-40B4-BE49-F238E27FC236}">
                <a16:creationId xmlns:a16="http://schemas.microsoft.com/office/drawing/2014/main" id="{B2DF20AB-6446-0586-AA87-AC6A19037BBE}"/>
              </a:ext>
            </a:extLst>
          </p:cNvPr>
          <p:cNvPicPr>
            <a:picLocks noChangeAspect="1"/>
          </p:cNvPicPr>
          <p:nvPr/>
        </p:nvPicPr>
        <p:blipFill>
          <a:blip r:embed="rId2">
            <a:alphaModFix amt="85000"/>
          </a:blip>
          <a:stretch>
            <a:fillRect/>
          </a:stretch>
        </p:blipFill>
        <p:spPr>
          <a:xfrm>
            <a:off x="12765024" y="1625600"/>
            <a:ext cx="3784600" cy="5232400"/>
          </a:xfrm>
          <a:prstGeom prst="rect">
            <a:avLst/>
          </a:prstGeom>
          <a:ln>
            <a:solidFill>
              <a:schemeClr val="tx1"/>
            </a:solidFill>
          </a:ln>
          <a:effectLst>
            <a:glow rad="228600">
              <a:schemeClr val="accent3">
                <a:satMod val="175000"/>
                <a:alpha val="40000"/>
              </a:schemeClr>
            </a:glow>
          </a:effectLst>
        </p:spPr>
      </p:pic>
      <p:sp>
        <p:nvSpPr>
          <p:cNvPr id="9" name="Title 1">
            <a:extLst>
              <a:ext uri="{FF2B5EF4-FFF2-40B4-BE49-F238E27FC236}">
                <a16:creationId xmlns:a16="http://schemas.microsoft.com/office/drawing/2014/main" id="{454B432A-3138-CB30-28A7-EBEEDCC63AC6}"/>
              </a:ext>
            </a:extLst>
          </p:cNvPr>
          <p:cNvSpPr txBox="1">
            <a:spLocks/>
          </p:cNvSpPr>
          <p:nvPr/>
        </p:nvSpPr>
        <p:spPr>
          <a:xfrm>
            <a:off x="-6001375" y="-1303937"/>
            <a:ext cx="7608511" cy="23103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chemeClr val="tx2"/>
                </a:solidFill>
                <a:latin typeface="Times New Roman" panose="02020603050405020304" pitchFamily="18" charset="0"/>
                <a:cs typeface="Times New Roman" panose="02020603050405020304" pitchFamily="18" charset="0"/>
              </a:rPr>
              <a:t>Introduction!</a:t>
            </a:r>
          </a:p>
        </p:txBody>
      </p:sp>
      <p:sp>
        <p:nvSpPr>
          <p:cNvPr id="12" name="Title 11">
            <a:extLst>
              <a:ext uri="{FF2B5EF4-FFF2-40B4-BE49-F238E27FC236}">
                <a16:creationId xmlns:a16="http://schemas.microsoft.com/office/drawing/2014/main" id="{33C2AE01-20CC-F919-A1E8-8A234A85E0D2}"/>
              </a:ext>
            </a:extLst>
          </p:cNvPr>
          <p:cNvSpPr>
            <a:spLocks noGrp="1"/>
          </p:cNvSpPr>
          <p:nvPr>
            <p:ph type="ctrTitle"/>
          </p:nvPr>
        </p:nvSpPr>
        <p:spPr>
          <a:xfrm>
            <a:off x="2384447" y="-5542230"/>
            <a:ext cx="9144000" cy="2387600"/>
          </a:xfrm>
        </p:spPr>
        <p:txBody>
          <a:bodyPr>
            <a:normAutofit/>
          </a:bodyPr>
          <a:lstStyle/>
          <a:p>
            <a:r>
              <a:rPr lang="en-US" sz="5400" b="1" dirty="0">
                <a:solidFill>
                  <a:schemeClr val="tx2"/>
                </a:solidFill>
                <a:latin typeface="Times New Roman" panose="02020603050405020304" pitchFamily="18" charset="0"/>
                <a:cs typeface="Times New Roman" panose="02020603050405020304" pitchFamily="18" charset="0"/>
              </a:rPr>
              <a:t>What is </a:t>
            </a:r>
            <a:r>
              <a:rPr lang="en-US" sz="5400" b="1" dirty="0" err="1">
                <a:solidFill>
                  <a:schemeClr val="tx2"/>
                </a:solidFill>
                <a:latin typeface="Times New Roman" panose="02020603050405020304" pitchFamily="18" charset="0"/>
                <a:cs typeface="Times New Roman" panose="02020603050405020304" pitchFamily="18" charset="0"/>
              </a:rPr>
              <a:t>NoC</a:t>
            </a:r>
            <a:r>
              <a:rPr lang="en-US" sz="5400" b="1" dirty="0">
                <a:solidFill>
                  <a:schemeClr val="tx2"/>
                </a:solidFill>
                <a:latin typeface="Times New Roman" panose="02020603050405020304" pitchFamily="18" charset="0"/>
                <a:cs typeface="Times New Roman" panose="02020603050405020304" pitchFamily="18" charset="0"/>
              </a:rPr>
              <a:t>?</a:t>
            </a:r>
            <a:endParaRPr lang="en-US" sz="5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BBB8816C-38CC-3BEA-8E8E-166EAA5686BE}"/>
              </a:ext>
            </a:extLst>
          </p:cNvPr>
          <p:cNvSpPr txBox="1"/>
          <p:nvPr/>
        </p:nvSpPr>
        <p:spPr>
          <a:xfrm>
            <a:off x="4747007" y="-2453309"/>
            <a:ext cx="5096655"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Network</a:t>
            </a:r>
            <a:r>
              <a:rPr lang="en-US" dirty="0"/>
              <a:t> On Chip</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Network-based communications subsystem</a:t>
            </a:r>
          </a:p>
        </p:txBody>
      </p:sp>
      <p:pic>
        <p:nvPicPr>
          <p:cNvPr id="4098" name="Picture 2" descr="IP Core Sdn Bhd">
            <a:extLst>
              <a:ext uri="{FF2B5EF4-FFF2-40B4-BE49-F238E27FC236}">
                <a16:creationId xmlns:a16="http://schemas.microsoft.com/office/drawing/2014/main" id="{7D27E012-C8E1-AB42-429A-EB058C5539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44981" y="1625600"/>
            <a:ext cx="787920" cy="78792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082AFBD-2706-A91E-550F-4B502E28F2BF}"/>
              </a:ext>
            </a:extLst>
          </p:cNvPr>
          <p:cNvSpPr txBox="1"/>
          <p:nvPr/>
        </p:nvSpPr>
        <p:spPr>
          <a:xfrm>
            <a:off x="4746702" y="-1885498"/>
            <a:ext cx="2698595"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Consists of IP-Cores</a:t>
            </a:r>
          </a:p>
          <a:p>
            <a:endParaRPr lang="en-US" dirty="0"/>
          </a:p>
        </p:txBody>
      </p:sp>
      <p:pic>
        <p:nvPicPr>
          <p:cNvPr id="3" name="Picture 2">
            <a:extLst>
              <a:ext uri="{FF2B5EF4-FFF2-40B4-BE49-F238E27FC236}">
                <a16:creationId xmlns:a16="http://schemas.microsoft.com/office/drawing/2014/main" id="{CD7F1710-5283-0316-3802-23D85CA38F1E}"/>
              </a:ext>
            </a:extLst>
          </p:cNvPr>
          <p:cNvPicPr>
            <a:picLocks noChangeAspect="1"/>
          </p:cNvPicPr>
          <p:nvPr/>
        </p:nvPicPr>
        <p:blipFill>
          <a:blip r:embed="rId4"/>
          <a:stretch>
            <a:fillRect/>
          </a:stretch>
        </p:blipFill>
        <p:spPr>
          <a:xfrm>
            <a:off x="0" y="2125117"/>
            <a:ext cx="7772400" cy="2817627"/>
          </a:xfrm>
          <a:prstGeom prst="round2DiagRect">
            <a:avLst/>
          </a:prstGeom>
        </p:spPr>
      </p:pic>
      <p:sp>
        <p:nvSpPr>
          <p:cNvPr id="4" name="Title 1">
            <a:extLst>
              <a:ext uri="{FF2B5EF4-FFF2-40B4-BE49-F238E27FC236}">
                <a16:creationId xmlns:a16="http://schemas.microsoft.com/office/drawing/2014/main" id="{77574D9D-88D9-3E63-F58F-F71965A602FB}"/>
              </a:ext>
            </a:extLst>
          </p:cNvPr>
          <p:cNvSpPr txBox="1">
            <a:spLocks/>
          </p:cNvSpPr>
          <p:nvPr/>
        </p:nvSpPr>
        <p:spPr>
          <a:xfrm>
            <a:off x="0" y="-731284"/>
            <a:ext cx="9546173" cy="23103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i="1" dirty="0">
                <a:solidFill>
                  <a:schemeClr val="tx2"/>
                </a:solidFill>
                <a:latin typeface="Times New Roman" panose="02020603050405020304" pitchFamily="18" charset="0"/>
                <a:cs typeface="Times New Roman" panose="02020603050405020304" pitchFamily="18" charset="0"/>
              </a:rPr>
              <a:t>Generative Adversarial Network </a:t>
            </a:r>
          </a:p>
        </p:txBody>
      </p:sp>
      <p:sp>
        <p:nvSpPr>
          <p:cNvPr id="6" name="!!Pointer">
            <a:extLst>
              <a:ext uri="{FF2B5EF4-FFF2-40B4-BE49-F238E27FC236}">
                <a16:creationId xmlns:a16="http://schemas.microsoft.com/office/drawing/2014/main" id="{FF1B7029-1973-094D-F123-2076FC19F6F1}"/>
              </a:ext>
            </a:extLst>
          </p:cNvPr>
          <p:cNvSpPr/>
          <p:nvPr/>
        </p:nvSpPr>
        <p:spPr>
          <a:xfrm rot="10800000">
            <a:off x="2003110" y="3938560"/>
            <a:ext cx="524775" cy="100418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37595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5" name="Title 1">
            <a:extLst>
              <a:ext uri="{FF2B5EF4-FFF2-40B4-BE49-F238E27FC236}">
                <a16:creationId xmlns:a16="http://schemas.microsoft.com/office/drawing/2014/main" id="{12F9C258-9FC3-FE68-E165-E9018EB15ED0}"/>
              </a:ext>
            </a:extLst>
          </p:cNvPr>
          <p:cNvSpPr txBox="1">
            <a:spLocks/>
          </p:cNvSpPr>
          <p:nvPr/>
        </p:nvSpPr>
        <p:spPr>
          <a:xfrm>
            <a:off x="-2147246" y="-1269131"/>
            <a:ext cx="7608511" cy="23103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chemeClr val="tx2"/>
                </a:solidFill>
                <a:latin typeface="Times New Roman" panose="02020603050405020304" pitchFamily="18" charset="0"/>
                <a:cs typeface="Times New Roman" panose="02020603050405020304" pitchFamily="18" charset="0"/>
              </a:rPr>
              <a:t>GAN?</a:t>
            </a:r>
          </a:p>
        </p:txBody>
      </p:sp>
      <p:pic>
        <p:nvPicPr>
          <p:cNvPr id="7" name="!!noc">
            <a:extLst>
              <a:ext uri="{FF2B5EF4-FFF2-40B4-BE49-F238E27FC236}">
                <a16:creationId xmlns:a16="http://schemas.microsoft.com/office/drawing/2014/main" id="{B2DF20AB-6446-0586-AA87-AC6A19037BBE}"/>
              </a:ext>
            </a:extLst>
          </p:cNvPr>
          <p:cNvPicPr>
            <a:picLocks noChangeAspect="1"/>
          </p:cNvPicPr>
          <p:nvPr/>
        </p:nvPicPr>
        <p:blipFill>
          <a:blip r:embed="rId2">
            <a:alphaModFix amt="85000"/>
          </a:blip>
          <a:stretch>
            <a:fillRect/>
          </a:stretch>
        </p:blipFill>
        <p:spPr>
          <a:xfrm>
            <a:off x="12765024" y="1625600"/>
            <a:ext cx="3784600" cy="5232400"/>
          </a:xfrm>
          <a:prstGeom prst="rect">
            <a:avLst/>
          </a:prstGeom>
          <a:ln>
            <a:solidFill>
              <a:schemeClr val="tx1"/>
            </a:solidFill>
          </a:ln>
          <a:effectLst>
            <a:glow rad="228600">
              <a:schemeClr val="accent3">
                <a:satMod val="175000"/>
                <a:alpha val="40000"/>
              </a:schemeClr>
            </a:glow>
          </a:effectLst>
        </p:spPr>
      </p:pic>
      <p:sp>
        <p:nvSpPr>
          <p:cNvPr id="9" name="Title 1">
            <a:extLst>
              <a:ext uri="{FF2B5EF4-FFF2-40B4-BE49-F238E27FC236}">
                <a16:creationId xmlns:a16="http://schemas.microsoft.com/office/drawing/2014/main" id="{454B432A-3138-CB30-28A7-EBEEDCC63AC6}"/>
              </a:ext>
            </a:extLst>
          </p:cNvPr>
          <p:cNvSpPr txBox="1">
            <a:spLocks/>
          </p:cNvSpPr>
          <p:nvPr/>
        </p:nvSpPr>
        <p:spPr>
          <a:xfrm>
            <a:off x="-6001375" y="-1303937"/>
            <a:ext cx="7608511" cy="23103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chemeClr val="tx2"/>
                </a:solidFill>
                <a:latin typeface="Times New Roman" panose="02020603050405020304" pitchFamily="18" charset="0"/>
                <a:cs typeface="Times New Roman" panose="02020603050405020304" pitchFamily="18" charset="0"/>
              </a:rPr>
              <a:t>Introduction!</a:t>
            </a:r>
          </a:p>
        </p:txBody>
      </p:sp>
      <p:sp>
        <p:nvSpPr>
          <p:cNvPr id="12" name="Title 11">
            <a:extLst>
              <a:ext uri="{FF2B5EF4-FFF2-40B4-BE49-F238E27FC236}">
                <a16:creationId xmlns:a16="http://schemas.microsoft.com/office/drawing/2014/main" id="{33C2AE01-20CC-F919-A1E8-8A234A85E0D2}"/>
              </a:ext>
            </a:extLst>
          </p:cNvPr>
          <p:cNvSpPr>
            <a:spLocks noGrp="1"/>
          </p:cNvSpPr>
          <p:nvPr>
            <p:ph type="ctrTitle"/>
          </p:nvPr>
        </p:nvSpPr>
        <p:spPr>
          <a:xfrm>
            <a:off x="2384447" y="-5542230"/>
            <a:ext cx="9144000" cy="2387600"/>
          </a:xfrm>
        </p:spPr>
        <p:txBody>
          <a:bodyPr>
            <a:normAutofit/>
          </a:bodyPr>
          <a:lstStyle/>
          <a:p>
            <a:r>
              <a:rPr lang="en-US" sz="5400" b="1" dirty="0">
                <a:solidFill>
                  <a:schemeClr val="tx2"/>
                </a:solidFill>
                <a:latin typeface="Times New Roman" panose="02020603050405020304" pitchFamily="18" charset="0"/>
                <a:cs typeface="Times New Roman" panose="02020603050405020304" pitchFamily="18" charset="0"/>
              </a:rPr>
              <a:t>What is </a:t>
            </a:r>
            <a:r>
              <a:rPr lang="en-US" sz="5400" b="1" dirty="0" err="1">
                <a:solidFill>
                  <a:schemeClr val="tx2"/>
                </a:solidFill>
                <a:latin typeface="Times New Roman" panose="02020603050405020304" pitchFamily="18" charset="0"/>
                <a:cs typeface="Times New Roman" panose="02020603050405020304" pitchFamily="18" charset="0"/>
              </a:rPr>
              <a:t>NoC</a:t>
            </a:r>
            <a:r>
              <a:rPr lang="en-US" sz="5400" b="1" dirty="0">
                <a:solidFill>
                  <a:schemeClr val="tx2"/>
                </a:solidFill>
                <a:latin typeface="Times New Roman" panose="02020603050405020304" pitchFamily="18" charset="0"/>
                <a:cs typeface="Times New Roman" panose="02020603050405020304" pitchFamily="18" charset="0"/>
              </a:rPr>
              <a:t>?</a:t>
            </a:r>
            <a:endParaRPr lang="en-US" sz="5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BBB8816C-38CC-3BEA-8E8E-166EAA5686BE}"/>
              </a:ext>
            </a:extLst>
          </p:cNvPr>
          <p:cNvSpPr txBox="1"/>
          <p:nvPr/>
        </p:nvSpPr>
        <p:spPr>
          <a:xfrm>
            <a:off x="4747007" y="-2453309"/>
            <a:ext cx="5096655"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Network</a:t>
            </a:r>
            <a:r>
              <a:rPr lang="en-US" dirty="0"/>
              <a:t> On Chip</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Network-based communications subsystem</a:t>
            </a:r>
          </a:p>
        </p:txBody>
      </p:sp>
      <p:pic>
        <p:nvPicPr>
          <p:cNvPr id="4098" name="Picture 2" descr="IP Core Sdn Bhd">
            <a:extLst>
              <a:ext uri="{FF2B5EF4-FFF2-40B4-BE49-F238E27FC236}">
                <a16:creationId xmlns:a16="http://schemas.microsoft.com/office/drawing/2014/main" id="{7D27E012-C8E1-AB42-429A-EB058C5539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44981" y="1625600"/>
            <a:ext cx="787920" cy="78792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082AFBD-2706-A91E-550F-4B502E28F2BF}"/>
              </a:ext>
            </a:extLst>
          </p:cNvPr>
          <p:cNvSpPr txBox="1"/>
          <p:nvPr/>
        </p:nvSpPr>
        <p:spPr>
          <a:xfrm>
            <a:off x="4746702" y="-1885498"/>
            <a:ext cx="2698595"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Consists of IP-Cores</a:t>
            </a:r>
          </a:p>
          <a:p>
            <a:endParaRPr lang="en-US" dirty="0"/>
          </a:p>
        </p:txBody>
      </p:sp>
      <p:pic>
        <p:nvPicPr>
          <p:cNvPr id="3" name="Picture 2">
            <a:extLst>
              <a:ext uri="{FF2B5EF4-FFF2-40B4-BE49-F238E27FC236}">
                <a16:creationId xmlns:a16="http://schemas.microsoft.com/office/drawing/2014/main" id="{CD7F1710-5283-0316-3802-23D85CA38F1E}"/>
              </a:ext>
            </a:extLst>
          </p:cNvPr>
          <p:cNvPicPr>
            <a:picLocks noChangeAspect="1"/>
          </p:cNvPicPr>
          <p:nvPr/>
        </p:nvPicPr>
        <p:blipFill>
          <a:blip r:embed="rId4"/>
          <a:stretch>
            <a:fillRect/>
          </a:stretch>
        </p:blipFill>
        <p:spPr>
          <a:xfrm>
            <a:off x="0" y="2125117"/>
            <a:ext cx="7772400" cy="2817627"/>
          </a:xfrm>
          <a:prstGeom prst="round2DiagRect">
            <a:avLst/>
          </a:prstGeom>
        </p:spPr>
      </p:pic>
      <p:sp>
        <p:nvSpPr>
          <p:cNvPr id="4" name="Title 1">
            <a:extLst>
              <a:ext uri="{FF2B5EF4-FFF2-40B4-BE49-F238E27FC236}">
                <a16:creationId xmlns:a16="http://schemas.microsoft.com/office/drawing/2014/main" id="{77574D9D-88D9-3E63-F58F-F71965A602FB}"/>
              </a:ext>
            </a:extLst>
          </p:cNvPr>
          <p:cNvSpPr txBox="1">
            <a:spLocks/>
          </p:cNvSpPr>
          <p:nvPr/>
        </p:nvSpPr>
        <p:spPr>
          <a:xfrm>
            <a:off x="0" y="-731284"/>
            <a:ext cx="9546173" cy="23103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i="1" dirty="0">
                <a:solidFill>
                  <a:schemeClr val="tx2"/>
                </a:solidFill>
                <a:latin typeface="Times New Roman" panose="02020603050405020304" pitchFamily="18" charset="0"/>
                <a:cs typeface="Times New Roman" panose="02020603050405020304" pitchFamily="18" charset="0"/>
              </a:rPr>
              <a:t>Generative Adversarial Network </a:t>
            </a:r>
          </a:p>
        </p:txBody>
      </p:sp>
      <p:sp>
        <p:nvSpPr>
          <p:cNvPr id="10" name="!!Pointer">
            <a:extLst>
              <a:ext uri="{FF2B5EF4-FFF2-40B4-BE49-F238E27FC236}">
                <a16:creationId xmlns:a16="http://schemas.microsoft.com/office/drawing/2014/main" id="{C67CF3BD-5CF8-00CF-2B0F-B68C0B587CC8}"/>
              </a:ext>
            </a:extLst>
          </p:cNvPr>
          <p:cNvSpPr/>
          <p:nvPr/>
        </p:nvSpPr>
        <p:spPr>
          <a:xfrm rot="10800000">
            <a:off x="3768667" y="3342545"/>
            <a:ext cx="471054" cy="1066800"/>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455053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1668</TotalTime>
  <Words>1814</Words>
  <Application>Microsoft Macintosh PowerPoint</Application>
  <PresentationFormat>Widescreen</PresentationFormat>
  <Paragraphs>222</Paragraphs>
  <Slides>25</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Study on GAN Inspired Routing on NOC</vt:lpstr>
      <vt:lpstr>Study on GAN Inspired Routing on NOC</vt:lpstr>
      <vt:lpstr>What is NoC?</vt:lpstr>
      <vt:lpstr>What is NoC?</vt:lpstr>
      <vt:lpstr>What is NoC?</vt:lpstr>
      <vt:lpstr>What is NoC?</vt:lpstr>
      <vt:lpstr>What is NoC?</vt:lpstr>
      <vt:lpstr>What is NoC?</vt:lpstr>
      <vt:lpstr>What is NoC?</vt:lpstr>
      <vt:lpstr>What is NoC?</vt:lpstr>
      <vt:lpstr>What is NoC?</vt:lpstr>
      <vt:lpstr>PowerPoint Presentation</vt:lpstr>
      <vt:lpstr>What is NoC?</vt:lpstr>
      <vt:lpstr>What is NoC?</vt:lpstr>
      <vt:lpstr>What is NoC?</vt:lpstr>
      <vt:lpstr>What is NoC?</vt:lpstr>
      <vt:lpstr>What is NoC?</vt:lpstr>
      <vt:lpstr>What is NoC?</vt:lpstr>
      <vt:lpstr>What is NoC?</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on GAN Inspired Routing on NOC</dc:title>
  <dc:creator>Hritik .</dc:creator>
  <cp:lastModifiedBy>Hritik .</cp:lastModifiedBy>
  <cp:revision>15</cp:revision>
  <dcterms:created xsi:type="dcterms:W3CDTF">2024-05-01T06:42:02Z</dcterms:created>
  <dcterms:modified xsi:type="dcterms:W3CDTF">2024-05-02T10:49:46Z</dcterms:modified>
</cp:coreProperties>
</file>