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4"/>
  </p:notesMasterIdLst>
  <p:sldIdLst>
    <p:sldId id="3825" r:id="rId5"/>
    <p:sldId id="3826" r:id="rId6"/>
    <p:sldId id="3849" r:id="rId7"/>
    <p:sldId id="3855" r:id="rId8"/>
    <p:sldId id="3875" r:id="rId9"/>
    <p:sldId id="3876" r:id="rId10"/>
    <p:sldId id="3867" r:id="rId11"/>
    <p:sldId id="3868" r:id="rId12"/>
    <p:sldId id="3877" r:id="rId13"/>
    <p:sldId id="3842" r:id="rId14"/>
    <p:sldId id="3841" r:id="rId15"/>
    <p:sldId id="3860" r:id="rId16"/>
    <p:sldId id="3859" r:id="rId17"/>
    <p:sldId id="3828" r:id="rId18"/>
    <p:sldId id="3839" r:id="rId19"/>
    <p:sldId id="3878" r:id="rId20"/>
    <p:sldId id="3879" r:id="rId21"/>
    <p:sldId id="3880" r:id="rId22"/>
    <p:sldId id="38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B4C48C-65E6-40DA-B074-9F53DC75B509}">
          <p14:sldIdLst>
            <p14:sldId id="3825"/>
            <p14:sldId id="3826"/>
            <p14:sldId id="3849"/>
            <p14:sldId id="3855"/>
            <p14:sldId id="3875"/>
            <p14:sldId id="3876"/>
            <p14:sldId id="3867"/>
            <p14:sldId id="3868"/>
            <p14:sldId id="3877"/>
            <p14:sldId id="3842"/>
            <p14:sldId id="3841"/>
            <p14:sldId id="3860"/>
            <p14:sldId id="3859"/>
            <p14:sldId id="3828"/>
            <p14:sldId id="3839"/>
            <p14:sldId id="3878"/>
            <p14:sldId id="3879"/>
            <p14:sldId id="3880"/>
            <p14:sldId id="3834"/>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5256" autoAdjust="0"/>
  </p:normalViewPr>
  <p:slideViewPr>
    <p:cSldViewPr snapToGrid="0">
      <p:cViewPr varScale="1">
        <p:scale>
          <a:sx n="86" d="100"/>
          <a:sy n="86" d="100"/>
        </p:scale>
        <p:origin x="470" y="67"/>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6/10/2021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8589818" y="3851564"/>
            <a:ext cx="3096214" cy="1278219"/>
          </a:xfrm>
        </p:spPr>
        <p:txBody>
          <a:bodyPr>
            <a:noAutofit/>
          </a:bodyPr>
          <a:lstStyle/>
          <a:p>
            <a:r>
              <a:rPr lang="en-US" sz="8000" dirty="0">
                <a:solidFill>
                  <a:srgbClr val="FFFFFF"/>
                </a:solidFill>
              </a:rPr>
              <a:t>Day 4</a:t>
            </a:r>
            <a:endParaRPr lang="en-US" sz="8000"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528471"/>
            <a:ext cx="5559552" cy="1801057"/>
          </a:xfrm>
        </p:spPr>
        <p:txBody>
          <a:bodyPr>
            <a:normAutofit/>
          </a:bodyPr>
          <a:lstStyle/>
          <a:p>
            <a:pPr marL="0" indent="0">
              <a:buNone/>
            </a:pPr>
            <a:r>
              <a:rPr lang="en-US" sz="6000" dirty="0"/>
              <a:t>User Defined Methods</a:t>
            </a:r>
          </a:p>
        </p:txBody>
      </p:sp>
    </p:spTree>
    <p:extLst>
      <p:ext uri="{BB962C8B-B14F-4D97-AF65-F5344CB8AC3E}">
        <p14:creationId xmlns:p14="http://schemas.microsoft.com/office/powerpoint/2010/main" val="269858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User Defined Methods</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554115" y="2001915"/>
            <a:ext cx="5118717" cy="3124937"/>
          </a:xfrm>
        </p:spPr>
        <p:txBody>
          <a:bodyPr>
            <a:normAutofit/>
          </a:bodyPr>
          <a:lstStyle/>
          <a:p>
            <a:r>
              <a:rPr lang="en-US" sz="2000" b="0" i="0" dirty="0">
                <a:solidFill>
                  <a:srgbClr val="000000"/>
                </a:solidFill>
                <a:effectLst/>
                <a:latin typeface="Verdana" panose="020B0604030504040204" pitchFamily="34" charset="0"/>
              </a:rPr>
              <a:t>This methods are created by the programmer in order to give desired result.</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In the shown picture, we developed addName() method for the sole purpose to add new Name to the database. </a:t>
            </a:r>
          </a:p>
        </p:txBody>
      </p:sp>
      <p:pic>
        <p:nvPicPr>
          <p:cNvPr id="3" name="Picture 2">
            <a:extLst>
              <a:ext uri="{FF2B5EF4-FFF2-40B4-BE49-F238E27FC236}">
                <a16:creationId xmlns:a16="http://schemas.microsoft.com/office/drawing/2014/main" id="{63A99A23-FF3B-49AB-B4FB-CBEB51D607D7}"/>
              </a:ext>
            </a:extLst>
          </p:cNvPr>
          <p:cNvPicPr>
            <a:picLocks noChangeAspect="1"/>
          </p:cNvPicPr>
          <p:nvPr/>
        </p:nvPicPr>
        <p:blipFill>
          <a:blip r:embed="rId2"/>
          <a:stretch>
            <a:fillRect/>
          </a:stretch>
        </p:blipFill>
        <p:spPr>
          <a:xfrm>
            <a:off x="6189518" y="2228295"/>
            <a:ext cx="4970561" cy="2396971"/>
          </a:xfrm>
          <a:prstGeom prst="rect">
            <a:avLst/>
          </a:prstGeom>
        </p:spPr>
      </p:pic>
    </p:spTree>
    <p:extLst>
      <p:ext uri="{BB962C8B-B14F-4D97-AF65-F5344CB8AC3E}">
        <p14:creationId xmlns:p14="http://schemas.microsoft.com/office/powerpoint/2010/main" val="52579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pPr marL="0" indent="0">
              <a:buNone/>
            </a:pPr>
            <a:r>
              <a:rPr lang="en-US" sz="6000" dirty="0"/>
              <a:t>ContentValues</a:t>
            </a:r>
          </a:p>
        </p:txBody>
      </p:sp>
    </p:spTree>
    <p:extLst>
      <p:ext uri="{BB962C8B-B14F-4D97-AF65-F5344CB8AC3E}">
        <p14:creationId xmlns:p14="http://schemas.microsoft.com/office/powerpoint/2010/main" val="173179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ContentValues</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0" y="1122557"/>
            <a:ext cx="5941979" cy="4807726"/>
          </a:xfrm>
        </p:spPr>
        <p:txBody>
          <a:bodyPr>
            <a:normAutofit/>
          </a:bodyPr>
          <a:lstStyle/>
          <a:p>
            <a:r>
              <a:rPr lang="en-US" sz="2000" b="0" i="0" dirty="0">
                <a:solidFill>
                  <a:srgbClr val="000000"/>
                </a:solidFill>
                <a:effectLst/>
                <a:latin typeface="Verdana" panose="020B0604030504040204" pitchFamily="34" charset="0"/>
              </a:rPr>
              <a:t>This class is used to store a set of values.</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It works like a Dictionary which has collection of items consist of a key and a value.</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For queries execution, we used it to transfer data to the database.</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Note: Key which you assign with value must be column name of the table you will use.(See the code snip). </a:t>
            </a:r>
          </a:p>
          <a:p>
            <a:endParaRPr lang="en-US" sz="2000" dirty="0">
              <a:solidFill>
                <a:srgbClr val="000000"/>
              </a:solidFill>
              <a:latin typeface="Verdana" panose="020B0604030504040204" pitchFamily="34" charset="0"/>
            </a:endParaRPr>
          </a:p>
          <a:p>
            <a:pPr lvl="1"/>
            <a:endParaRPr lang="en-US" sz="1600"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397FD244-78DE-4B62-B80B-9FD14AC87F21}"/>
              </a:ext>
            </a:extLst>
          </p:cNvPr>
          <p:cNvPicPr>
            <a:picLocks noChangeAspect="1"/>
          </p:cNvPicPr>
          <p:nvPr/>
        </p:nvPicPr>
        <p:blipFill>
          <a:blip r:embed="rId2"/>
          <a:stretch>
            <a:fillRect/>
          </a:stretch>
        </p:blipFill>
        <p:spPr>
          <a:xfrm>
            <a:off x="7079304" y="2414011"/>
            <a:ext cx="4274496" cy="400210"/>
          </a:xfrm>
          <a:prstGeom prst="rect">
            <a:avLst/>
          </a:prstGeom>
        </p:spPr>
      </p:pic>
      <p:pic>
        <p:nvPicPr>
          <p:cNvPr id="8" name="Picture 7">
            <a:extLst>
              <a:ext uri="{FF2B5EF4-FFF2-40B4-BE49-F238E27FC236}">
                <a16:creationId xmlns:a16="http://schemas.microsoft.com/office/drawing/2014/main" id="{3B9AB2BF-7BDD-4767-8C76-02613A586589}"/>
              </a:ext>
            </a:extLst>
          </p:cNvPr>
          <p:cNvPicPr>
            <a:picLocks noChangeAspect="1"/>
          </p:cNvPicPr>
          <p:nvPr/>
        </p:nvPicPr>
        <p:blipFill rotWithShape="1">
          <a:blip r:embed="rId3"/>
          <a:srcRect r="10209"/>
          <a:stretch/>
        </p:blipFill>
        <p:spPr>
          <a:xfrm>
            <a:off x="6809522" y="3689990"/>
            <a:ext cx="4814059" cy="707580"/>
          </a:xfrm>
          <a:prstGeom prst="rect">
            <a:avLst/>
          </a:prstGeom>
        </p:spPr>
      </p:pic>
    </p:spTree>
    <p:extLst>
      <p:ext uri="{BB962C8B-B14F-4D97-AF65-F5344CB8AC3E}">
        <p14:creationId xmlns:p14="http://schemas.microsoft.com/office/powerpoint/2010/main" val="316572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pPr marL="0" indent="0">
              <a:buNone/>
            </a:pPr>
            <a:r>
              <a:rPr lang="en-US" sz="6000" dirty="0"/>
              <a:t>Db </a:t>
            </a:r>
            <a:r>
              <a:rPr lang="en-US" dirty="0"/>
              <a:t>Methods</a:t>
            </a:r>
            <a:endParaRPr lang="en-US" sz="6000" dirty="0"/>
          </a:p>
        </p:txBody>
      </p:sp>
    </p:spTree>
    <p:extLst>
      <p:ext uri="{BB962C8B-B14F-4D97-AF65-F5344CB8AC3E}">
        <p14:creationId xmlns:p14="http://schemas.microsoft.com/office/powerpoint/2010/main" val="428359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Insert()</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343907"/>
            <a:ext cx="4594933" cy="973166"/>
          </a:xfrm>
        </p:spPr>
        <p:txBody>
          <a:bodyPr>
            <a:normAutofit/>
          </a:bodyPr>
          <a:lstStyle/>
          <a:p>
            <a:r>
              <a:rPr lang="en-US" sz="2000" dirty="0">
                <a:solidFill>
                  <a:srgbClr val="000000"/>
                </a:solidFill>
                <a:latin typeface="verdana" panose="020B0604030504040204" pitchFamily="34" charset="0"/>
              </a:rPr>
              <a:t>The method is used to insert data into the table of the database.</a:t>
            </a:r>
          </a:p>
        </p:txBody>
      </p:sp>
      <p:pic>
        <p:nvPicPr>
          <p:cNvPr id="2" name="Picture 1">
            <a:extLst>
              <a:ext uri="{FF2B5EF4-FFF2-40B4-BE49-F238E27FC236}">
                <a16:creationId xmlns:a16="http://schemas.microsoft.com/office/drawing/2014/main" id="{5B6C245B-13EC-4129-9E25-F60F8445F946}"/>
              </a:ext>
            </a:extLst>
          </p:cNvPr>
          <p:cNvPicPr>
            <a:picLocks noChangeAspect="1"/>
          </p:cNvPicPr>
          <p:nvPr/>
        </p:nvPicPr>
        <p:blipFill>
          <a:blip r:embed="rId2"/>
          <a:stretch>
            <a:fillRect/>
          </a:stretch>
        </p:blipFill>
        <p:spPr>
          <a:xfrm>
            <a:off x="6016101" y="1013603"/>
            <a:ext cx="5566130" cy="2048434"/>
          </a:xfrm>
          <a:prstGeom prst="rect">
            <a:avLst/>
          </a:prstGeom>
        </p:spPr>
      </p:pic>
      <p:pic>
        <p:nvPicPr>
          <p:cNvPr id="6" name="Picture 5">
            <a:extLst>
              <a:ext uri="{FF2B5EF4-FFF2-40B4-BE49-F238E27FC236}">
                <a16:creationId xmlns:a16="http://schemas.microsoft.com/office/drawing/2014/main" id="{3804178F-0362-4294-AF27-2449F086B313}"/>
              </a:ext>
            </a:extLst>
          </p:cNvPr>
          <p:cNvPicPr>
            <a:picLocks noChangeAspect="1"/>
          </p:cNvPicPr>
          <p:nvPr/>
        </p:nvPicPr>
        <p:blipFill>
          <a:blip r:embed="rId3"/>
          <a:stretch>
            <a:fillRect/>
          </a:stretch>
        </p:blipFill>
        <p:spPr>
          <a:xfrm>
            <a:off x="2402010" y="3412030"/>
            <a:ext cx="7228181" cy="3051296"/>
          </a:xfrm>
          <a:prstGeom prst="rect">
            <a:avLst/>
          </a:prstGeom>
        </p:spPr>
      </p:pic>
    </p:spTree>
    <p:extLst>
      <p:ext uri="{BB962C8B-B14F-4D97-AF65-F5344CB8AC3E}">
        <p14:creationId xmlns:p14="http://schemas.microsoft.com/office/powerpoint/2010/main" val="195191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Delete()</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343906"/>
            <a:ext cx="4594933" cy="768979"/>
          </a:xfrm>
        </p:spPr>
        <p:txBody>
          <a:bodyPr>
            <a:normAutofit/>
          </a:bodyPr>
          <a:lstStyle/>
          <a:p>
            <a:r>
              <a:rPr lang="en-US" sz="2000" dirty="0">
                <a:solidFill>
                  <a:srgbClr val="000000"/>
                </a:solidFill>
                <a:latin typeface="verdana" panose="020B0604030504040204" pitchFamily="34" charset="0"/>
              </a:rPr>
              <a:t>This method is used to delete a row or rows of data.</a:t>
            </a:r>
          </a:p>
        </p:txBody>
      </p:sp>
      <p:pic>
        <p:nvPicPr>
          <p:cNvPr id="6" name="Picture 5">
            <a:extLst>
              <a:ext uri="{FF2B5EF4-FFF2-40B4-BE49-F238E27FC236}">
                <a16:creationId xmlns:a16="http://schemas.microsoft.com/office/drawing/2014/main" id="{E6A44621-8321-4E76-B16C-7D31E2937255}"/>
              </a:ext>
            </a:extLst>
          </p:cNvPr>
          <p:cNvPicPr>
            <a:picLocks noChangeAspect="1"/>
          </p:cNvPicPr>
          <p:nvPr/>
        </p:nvPicPr>
        <p:blipFill rotWithShape="1">
          <a:blip r:embed="rId2"/>
          <a:srcRect l="4357" r="4871"/>
          <a:stretch/>
        </p:blipFill>
        <p:spPr>
          <a:xfrm>
            <a:off x="6255798" y="1192493"/>
            <a:ext cx="5409460" cy="1257744"/>
          </a:xfrm>
          <a:prstGeom prst="rect">
            <a:avLst/>
          </a:prstGeom>
        </p:spPr>
      </p:pic>
      <p:pic>
        <p:nvPicPr>
          <p:cNvPr id="3" name="Picture 2">
            <a:extLst>
              <a:ext uri="{FF2B5EF4-FFF2-40B4-BE49-F238E27FC236}">
                <a16:creationId xmlns:a16="http://schemas.microsoft.com/office/drawing/2014/main" id="{BE3BF317-3F0D-4E43-9CA7-D3F9A8E4AD29}"/>
              </a:ext>
            </a:extLst>
          </p:cNvPr>
          <p:cNvPicPr>
            <a:picLocks noChangeAspect="1"/>
          </p:cNvPicPr>
          <p:nvPr/>
        </p:nvPicPr>
        <p:blipFill>
          <a:blip r:embed="rId3"/>
          <a:stretch>
            <a:fillRect/>
          </a:stretch>
        </p:blipFill>
        <p:spPr>
          <a:xfrm>
            <a:off x="2022757" y="3216485"/>
            <a:ext cx="8146486" cy="2697714"/>
          </a:xfrm>
          <a:prstGeom prst="rect">
            <a:avLst/>
          </a:prstGeom>
        </p:spPr>
      </p:pic>
    </p:spTree>
    <p:extLst>
      <p:ext uri="{BB962C8B-B14F-4D97-AF65-F5344CB8AC3E}">
        <p14:creationId xmlns:p14="http://schemas.microsoft.com/office/powerpoint/2010/main" val="82997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Update()</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2" y="1343906"/>
            <a:ext cx="4239826" cy="724591"/>
          </a:xfrm>
        </p:spPr>
        <p:txBody>
          <a:bodyPr>
            <a:normAutofit fontScale="92500" lnSpcReduction="20000"/>
          </a:bodyPr>
          <a:lstStyle/>
          <a:p>
            <a:r>
              <a:rPr lang="en-US" sz="2000" dirty="0">
                <a:solidFill>
                  <a:srgbClr val="000000"/>
                </a:solidFill>
                <a:latin typeface="verdana" panose="020B0604030504040204" pitchFamily="34" charset="0"/>
              </a:rPr>
              <a:t>This method is used to update  existing value or values in the database.</a:t>
            </a:r>
          </a:p>
        </p:txBody>
      </p:sp>
      <p:pic>
        <p:nvPicPr>
          <p:cNvPr id="6" name="Picture 5">
            <a:extLst>
              <a:ext uri="{FF2B5EF4-FFF2-40B4-BE49-F238E27FC236}">
                <a16:creationId xmlns:a16="http://schemas.microsoft.com/office/drawing/2014/main" id="{14C787B6-1C10-42C0-9CCC-6549D40BF828}"/>
              </a:ext>
            </a:extLst>
          </p:cNvPr>
          <p:cNvPicPr>
            <a:picLocks noChangeAspect="1"/>
          </p:cNvPicPr>
          <p:nvPr/>
        </p:nvPicPr>
        <p:blipFill>
          <a:blip r:embed="rId2"/>
          <a:stretch>
            <a:fillRect/>
          </a:stretch>
        </p:blipFill>
        <p:spPr>
          <a:xfrm>
            <a:off x="5532848" y="1214284"/>
            <a:ext cx="6149734" cy="1472104"/>
          </a:xfrm>
          <a:prstGeom prst="rect">
            <a:avLst/>
          </a:prstGeom>
        </p:spPr>
      </p:pic>
      <p:pic>
        <p:nvPicPr>
          <p:cNvPr id="3" name="Picture 2">
            <a:extLst>
              <a:ext uri="{FF2B5EF4-FFF2-40B4-BE49-F238E27FC236}">
                <a16:creationId xmlns:a16="http://schemas.microsoft.com/office/drawing/2014/main" id="{EEDA9F66-7DC5-444C-B66E-DDCDBF2845F4}"/>
              </a:ext>
            </a:extLst>
          </p:cNvPr>
          <p:cNvPicPr>
            <a:picLocks noChangeAspect="1"/>
          </p:cNvPicPr>
          <p:nvPr/>
        </p:nvPicPr>
        <p:blipFill>
          <a:blip r:embed="rId3"/>
          <a:stretch>
            <a:fillRect/>
          </a:stretch>
        </p:blipFill>
        <p:spPr>
          <a:xfrm>
            <a:off x="1921409" y="3036380"/>
            <a:ext cx="7994073" cy="3360711"/>
          </a:xfrm>
          <a:prstGeom prst="rect">
            <a:avLst/>
          </a:prstGeom>
        </p:spPr>
      </p:pic>
    </p:spTree>
    <p:extLst>
      <p:ext uri="{BB962C8B-B14F-4D97-AF65-F5344CB8AC3E}">
        <p14:creationId xmlns:p14="http://schemas.microsoft.com/office/powerpoint/2010/main" val="94983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ExecSql() or RawQuery()</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343906"/>
            <a:ext cx="4594933" cy="822245"/>
          </a:xfrm>
        </p:spPr>
        <p:txBody>
          <a:bodyPr>
            <a:normAutofit/>
          </a:bodyPr>
          <a:lstStyle/>
          <a:p>
            <a:r>
              <a:rPr lang="en-US" sz="2000" dirty="0">
                <a:solidFill>
                  <a:srgbClr val="000000"/>
                </a:solidFill>
                <a:latin typeface="verdana" panose="020B0604030504040204" pitchFamily="34" charset="0"/>
              </a:rPr>
              <a:t>Both methods are used to execute SQL query.</a:t>
            </a:r>
          </a:p>
        </p:txBody>
      </p:sp>
      <p:pic>
        <p:nvPicPr>
          <p:cNvPr id="3" name="Picture 2">
            <a:extLst>
              <a:ext uri="{FF2B5EF4-FFF2-40B4-BE49-F238E27FC236}">
                <a16:creationId xmlns:a16="http://schemas.microsoft.com/office/drawing/2014/main" id="{39F9C495-C46D-4472-89C5-36FE5A9B50BC}"/>
              </a:ext>
            </a:extLst>
          </p:cNvPr>
          <p:cNvPicPr>
            <a:picLocks noChangeAspect="1"/>
          </p:cNvPicPr>
          <p:nvPr/>
        </p:nvPicPr>
        <p:blipFill>
          <a:blip r:embed="rId2"/>
          <a:stretch>
            <a:fillRect/>
          </a:stretch>
        </p:blipFill>
        <p:spPr>
          <a:xfrm>
            <a:off x="6180807" y="839390"/>
            <a:ext cx="5387807" cy="1539373"/>
          </a:xfrm>
          <a:prstGeom prst="rect">
            <a:avLst/>
          </a:prstGeom>
        </p:spPr>
      </p:pic>
      <p:pic>
        <p:nvPicPr>
          <p:cNvPr id="7" name="Picture 6">
            <a:extLst>
              <a:ext uri="{FF2B5EF4-FFF2-40B4-BE49-F238E27FC236}">
                <a16:creationId xmlns:a16="http://schemas.microsoft.com/office/drawing/2014/main" id="{DBCA235C-8F7A-4FB5-BAC6-93670F9C44D0}"/>
              </a:ext>
            </a:extLst>
          </p:cNvPr>
          <p:cNvPicPr>
            <a:picLocks noChangeAspect="1"/>
          </p:cNvPicPr>
          <p:nvPr/>
        </p:nvPicPr>
        <p:blipFill>
          <a:blip r:embed="rId3"/>
          <a:stretch>
            <a:fillRect/>
          </a:stretch>
        </p:blipFill>
        <p:spPr>
          <a:xfrm>
            <a:off x="5433134" y="2728755"/>
            <a:ext cx="6135480" cy="1078932"/>
          </a:xfrm>
          <a:prstGeom prst="rect">
            <a:avLst/>
          </a:prstGeom>
        </p:spPr>
      </p:pic>
      <p:pic>
        <p:nvPicPr>
          <p:cNvPr id="9" name="Picture 8">
            <a:extLst>
              <a:ext uri="{FF2B5EF4-FFF2-40B4-BE49-F238E27FC236}">
                <a16:creationId xmlns:a16="http://schemas.microsoft.com/office/drawing/2014/main" id="{EC46CAA8-90AE-458C-A1C9-54C7721A38F0}"/>
              </a:ext>
            </a:extLst>
          </p:cNvPr>
          <p:cNvPicPr>
            <a:picLocks noChangeAspect="1"/>
          </p:cNvPicPr>
          <p:nvPr/>
        </p:nvPicPr>
        <p:blipFill>
          <a:blip r:embed="rId4"/>
          <a:stretch>
            <a:fillRect/>
          </a:stretch>
        </p:blipFill>
        <p:spPr>
          <a:xfrm>
            <a:off x="1828144" y="4113604"/>
            <a:ext cx="8535712" cy="2145984"/>
          </a:xfrm>
          <a:prstGeom prst="rect">
            <a:avLst/>
          </a:prstGeom>
        </p:spPr>
      </p:pic>
    </p:spTree>
    <p:extLst>
      <p:ext uri="{BB962C8B-B14F-4D97-AF65-F5344CB8AC3E}">
        <p14:creationId xmlns:p14="http://schemas.microsoft.com/office/powerpoint/2010/main" val="1625414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24/05/2021</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Basic Java</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19</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a:bodyPr>
          <a:lstStyle/>
          <a:p>
            <a:pPr marL="0" indent="0">
              <a:buNone/>
            </a:pPr>
            <a:r>
              <a:rPr lang="en-US" sz="2200" dirty="0"/>
              <a:t>SQLite in Android</a:t>
            </a:r>
          </a:p>
          <a:p>
            <a:pPr marL="0" indent="0">
              <a:buNone/>
            </a:pPr>
            <a:r>
              <a:rPr lang="en-US" sz="2200" dirty="0"/>
              <a:t>SQLOpenHelper</a:t>
            </a:r>
          </a:p>
          <a:p>
            <a:pPr marL="0" indent="0">
              <a:buNone/>
            </a:pPr>
            <a:r>
              <a:rPr lang="en-US" sz="2200" dirty="0"/>
              <a:t>Adapter</a:t>
            </a:r>
          </a:p>
          <a:p>
            <a:pPr marL="0" indent="0">
              <a:buNone/>
            </a:pPr>
            <a:r>
              <a:rPr lang="en-US" sz="2200" dirty="0"/>
              <a:t>onCreate</a:t>
            </a:r>
          </a:p>
          <a:p>
            <a:pPr marL="0" indent="0">
              <a:buNone/>
            </a:pPr>
            <a:r>
              <a:rPr lang="en-US" sz="2200" dirty="0"/>
              <a:t>onUpgrade</a:t>
            </a:r>
          </a:p>
          <a:p>
            <a:pPr marL="0" indent="0">
              <a:buNone/>
            </a:pPr>
            <a:r>
              <a:rPr lang="en-US" sz="2200" dirty="0"/>
              <a:t>User defined Methods</a:t>
            </a:r>
          </a:p>
          <a:p>
            <a:pPr marL="0" indent="0">
              <a:buNone/>
            </a:pPr>
            <a:r>
              <a:rPr lang="en-US" sz="2200" dirty="0"/>
              <a:t>ContentValues</a:t>
            </a:r>
          </a:p>
          <a:p>
            <a:pPr marL="0" indent="0">
              <a:buNone/>
            </a:pPr>
            <a:r>
              <a:rPr lang="en-US" sz="2200" dirty="0"/>
              <a:t>DB Methods</a:t>
            </a:r>
          </a:p>
          <a:p>
            <a:pPr marL="0" indent="0">
              <a:buNone/>
            </a:pPr>
            <a:endParaRPr lang="en-US" sz="2200" dirty="0"/>
          </a:p>
        </p:txBody>
      </p:sp>
      <p:sp>
        <p:nvSpPr>
          <p:cNvPr id="13" name="Date Placeholder 3">
            <a:extLst>
              <a:ext uri="{FF2B5EF4-FFF2-40B4-BE49-F238E27FC236}">
                <a16:creationId xmlns:a16="http://schemas.microsoft.com/office/drawing/2014/main" id="{53BDF83B-B936-4A8D-9FC9-3AEF0595EA4E}"/>
              </a:ext>
            </a:extLst>
          </p:cNvPr>
          <p:cNvSpPr txBox="1">
            <a:spLocks/>
          </p:cNvSpPr>
          <p:nvPr/>
        </p:nvSpPr>
        <p:spPr>
          <a:xfrm>
            <a:off x="838200" y="6391862"/>
            <a:ext cx="154533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24/05/2021</a:t>
            </a:r>
          </a:p>
        </p:txBody>
      </p:sp>
      <p:sp>
        <p:nvSpPr>
          <p:cNvPr id="14" name="Footer Placeholder 4">
            <a:extLst>
              <a:ext uri="{FF2B5EF4-FFF2-40B4-BE49-F238E27FC236}">
                <a16:creationId xmlns:a16="http://schemas.microsoft.com/office/drawing/2014/main" id="{5D745E40-12FB-4DB7-911E-9ADB8AD266C5}"/>
              </a:ext>
            </a:extLst>
          </p:cNvPr>
          <p:cNvSpPr txBox="1">
            <a:spLocks/>
          </p:cNvSpPr>
          <p:nvPr/>
        </p:nvSpPr>
        <p:spPr>
          <a:xfrm>
            <a:off x="4038600" y="63918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Basic Java</a:t>
            </a:r>
          </a:p>
        </p:txBody>
      </p:sp>
      <p:sp>
        <p:nvSpPr>
          <p:cNvPr id="15" name="Slide Number Placeholder 5">
            <a:extLst>
              <a:ext uri="{FF2B5EF4-FFF2-40B4-BE49-F238E27FC236}">
                <a16:creationId xmlns:a16="http://schemas.microsoft.com/office/drawing/2014/main" id="{F07A9A10-D153-473F-A9A4-01E66E12757A}"/>
              </a:ext>
            </a:extLst>
          </p:cNvPr>
          <p:cNvSpPr txBox="1">
            <a:spLocks/>
          </p:cNvSpPr>
          <p:nvPr/>
        </p:nvSpPr>
        <p:spPr>
          <a:xfrm>
            <a:off x="10503408" y="6391862"/>
            <a:ext cx="85039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6B855D-E9CC-4FF8-AD85-6CDC7B89A0DE}" type="slidenum">
              <a:rPr lang="en-US" smtClean="0"/>
              <a:pPr/>
              <a:t>2</a:t>
            </a:fld>
            <a:endParaRPr lang="en-US" dirty="0"/>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pPr marL="0" indent="0">
              <a:buNone/>
            </a:pPr>
            <a:r>
              <a:rPr lang="en-US" sz="6000" dirty="0"/>
              <a:t>SQLite in Android</a:t>
            </a:r>
          </a:p>
        </p:txBody>
      </p:sp>
    </p:spTree>
    <p:extLst>
      <p:ext uri="{BB962C8B-B14F-4D97-AF65-F5344CB8AC3E}">
        <p14:creationId xmlns:p14="http://schemas.microsoft.com/office/powerpoint/2010/main" val="180210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SQLite in Android</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180730"/>
            <a:ext cx="4764931" cy="4578043"/>
          </a:xfrm>
        </p:spPr>
        <p:txBody>
          <a:bodyPr>
            <a:normAutofit/>
          </a:bodyPr>
          <a:lstStyle/>
          <a:p>
            <a:endParaRPr lang="en-US" sz="2000" dirty="0">
              <a:solidFill>
                <a:srgbClr val="222222"/>
              </a:solidFill>
              <a:latin typeface="Verdana" panose="020B0604030504040204" pitchFamily="34" charset="0"/>
              <a:ea typeface="Verdana" panose="020B0604030504040204" pitchFamily="34" charset="0"/>
            </a:endParaRPr>
          </a:p>
          <a:p>
            <a:r>
              <a:rPr lang="en-US" sz="2000" b="0" i="0" dirty="0">
                <a:solidFill>
                  <a:srgbClr val="222222"/>
                </a:solidFill>
                <a:effectLst/>
                <a:latin typeface="Verdana" panose="020B0604030504040204" pitchFamily="34" charset="0"/>
                <a:ea typeface="Verdana" panose="020B0604030504040204" pitchFamily="34" charset="0"/>
              </a:rPr>
              <a:t>SQLite is a popular choice as embedded database software for local/client storage in application software such as Android Apps.</a:t>
            </a:r>
          </a:p>
          <a:p>
            <a:endParaRPr lang="en-US" sz="2000" b="0" i="0" dirty="0">
              <a:solidFill>
                <a:srgbClr val="222222"/>
              </a:solidFill>
              <a:effectLst/>
              <a:latin typeface="Verdana" panose="020B0604030504040204" pitchFamily="34" charset="0"/>
              <a:ea typeface="Verdana" panose="020B0604030504040204" pitchFamily="34" charset="0"/>
            </a:endParaRPr>
          </a:p>
          <a:p>
            <a:r>
              <a:rPr lang="en-US" sz="2000" b="0" i="0" dirty="0">
                <a:solidFill>
                  <a:srgbClr val="222222"/>
                </a:solidFill>
                <a:effectLst/>
                <a:latin typeface="Verdana" panose="020B0604030504040204" pitchFamily="34" charset="0"/>
                <a:ea typeface="Verdana" panose="020B0604030504040204" pitchFamily="34" charset="0"/>
              </a:rPr>
              <a:t>SQLite implements most of the SQL-92 standard for SQL.</a:t>
            </a:r>
          </a:p>
          <a:p>
            <a:endParaRPr lang="en-US" sz="2000" dirty="0">
              <a:solidFill>
                <a:srgbClr val="222222"/>
              </a:solidFill>
              <a:latin typeface="Verdana" panose="020B0604030504040204" pitchFamily="34" charset="0"/>
              <a:ea typeface="Verdana" panose="020B0604030504040204" pitchFamily="34" charset="0"/>
            </a:endParaRPr>
          </a:p>
          <a:p>
            <a:r>
              <a:rPr lang="en-US" sz="2000" dirty="0">
                <a:solidFill>
                  <a:srgbClr val="222222"/>
                </a:solidFill>
                <a:latin typeface="Verdana" panose="020B0604030504040204" pitchFamily="34" charset="0"/>
                <a:ea typeface="Verdana" panose="020B0604030504040204" pitchFamily="34" charset="0"/>
              </a:rPr>
              <a:t>SQLite is best for Android Apps which wants data to be stored in the phone.</a:t>
            </a:r>
          </a:p>
          <a:p>
            <a:endParaRPr lang="en-US" sz="2000" b="0" i="0" dirty="0">
              <a:solidFill>
                <a:srgbClr val="222222"/>
              </a:solidFill>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DA603DD6-DFAF-4446-BA9F-C5CB1C92C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790" y="1793289"/>
            <a:ext cx="3982076" cy="188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69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pPr marL="0" indent="0">
              <a:buNone/>
            </a:pPr>
            <a:r>
              <a:rPr lang="en-US" sz="6000" dirty="0"/>
              <a:t>SQLOpenHelper</a:t>
            </a:r>
          </a:p>
        </p:txBody>
      </p:sp>
    </p:spTree>
    <p:extLst>
      <p:ext uri="{BB962C8B-B14F-4D97-AF65-F5344CB8AC3E}">
        <p14:creationId xmlns:p14="http://schemas.microsoft.com/office/powerpoint/2010/main" val="200791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SQLOpenHelper</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180731"/>
            <a:ext cx="5447189" cy="2248269"/>
          </a:xfrm>
        </p:spPr>
        <p:txBody>
          <a:bodyPr>
            <a:normAutofit lnSpcReduction="10000"/>
          </a:bodyPr>
          <a:lstStyle/>
          <a:p>
            <a:endParaRPr lang="en-US" sz="2000" dirty="0">
              <a:solidFill>
                <a:srgbClr val="222222"/>
              </a:solidFill>
              <a:latin typeface="Verdana" panose="020B0604030504040204" pitchFamily="34" charset="0"/>
              <a:ea typeface="Verdana" panose="020B0604030504040204" pitchFamily="34" charset="0"/>
            </a:endParaRPr>
          </a:p>
          <a:p>
            <a:r>
              <a:rPr lang="en-US" sz="2000" b="0" i="0" dirty="0">
                <a:solidFill>
                  <a:srgbClr val="222222"/>
                </a:solidFill>
                <a:effectLst/>
                <a:latin typeface="Verdana" panose="020B0604030504040204" pitchFamily="34" charset="0"/>
                <a:ea typeface="Verdana" panose="020B0604030504040204" pitchFamily="34" charset="0"/>
              </a:rPr>
              <a:t>A helper class to manage database creation and version management.</a:t>
            </a:r>
          </a:p>
          <a:p>
            <a:pPr marL="0" indent="0">
              <a:buNone/>
            </a:pPr>
            <a:endParaRPr lang="en-US" sz="2000" dirty="0">
              <a:solidFill>
                <a:srgbClr val="222222"/>
              </a:solidFill>
              <a:latin typeface="Verdana" panose="020B0604030504040204" pitchFamily="34" charset="0"/>
              <a:ea typeface="Verdana" panose="020B0604030504040204" pitchFamily="34" charset="0"/>
            </a:endParaRPr>
          </a:p>
          <a:p>
            <a:r>
              <a:rPr lang="en-US" sz="2000" dirty="0">
                <a:solidFill>
                  <a:srgbClr val="222222"/>
                </a:solidFill>
                <a:latin typeface="Verdana" panose="020B0604030504040204" pitchFamily="34" charset="0"/>
                <a:ea typeface="Verdana" panose="020B0604030504040204" pitchFamily="34" charset="0"/>
              </a:rPr>
              <a:t>Transactions are used to make sure the database is always in a sensible state.</a:t>
            </a:r>
          </a:p>
          <a:p>
            <a:endParaRPr lang="en-US" sz="2000" b="0" i="0" dirty="0">
              <a:solidFill>
                <a:srgbClr val="222222"/>
              </a:solidFill>
              <a:effectLst/>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9528C547-E9D9-492C-AFDB-AEE9A0784A8E}"/>
              </a:ext>
            </a:extLst>
          </p:cNvPr>
          <p:cNvPicPr>
            <a:picLocks noChangeAspect="1"/>
          </p:cNvPicPr>
          <p:nvPr/>
        </p:nvPicPr>
        <p:blipFill>
          <a:blip r:embed="rId2"/>
          <a:stretch>
            <a:fillRect/>
          </a:stretch>
        </p:blipFill>
        <p:spPr>
          <a:xfrm>
            <a:off x="1899821" y="3429000"/>
            <a:ext cx="8673472" cy="3350306"/>
          </a:xfrm>
          <a:prstGeom prst="rect">
            <a:avLst/>
          </a:prstGeom>
        </p:spPr>
      </p:pic>
    </p:spTree>
    <p:extLst>
      <p:ext uri="{BB962C8B-B14F-4D97-AF65-F5344CB8AC3E}">
        <p14:creationId xmlns:p14="http://schemas.microsoft.com/office/powerpoint/2010/main" val="30142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Database Adapter</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2" y="1180730"/>
            <a:ext cx="5855561" cy="5060271"/>
          </a:xfrm>
        </p:spPr>
        <p:txBody>
          <a:bodyPr>
            <a:normAutofit fontScale="92500" lnSpcReduction="10000"/>
          </a:bodyPr>
          <a:lstStyle/>
          <a:p>
            <a:endParaRPr lang="en-US" sz="1900" dirty="0">
              <a:solidFill>
                <a:srgbClr val="222222"/>
              </a:solidFill>
              <a:latin typeface="Verdana" panose="020B0604030504040204" pitchFamily="34" charset="0"/>
              <a:ea typeface="Verdana" panose="020B0604030504040204" pitchFamily="34" charset="0"/>
            </a:endParaRPr>
          </a:p>
          <a:p>
            <a:r>
              <a:rPr lang="en-US" sz="1900" b="0" i="0" dirty="0">
                <a:solidFill>
                  <a:srgbClr val="222222"/>
                </a:solidFill>
                <a:effectLst/>
                <a:latin typeface="Verdana" panose="020B0604030504040204" pitchFamily="34" charset="0"/>
                <a:ea typeface="Verdana" panose="020B0604030504040204" pitchFamily="34" charset="0"/>
              </a:rPr>
              <a:t>Database Adapter is the intermediatory between the Helper Class SQLOpenHelper and Activity.</a:t>
            </a:r>
          </a:p>
          <a:p>
            <a:endParaRPr lang="en-US" sz="1900" dirty="0">
              <a:solidFill>
                <a:srgbClr val="222222"/>
              </a:solidFill>
              <a:latin typeface="Verdana" panose="020B0604030504040204" pitchFamily="34" charset="0"/>
              <a:ea typeface="Verdana" panose="020B0604030504040204" pitchFamily="34" charset="0"/>
            </a:endParaRPr>
          </a:p>
          <a:p>
            <a:r>
              <a:rPr lang="en-US" sz="1900" b="0" i="0" dirty="0">
                <a:solidFill>
                  <a:srgbClr val="222222"/>
                </a:solidFill>
                <a:effectLst/>
                <a:latin typeface="Verdana" panose="020B0604030504040204" pitchFamily="34" charset="0"/>
                <a:ea typeface="Verdana" panose="020B0604030504040204" pitchFamily="34" charset="0"/>
              </a:rPr>
              <a:t>You create a subclass (i.e. Database Adapter) implementing onCreate, onUpgrade and optionally onOpen, and this class takes care of opening the database if it exists, creating it if it does not, and upgrading it as necessary.</a:t>
            </a:r>
          </a:p>
          <a:p>
            <a:endParaRPr lang="en-US" sz="1900" b="0" i="0" dirty="0">
              <a:solidFill>
                <a:srgbClr val="222222"/>
              </a:solidFill>
              <a:effectLst/>
              <a:latin typeface="Verdana" panose="020B0604030504040204" pitchFamily="34" charset="0"/>
              <a:ea typeface="Verdana" panose="020B0604030504040204" pitchFamily="34" charset="0"/>
            </a:endParaRPr>
          </a:p>
          <a:p>
            <a:r>
              <a:rPr lang="en-US" sz="1900" dirty="0">
                <a:solidFill>
                  <a:srgbClr val="222222"/>
                </a:solidFill>
                <a:latin typeface="Verdana" panose="020B0604030504040204" pitchFamily="34" charset="0"/>
                <a:ea typeface="Verdana" panose="020B0604030504040204" pitchFamily="34" charset="0"/>
              </a:rPr>
              <a:t>Here, DBHandler is the DB Adapter.</a:t>
            </a:r>
          </a:p>
          <a:p>
            <a:endParaRPr lang="en-US" sz="1900" dirty="0">
              <a:solidFill>
                <a:srgbClr val="222222"/>
              </a:solidFill>
              <a:latin typeface="Verdana" panose="020B0604030504040204" pitchFamily="34" charset="0"/>
              <a:ea typeface="Verdana" panose="020B0604030504040204" pitchFamily="34" charset="0"/>
            </a:endParaRPr>
          </a:p>
          <a:p>
            <a:r>
              <a:rPr lang="en-US" sz="1900" dirty="0">
                <a:solidFill>
                  <a:srgbClr val="222222"/>
                </a:solidFill>
                <a:latin typeface="Verdana" panose="020B0604030504040204" pitchFamily="34" charset="0"/>
                <a:ea typeface="Verdana" panose="020B0604030504040204" pitchFamily="34" charset="0"/>
              </a:rPr>
              <a:t>Main Components of the Adapter</a:t>
            </a:r>
          </a:p>
          <a:p>
            <a:pPr lvl="1"/>
            <a:r>
              <a:rPr lang="en-US" sz="1900" b="0" i="0" dirty="0">
                <a:solidFill>
                  <a:srgbClr val="222222"/>
                </a:solidFill>
                <a:effectLst/>
                <a:latin typeface="Verdana" panose="020B0604030504040204" pitchFamily="34" charset="0"/>
                <a:ea typeface="Verdana" panose="020B0604030504040204" pitchFamily="34" charset="0"/>
              </a:rPr>
              <a:t>Adapter Constructor</a:t>
            </a:r>
          </a:p>
          <a:p>
            <a:pPr lvl="1"/>
            <a:r>
              <a:rPr lang="en-US" sz="1900" b="0" i="0" dirty="0">
                <a:solidFill>
                  <a:srgbClr val="222222"/>
                </a:solidFill>
                <a:effectLst/>
                <a:latin typeface="Verdana" panose="020B0604030504040204" pitchFamily="34" charset="0"/>
                <a:ea typeface="Verdana" panose="020B0604030504040204" pitchFamily="34" charset="0"/>
              </a:rPr>
              <a:t>onCreate</a:t>
            </a:r>
          </a:p>
          <a:p>
            <a:pPr lvl="1"/>
            <a:r>
              <a:rPr lang="en-US" sz="1900" dirty="0">
                <a:solidFill>
                  <a:srgbClr val="222222"/>
                </a:solidFill>
                <a:latin typeface="Verdana" panose="020B0604030504040204" pitchFamily="34" charset="0"/>
                <a:ea typeface="Verdana" panose="020B0604030504040204" pitchFamily="34" charset="0"/>
              </a:rPr>
              <a:t>onUpgrade</a:t>
            </a:r>
          </a:p>
          <a:p>
            <a:pPr marL="457200" lvl="1" indent="0">
              <a:buNone/>
            </a:pPr>
            <a:endParaRPr lang="en-US" sz="1600" b="0" i="0" dirty="0">
              <a:solidFill>
                <a:srgbClr val="222222"/>
              </a:solidFill>
              <a:effectLst/>
              <a:latin typeface="Verdana" panose="020B0604030504040204" pitchFamily="34" charset="0"/>
              <a:ea typeface="Verdana" panose="020B0604030504040204" pitchFamily="34" charset="0"/>
            </a:endParaRPr>
          </a:p>
          <a:p>
            <a:endParaRPr lang="en-US" sz="2000" dirty="0">
              <a:solidFill>
                <a:srgbClr val="222222"/>
              </a:solidFill>
              <a:latin typeface="Verdana" panose="020B0604030504040204" pitchFamily="34" charset="0"/>
              <a:ea typeface="Verdana" panose="020B0604030504040204" pitchFamily="34" charset="0"/>
            </a:endParaRPr>
          </a:p>
          <a:p>
            <a:endParaRPr lang="en-US" sz="2000" b="0" i="0" dirty="0">
              <a:solidFill>
                <a:srgbClr val="222222"/>
              </a:solidFill>
              <a:effectLst/>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A5C66E36-8AF3-4C6A-A39E-5E8F7961535F}"/>
              </a:ext>
            </a:extLst>
          </p:cNvPr>
          <p:cNvPicPr>
            <a:picLocks noChangeAspect="1"/>
          </p:cNvPicPr>
          <p:nvPr/>
        </p:nvPicPr>
        <p:blipFill rotWithShape="1">
          <a:blip r:embed="rId2"/>
          <a:srcRect r="22798"/>
          <a:stretch/>
        </p:blipFill>
        <p:spPr>
          <a:xfrm>
            <a:off x="6977849" y="594803"/>
            <a:ext cx="4722919" cy="5898071"/>
          </a:xfrm>
          <a:prstGeom prst="rect">
            <a:avLst/>
          </a:prstGeom>
        </p:spPr>
      </p:pic>
    </p:spTree>
    <p:extLst>
      <p:ext uri="{BB962C8B-B14F-4D97-AF65-F5344CB8AC3E}">
        <p14:creationId xmlns:p14="http://schemas.microsoft.com/office/powerpoint/2010/main" val="266063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onCreate</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1" y="1207363"/>
            <a:ext cx="4683710" cy="4764809"/>
          </a:xfrm>
        </p:spPr>
        <p:txBody>
          <a:bodyPr>
            <a:normAutofit/>
          </a:bodyPr>
          <a:lstStyle/>
          <a:p>
            <a:endParaRPr lang="en-US" sz="2000" dirty="0">
              <a:solidFill>
                <a:srgbClr val="222222"/>
              </a:solidFill>
              <a:latin typeface="Verdana" panose="020B0604030504040204" pitchFamily="34" charset="0"/>
              <a:ea typeface="Verdana" panose="020B0604030504040204" pitchFamily="34" charset="0"/>
            </a:endParaRPr>
          </a:p>
          <a:p>
            <a:r>
              <a:rPr lang="en-US" sz="2000" b="0" i="0" dirty="0">
                <a:solidFill>
                  <a:srgbClr val="222222"/>
                </a:solidFill>
                <a:effectLst/>
                <a:latin typeface="Verdana" panose="020B0604030504040204" pitchFamily="34" charset="0"/>
                <a:ea typeface="Verdana" panose="020B0604030504040204" pitchFamily="34" charset="0"/>
              </a:rPr>
              <a:t>Called when the database is created for the first time. This is where the creation of tables and the initial population of the tables should happen.</a:t>
            </a:r>
          </a:p>
          <a:p>
            <a:pPr marL="0" indent="0">
              <a:buNone/>
            </a:pPr>
            <a:endParaRPr lang="en-US" sz="2000" b="0" i="0" dirty="0">
              <a:solidFill>
                <a:srgbClr val="222222"/>
              </a:solidFill>
              <a:effectLst/>
              <a:latin typeface="Verdana" panose="020B0604030504040204" pitchFamily="34" charset="0"/>
              <a:ea typeface="Verdana" panose="020B0604030504040204" pitchFamily="34" charset="0"/>
            </a:endParaRPr>
          </a:p>
          <a:p>
            <a:r>
              <a:rPr lang="en-US" sz="2000" dirty="0">
                <a:solidFill>
                  <a:srgbClr val="222222"/>
                </a:solidFill>
                <a:latin typeface="Verdana" panose="020B0604030504040204" pitchFamily="34" charset="0"/>
                <a:ea typeface="Verdana" panose="020B0604030504040204" pitchFamily="34" charset="0"/>
              </a:rPr>
              <a:t>The parameter db is the SQLiteDatabase object which provides query execution, methods like getCount(),etc.</a:t>
            </a:r>
          </a:p>
          <a:p>
            <a:endParaRPr lang="en-US" sz="2000" dirty="0">
              <a:solidFill>
                <a:srgbClr val="222222"/>
              </a:solidFill>
              <a:latin typeface="Verdana" panose="020B0604030504040204" pitchFamily="34" charset="0"/>
              <a:ea typeface="Verdana" panose="020B0604030504040204" pitchFamily="34" charset="0"/>
            </a:endParaRPr>
          </a:p>
          <a:p>
            <a:endParaRPr lang="en-US" sz="2000" dirty="0">
              <a:solidFill>
                <a:srgbClr val="222222"/>
              </a:solidFill>
              <a:latin typeface="Verdana" panose="020B0604030504040204" pitchFamily="34" charset="0"/>
              <a:ea typeface="Verdana" panose="020B0604030504040204" pitchFamily="34" charset="0"/>
            </a:endParaRPr>
          </a:p>
          <a:p>
            <a:endParaRPr lang="en-US" sz="2000" dirty="0">
              <a:solidFill>
                <a:srgbClr val="222222"/>
              </a:solidFill>
              <a:latin typeface="Verdana" panose="020B0604030504040204" pitchFamily="34" charset="0"/>
              <a:ea typeface="Verdana" panose="020B0604030504040204" pitchFamily="34" charset="0"/>
            </a:endParaRPr>
          </a:p>
          <a:p>
            <a:endParaRPr lang="en-US" sz="2000" b="0" i="0" dirty="0">
              <a:solidFill>
                <a:srgbClr val="222222"/>
              </a:solidFill>
              <a:effectLst/>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EBB98F52-7876-43D1-ABEC-75EA30397EC6}"/>
              </a:ext>
            </a:extLst>
          </p:cNvPr>
          <p:cNvPicPr>
            <a:picLocks noChangeAspect="1"/>
          </p:cNvPicPr>
          <p:nvPr/>
        </p:nvPicPr>
        <p:blipFill>
          <a:blip r:embed="rId2"/>
          <a:stretch>
            <a:fillRect/>
          </a:stretch>
        </p:blipFill>
        <p:spPr>
          <a:xfrm>
            <a:off x="5681707" y="2655617"/>
            <a:ext cx="6254963" cy="1868299"/>
          </a:xfrm>
          <a:prstGeom prst="rect">
            <a:avLst/>
          </a:prstGeom>
        </p:spPr>
      </p:pic>
    </p:spTree>
    <p:extLst>
      <p:ext uri="{BB962C8B-B14F-4D97-AF65-F5344CB8AC3E}">
        <p14:creationId xmlns:p14="http://schemas.microsoft.com/office/powerpoint/2010/main" val="351251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E86F0-0246-406F-9616-DD0CB3075D87}"/>
              </a:ext>
            </a:extLst>
          </p:cNvPr>
          <p:cNvSpPr>
            <a:spLocks noGrp="1"/>
          </p:cNvSpPr>
          <p:nvPr>
            <p:ph type="title"/>
          </p:nvPr>
        </p:nvSpPr>
        <p:spPr>
          <a:xfrm>
            <a:off x="838200" y="365126"/>
            <a:ext cx="10515600" cy="628788"/>
          </a:xfrm>
        </p:spPr>
        <p:txBody>
          <a:bodyPr>
            <a:normAutofit/>
          </a:bodyPr>
          <a:lstStyle/>
          <a:p>
            <a:pPr marL="0" indent="0">
              <a:buNone/>
            </a:pPr>
            <a:r>
              <a:rPr lang="en-US" sz="3600" dirty="0"/>
              <a:t>onUpgrade</a:t>
            </a:r>
          </a:p>
        </p:txBody>
      </p:sp>
      <p:sp>
        <p:nvSpPr>
          <p:cNvPr id="5" name="Content Placeholder 4">
            <a:extLst>
              <a:ext uri="{FF2B5EF4-FFF2-40B4-BE49-F238E27FC236}">
                <a16:creationId xmlns:a16="http://schemas.microsoft.com/office/drawing/2014/main" id="{051A06DD-47D5-4BA7-9BD5-804BCCB54303}"/>
              </a:ext>
            </a:extLst>
          </p:cNvPr>
          <p:cNvSpPr>
            <a:spLocks noGrp="1"/>
          </p:cNvSpPr>
          <p:nvPr>
            <p:ph idx="1"/>
          </p:nvPr>
        </p:nvSpPr>
        <p:spPr>
          <a:xfrm>
            <a:off x="838200" y="1207364"/>
            <a:ext cx="4994429" cy="5202314"/>
          </a:xfrm>
        </p:spPr>
        <p:txBody>
          <a:bodyPr>
            <a:normAutofit fontScale="40000" lnSpcReduction="20000"/>
          </a:bodyPr>
          <a:lstStyle/>
          <a:p>
            <a:endParaRPr lang="en-US" sz="3800" dirty="0">
              <a:solidFill>
                <a:srgbClr val="222222"/>
              </a:solidFill>
              <a:latin typeface="Verdana" panose="020B0604030504040204" pitchFamily="34" charset="0"/>
              <a:ea typeface="Verdana" panose="020B0604030504040204" pitchFamily="34" charset="0"/>
            </a:endParaRPr>
          </a:p>
          <a:p>
            <a:r>
              <a:rPr lang="en-US" sz="4500" b="0" i="0" dirty="0">
                <a:solidFill>
                  <a:srgbClr val="222222"/>
                </a:solidFill>
                <a:effectLst/>
                <a:latin typeface="Verdana" panose="020B0604030504040204" pitchFamily="34" charset="0"/>
                <a:ea typeface="Verdana" panose="020B0604030504040204" pitchFamily="34" charset="0"/>
              </a:rPr>
              <a:t>Called when the database needs to be upgraded.</a:t>
            </a:r>
          </a:p>
          <a:p>
            <a:endParaRPr lang="en-US" sz="4500" b="0" i="0" dirty="0">
              <a:solidFill>
                <a:srgbClr val="222222"/>
              </a:solidFill>
              <a:effectLst/>
              <a:latin typeface="Verdana" panose="020B0604030504040204" pitchFamily="34" charset="0"/>
              <a:ea typeface="Verdana" panose="020B0604030504040204" pitchFamily="34" charset="0"/>
            </a:endParaRPr>
          </a:p>
          <a:p>
            <a:r>
              <a:rPr lang="en-US" sz="4500" b="0" i="0" dirty="0">
                <a:solidFill>
                  <a:srgbClr val="222222"/>
                </a:solidFill>
                <a:effectLst/>
                <a:latin typeface="Verdana" panose="020B0604030504040204" pitchFamily="34" charset="0"/>
                <a:ea typeface="Verdana" panose="020B0604030504040204" pitchFamily="34" charset="0"/>
              </a:rPr>
              <a:t>The implementation should use this method to drop tables, add tables, or do anything else it needs to upgrade to the new schema version.</a:t>
            </a:r>
          </a:p>
          <a:p>
            <a:pPr marL="0" indent="0">
              <a:buNone/>
            </a:pPr>
            <a:endParaRPr lang="en-US" sz="4500" dirty="0">
              <a:solidFill>
                <a:srgbClr val="222222"/>
              </a:solidFill>
              <a:latin typeface="Verdana" panose="020B0604030504040204" pitchFamily="34" charset="0"/>
              <a:ea typeface="Verdana" panose="020B0604030504040204" pitchFamily="34" charset="0"/>
            </a:endParaRPr>
          </a:p>
          <a:p>
            <a:r>
              <a:rPr lang="en-US" sz="4500" dirty="0">
                <a:solidFill>
                  <a:srgbClr val="222222"/>
                </a:solidFill>
                <a:latin typeface="Verdana" panose="020B0604030504040204" pitchFamily="34" charset="0"/>
                <a:ea typeface="Verdana" panose="020B0604030504040204" pitchFamily="34" charset="0"/>
              </a:rPr>
              <a:t>When your app starts up, the helper does a check at runtime that your code's idea of the latest version is the same as the version which was active when the database was last created or upgraded. </a:t>
            </a:r>
          </a:p>
          <a:p>
            <a:endParaRPr lang="en-US" sz="4500" dirty="0">
              <a:solidFill>
                <a:srgbClr val="222222"/>
              </a:solidFill>
              <a:latin typeface="Verdana" panose="020B0604030504040204" pitchFamily="34" charset="0"/>
              <a:ea typeface="Verdana" panose="020B0604030504040204" pitchFamily="34" charset="0"/>
            </a:endParaRPr>
          </a:p>
          <a:p>
            <a:r>
              <a:rPr lang="en-US" sz="4500" dirty="0">
                <a:solidFill>
                  <a:srgbClr val="222222"/>
                </a:solidFill>
                <a:latin typeface="Verdana" panose="020B0604030504040204" pitchFamily="34" charset="0"/>
                <a:ea typeface="Verdana" panose="020B0604030504040204" pitchFamily="34" charset="0"/>
              </a:rPr>
              <a:t>If the numbers don't match, then the helper knows that the stored database is out-of-date with respect to your application code, and so it runs the upgrade routine.</a:t>
            </a:r>
          </a:p>
          <a:p>
            <a:endParaRPr lang="en-US" sz="2000" b="0" i="0" dirty="0">
              <a:solidFill>
                <a:srgbClr val="222222"/>
              </a:solidFill>
              <a:effectLst/>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8C270A5D-344D-41E6-A990-A03891212749}"/>
              </a:ext>
            </a:extLst>
          </p:cNvPr>
          <p:cNvPicPr>
            <a:picLocks noChangeAspect="1"/>
          </p:cNvPicPr>
          <p:nvPr/>
        </p:nvPicPr>
        <p:blipFill>
          <a:blip r:embed="rId2"/>
          <a:stretch>
            <a:fillRect/>
          </a:stretch>
        </p:blipFill>
        <p:spPr>
          <a:xfrm>
            <a:off x="6359373" y="2463283"/>
            <a:ext cx="5454570" cy="2110923"/>
          </a:xfrm>
          <a:prstGeom prst="rect">
            <a:avLst/>
          </a:prstGeom>
        </p:spPr>
      </p:pic>
    </p:spTree>
    <p:extLst>
      <p:ext uri="{BB962C8B-B14F-4D97-AF65-F5344CB8AC3E}">
        <p14:creationId xmlns:p14="http://schemas.microsoft.com/office/powerpoint/2010/main" val="348461817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702</TotalTime>
  <Words>514</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Calibri</vt:lpstr>
      <vt:lpstr>Tw Cen MT</vt:lpstr>
      <vt:lpstr>Verdana</vt:lpstr>
      <vt:lpstr>Verdana</vt:lpstr>
      <vt:lpstr>ShapesVTI</vt:lpstr>
      <vt:lpstr>Day 4</vt:lpstr>
      <vt:lpstr>Agenda</vt:lpstr>
      <vt:lpstr>SQLite in Android</vt:lpstr>
      <vt:lpstr>SQLite in Android</vt:lpstr>
      <vt:lpstr>SQLOpenHelper</vt:lpstr>
      <vt:lpstr>SQLOpenHelper</vt:lpstr>
      <vt:lpstr>Database Adapter</vt:lpstr>
      <vt:lpstr>onCreate</vt:lpstr>
      <vt:lpstr>onUpgrade</vt:lpstr>
      <vt:lpstr>User Defined Methods</vt:lpstr>
      <vt:lpstr>User Defined Methods</vt:lpstr>
      <vt:lpstr>ContentValues</vt:lpstr>
      <vt:lpstr>ContentValues</vt:lpstr>
      <vt:lpstr>Db Methods</vt:lpstr>
      <vt:lpstr>Insert()</vt:lpstr>
      <vt:lpstr>Delete()</vt:lpstr>
      <vt:lpstr>Update()</vt:lpstr>
      <vt:lpstr>ExecSql() or RawQuery()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Java</dc:title>
  <dc:creator>Hritik Bhat</dc:creator>
  <cp:lastModifiedBy>Hritik Bhat</cp:lastModifiedBy>
  <cp:revision>67</cp:revision>
  <dcterms:created xsi:type="dcterms:W3CDTF">2021-05-22T11:19:29Z</dcterms:created>
  <dcterms:modified xsi:type="dcterms:W3CDTF">2021-06-10T12:21:32Z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