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6"/>
  </p:notesMasterIdLst>
  <p:sldIdLst>
    <p:sldId id="3825" r:id="rId5"/>
    <p:sldId id="3826" r:id="rId6"/>
    <p:sldId id="3827" r:id="rId7"/>
    <p:sldId id="3842" r:id="rId8"/>
    <p:sldId id="3841" r:id="rId9"/>
    <p:sldId id="3849" r:id="rId10"/>
    <p:sldId id="3850" r:id="rId11"/>
    <p:sldId id="3828" r:id="rId12"/>
    <p:sldId id="3839" r:id="rId13"/>
    <p:sldId id="3835" r:id="rId14"/>
    <p:sldId id="3843" r:id="rId15"/>
    <p:sldId id="3853" r:id="rId16"/>
    <p:sldId id="3836" r:id="rId17"/>
    <p:sldId id="3845" r:id="rId18"/>
    <p:sldId id="3846" r:id="rId19"/>
    <p:sldId id="3837" r:id="rId20"/>
    <p:sldId id="3847" r:id="rId21"/>
    <p:sldId id="3854" r:id="rId22"/>
    <p:sldId id="3838" r:id="rId23"/>
    <p:sldId id="3848" r:id="rId24"/>
    <p:sldId id="383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B4C48C-65E6-40DA-B074-9F53DC75B509}">
          <p14:sldIdLst>
            <p14:sldId id="3825"/>
            <p14:sldId id="3826"/>
            <p14:sldId id="3827"/>
            <p14:sldId id="3842"/>
            <p14:sldId id="3841"/>
            <p14:sldId id="3849"/>
            <p14:sldId id="3850"/>
            <p14:sldId id="3828"/>
            <p14:sldId id="3839"/>
            <p14:sldId id="3835"/>
            <p14:sldId id="3843"/>
            <p14:sldId id="3853"/>
            <p14:sldId id="3836"/>
            <p14:sldId id="3845"/>
            <p14:sldId id="3846"/>
            <p14:sldId id="3837"/>
            <p14:sldId id="3847"/>
            <p14:sldId id="3854"/>
            <p14:sldId id="3838"/>
            <p14:sldId id="3848"/>
            <p14:sldId id="38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Basic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and Switch</a:t>
            </a:r>
          </a:p>
        </p:txBody>
      </p:sp>
    </p:spTree>
    <p:extLst>
      <p:ext uri="{BB962C8B-B14F-4D97-AF65-F5344CB8AC3E}">
        <p14:creationId xmlns:p14="http://schemas.microsoft.com/office/powerpoint/2010/main" val="1089307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If Condition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574"/>
            <a:ext cx="5953217" cy="4762831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Java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statement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used to test the condition.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It checks boolean condition: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or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false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Types of if’s: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statement</a:t>
            </a:r>
          </a:p>
          <a:p>
            <a:pPr lvl="1"/>
            <a:endParaRPr lang="en-US" sz="16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US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if-else statement</a:t>
            </a:r>
          </a:p>
          <a:p>
            <a:pPr lvl="1"/>
            <a:endParaRPr lang="en-US" sz="16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US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if-else-if ladder</a:t>
            </a:r>
          </a:p>
          <a:p>
            <a:pPr lvl="1"/>
            <a:endParaRPr lang="en-IN" sz="1600" dirty="0"/>
          </a:p>
        </p:txBody>
      </p:sp>
      <p:pic>
        <p:nvPicPr>
          <p:cNvPr id="2050" name="Picture 2" descr="Different Ways to Replace If/Else Statements | The Startup">
            <a:extLst>
              <a:ext uri="{FF2B5EF4-FFF2-40B4-BE49-F238E27FC236}">
                <a16:creationId xmlns:a16="http://schemas.microsoft.com/office/drawing/2014/main" id="{7ADFF97C-833D-4893-A0FD-6501F0984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52" b="36"/>
          <a:stretch/>
        </p:blipFill>
        <p:spPr bwMode="auto">
          <a:xfrm>
            <a:off x="6960093" y="1574894"/>
            <a:ext cx="4616387" cy="410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993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Switch Statement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575"/>
            <a:ext cx="5953217" cy="807944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switch statement tests the equality of a variable against multiple values.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endParaRPr lang="en-IN" sz="1600" dirty="0"/>
          </a:p>
        </p:txBody>
      </p:sp>
      <p:pic>
        <p:nvPicPr>
          <p:cNvPr id="3074" name="Picture 2" descr="Java Switch Statement Example | Switch Statement in Java">
            <a:extLst>
              <a:ext uri="{FF2B5EF4-FFF2-40B4-BE49-F238E27FC236}">
                <a16:creationId xmlns:a16="http://schemas.microsoft.com/office/drawing/2014/main" id="{C7D34001-C463-4ABF-833D-F223D5C0D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1" t="10130" r="6839" b="10829"/>
          <a:stretch/>
        </p:blipFill>
        <p:spPr bwMode="auto">
          <a:xfrm>
            <a:off x="2831977" y="2378076"/>
            <a:ext cx="6259112" cy="401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039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4102149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For Loop</a:t>
            </a:r>
            <a:endParaRPr lang="en-IN" sz="3600" dirty="0"/>
          </a:p>
        </p:txBody>
      </p:sp>
      <p:pic>
        <p:nvPicPr>
          <p:cNvPr id="4104" name="Picture 8" descr="Last Minute Java FOR Loop with Break and Continue Tutorial | ExamTray">
            <a:extLst>
              <a:ext uri="{FF2B5EF4-FFF2-40B4-BE49-F238E27FC236}">
                <a16:creationId xmlns:a16="http://schemas.microsoft.com/office/drawing/2014/main" id="{956C7CCB-051C-4CEB-A0E4-18B229C8F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3" r="7672" b="11272"/>
          <a:stretch/>
        </p:blipFill>
        <p:spPr bwMode="auto">
          <a:xfrm>
            <a:off x="2929633" y="2918868"/>
            <a:ext cx="5974670" cy="320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14D6F09-528F-405F-960B-3C17F548D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422"/>
            <a:ext cx="7560076" cy="799730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Java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loop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used to iterate a part of the program in fixed number of times.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3345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While Loop</a:t>
            </a:r>
            <a:endParaRPr lang="en-IN" sz="3600" dirty="0"/>
          </a:p>
        </p:txBody>
      </p:sp>
      <p:pic>
        <p:nvPicPr>
          <p:cNvPr id="5122" name="Picture 2" descr="Java While Loop Example | While Loop In Java">
            <a:extLst>
              <a:ext uri="{FF2B5EF4-FFF2-40B4-BE49-F238E27FC236}">
                <a16:creationId xmlns:a16="http://schemas.microsoft.com/office/drawing/2014/main" id="{B6A7D05C-D259-4BBD-9917-E5671D040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8" t="33398" r="26023" b="28673"/>
          <a:stretch/>
        </p:blipFill>
        <p:spPr bwMode="auto">
          <a:xfrm>
            <a:off x="2842334" y="2874838"/>
            <a:ext cx="5724617" cy="334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C66A1C6-C960-45BF-932C-EF4B579EC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666"/>
            <a:ext cx="7560076" cy="799730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Java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loop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used to iterate a part of the program in number of times but not fixed.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6025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2528893"/>
            <a:ext cx="5559552" cy="1800213"/>
          </a:xfrm>
        </p:spPr>
        <p:txBody>
          <a:bodyPr>
            <a:normAutofit/>
          </a:bodyPr>
          <a:lstStyle/>
          <a:p>
            <a:r>
              <a:rPr lang="en-US" dirty="0"/>
              <a:t>Break &amp; Continue Keyword</a:t>
            </a:r>
          </a:p>
        </p:txBody>
      </p:sp>
    </p:spTree>
    <p:extLst>
      <p:ext uri="{BB962C8B-B14F-4D97-AF65-F5344CB8AC3E}">
        <p14:creationId xmlns:p14="http://schemas.microsoft.com/office/powerpoint/2010/main" val="3270438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Break Keyword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063"/>
            <a:ext cx="6512511" cy="807945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a break statement is encountered inside a loop, the loop is immediately terminated</a:t>
            </a:r>
            <a:endParaRPr lang="en-IN" sz="2000" dirty="0"/>
          </a:p>
        </p:txBody>
      </p:sp>
      <p:pic>
        <p:nvPicPr>
          <p:cNvPr id="6146" name="Picture 2" descr="Java Break Statement Example | Break in Java Tutorial">
            <a:extLst>
              <a:ext uri="{FF2B5EF4-FFF2-40B4-BE49-F238E27FC236}">
                <a16:creationId xmlns:a16="http://schemas.microsoft.com/office/drawing/2014/main" id="{4F3D9950-4966-4884-90BA-F6DDA5BDA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0" t="8620" r="8845" b="8686"/>
          <a:stretch/>
        </p:blipFill>
        <p:spPr bwMode="auto">
          <a:xfrm>
            <a:off x="3417905" y="2104008"/>
            <a:ext cx="4554244" cy="441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691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Continue Keyword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063"/>
            <a:ext cx="6512511" cy="807945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a break statement is encountered inside a loop, the loop is immediately terminated</a:t>
            </a:r>
            <a:endParaRPr lang="en-IN" sz="2000" dirty="0"/>
          </a:p>
        </p:txBody>
      </p:sp>
      <p:pic>
        <p:nvPicPr>
          <p:cNvPr id="7172" name="Picture 4" descr="Java Continue Statement Example | Continue Statement Tutorial">
            <a:extLst>
              <a:ext uri="{FF2B5EF4-FFF2-40B4-BE49-F238E27FC236}">
                <a16:creationId xmlns:a16="http://schemas.microsoft.com/office/drawing/2014/main" id="{0C303AEE-6C6C-41B5-AA41-70E6A16D3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1" t="10286" r="10796" b="12047"/>
          <a:stretch/>
        </p:blipFill>
        <p:spPr bwMode="auto">
          <a:xfrm>
            <a:off x="3018408" y="2335136"/>
            <a:ext cx="5131292" cy="403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430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65635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Keyword</a:t>
            </a:r>
          </a:p>
          <a:p>
            <a:pPr marL="0" indent="0">
              <a:buNone/>
            </a:pPr>
            <a:r>
              <a:rPr lang="en-US" sz="2200" dirty="0"/>
              <a:t>Data Types</a:t>
            </a:r>
          </a:p>
          <a:p>
            <a:pPr marL="0" indent="0">
              <a:buNone/>
            </a:pPr>
            <a:r>
              <a:rPr lang="en-US" sz="2200" dirty="0"/>
              <a:t>Variables</a:t>
            </a:r>
          </a:p>
          <a:p>
            <a:pPr marL="0" indent="0">
              <a:buNone/>
            </a:pPr>
            <a:r>
              <a:rPr lang="en-US" sz="2200" dirty="0"/>
              <a:t>If and Switch</a:t>
            </a:r>
          </a:p>
          <a:p>
            <a:pPr marL="0" indent="0">
              <a:buNone/>
            </a:pPr>
            <a:r>
              <a:rPr lang="en-US" sz="2200" dirty="0"/>
              <a:t>Loops</a:t>
            </a:r>
          </a:p>
          <a:p>
            <a:pPr marL="0" indent="0">
              <a:buNone/>
            </a:pPr>
            <a:r>
              <a:rPr lang="en-US" sz="2200" dirty="0"/>
              <a:t>Break and Continue</a:t>
            </a:r>
          </a:p>
          <a:p>
            <a:pPr marL="0" indent="0">
              <a:buNone/>
            </a:pPr>
            <a:r>
              <a:rPr lang="en-US" sz="2200" dirty="0"/>
              <a:t>Function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3BDF83B-B936-4A8D-9FC9-3AEF0595EA4E}"/>
              </a:ext>
            </a:extLst>
          </p:cNvPr>
          <p:cNvSpPr txBox="1">
            <a:spLocks/>
          </p:cNvSpPr>
          <p:nvPr/>
        </p:nvSpPr>
        <p:spPr>
          <a:xfrm>
            <a:off x="838200" y="6391862"/>
            <a:ext cx="154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24/05/2021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D745E40-12FB-4DB7-911E-9ADB8AD266C5}"/>
              </a:ext>
            </a:extLst>
          </p:cNvPr>
          <p:cNvSpPr txBox="1">
            <a:spLocks/>
          </p:cNvSpPr>
          <p:nvPr/>
        </p:nvSpPr>
        <p:spPr>
          <a:xfrm>
            <a:off x="4038600" y="63918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 Java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07A9A10-D153-473F-A9A4-01E66E12757A}"/>
              </a:ext>
            </a:extLst>
          </p:cNvPr>
          <p:cNvSpPr txBox="1">
            <a:spLocks/>
          </p:cNvSpPr>
          <p:nvPr/>
        </p:nvSpPr>
        <p:spPr>
          <a:xfrm>
            <a:off x="10503408" y="6391862"/>
            <a:ext cx="850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6B855D-E9CC-4FF8-AD85-6CDC7B89A0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Function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96063"/>
            <a:ext cx="5136471" cy="4261358"/>
          </a:xfrm>
        </p:spPr>
        <p:txBody>
          <a:bodyPr numCol="1">
            <a:no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  <a:r>
              <a:rPr lang="en-US" sz="200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unction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is a piece of code which performs the operation and sometimes returns a value.</a:t>
            </a:r>
          </a:p>
          <a:p>
            <a:endParaRPr lang="en-US" sz="2000" b="0" i="0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b="0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All function definitions must be inside classes.</a:t>
            </a:r>
          </a:p>
          <a:p>
            <a:endParaRPr lang="en-US" sz="2000" b="0" i="0" dirty="0">
              <a:solidFill>
                <a:srgbClr val="212529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b="0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Parameter can be 0 or more.</a:t>
            </a:r>
          </a:p>
          <a:p>
            <a:endParaRPr lang="en-US" sz="2000" b="0" i="0" dirty="0">
              <a:solidFill>
                <a:srgbClr val="212529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solidFill>
                  <a:srgbClr val="2125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it has return statement then, void should be replaced with datatype of the returning value.</a:t>
            </a:r>
            <a:endParaRPr lang="en-US" sz="2000" b="0" i="0" dirty="0">
              <a:solidFill>
                <a:srgbClr val="212529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b="0" i="0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198" name="Picture 6" descr="Java Methods | CodesDope">
            <a:extLst>
              <a:ext uri="{FF2B5EF4-FFF2-40B4-BE49-F238E27FC236}">
                <a16:creationId xmlns:a16="http://schemas.microsoft.com/office/drawing/2014/main" id="{D0A20453-F0F1-4165-A040-24064DDBC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671" y="1864309"/>
            <a:ext cx="6090083" cy="288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845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24/05/2021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Basic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 is an object oriented programming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 is one of the programming language used for Android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 let’s get started.</a:t>
            </a:r>
          </a:p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0D1947C-7E77-4A8D-B797-1E45BB4D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58714" y="6312790"/>
            <a:ext cx="1545336" cy="365125"/>
          </a:xfrm>
        </p:spPr>
        <p:txBody>
          <a:bodyPr/>
          <a:lstStyle/>
          <a:p>
            <a:pPr lvl="0"/>
            <a:r>
              <a:rPr lang="en-US" noProof="0" dirty="0"/>
              <a:t>24/05/2021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44F6EB4-208E-48D0-B75B-32D6B44A2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0313"/>
            <a:ext cx="4114800" cy="365125"/>
          </a:xfrm>
        </p:spPr>
        <p:txBody>
          <a:bodyPr/>
          <a:lstStyle/>
          <a:p>
            <a:pPr lvl="0"/>
            <a:r>
              <a:rPr lang="en-US" noProof="0" dirty="0"/>
              <a:t>Basic Java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7BE7178-0DDC-4128-8A04-6258C932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5639" y="6307837"/>
            <a:ext cx="798902" cy="367601"/>
          </a:xfrm>
        </p:spPr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074048B4-C6C6-409A-AA87-9D8EDE1EA17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2446" r="12446"/>
          <a:stretch>
            <a:fillRect/>
          </a:stretch>
        </p:blipFill>
        <p:spPr/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CBF2FD66-9A7E-4B2D-9F19-88045B17D72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3333" r="23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269858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Keyword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63"/>
            <a:ext cx="6898419" cy="1118587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 has a set of keywords that are reserved words that cannot be used as variables, methods, classes</a:t>
            </a: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IN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1028" name="Picture 4" descr="Keywords in Java - PixelTrice">
            <a:extLst>
              <a:ext uri="{FF2B5EF4-FFF2-40B4-BE49-F238E27FC236}">
                <a16:creationId xmlns:a16="http://schemas.microsoft.com/office/drawing/2014/main" id="{2E3793CC-464A-4125-9FF5-AA220812C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742" y="2743815"/>
            <a:ext cx="8824821" cy="357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79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80210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Data Types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63"/>
            <a:ext cx="6898419" cy="4989251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 types specify the different sizes and values that can be stored in the variable.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6 main types of primitive data types:</a:t>
            </a:r>
          </a:p>
          <a:p>
            <a:pPr algn="l"/>
            <a:endParaRPr lang="en-IN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r>
              <a:rPr lang="en-IN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oolean data type</a:t>
            </a:r>
          </a:p>
          <a:p>
            <a:pPr marL="457200" lvl="1" indent="0">
              <a:buNone/>
            </a:pPr>
            <a:endParaRPr lang="en-IN" sz="16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IN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char data type</a:t>
            </a:r>
          </a:p>
          <a:p>
            <a:pPr marL="457200" lvl="1" indent="0">
              <a:buNone/>
            </a:pPr>
            <a:endParaRPr lang="en-IN" sz="16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IN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 data type</a:t>
            </a:r>
          </a:p>
          <a:p>
            <a:pPr lvl="1"/>
            <a:endParaRPr lang="en-IN" sz="16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IN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long data type</a:t>
            </a:r>
          </a:p>
          <a:p>
            <a:pPr lvl="1"/>
            <a:endParaRPr lang="en-IN" sz="16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IN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float data type</a:t>
            </a:r>
          </a:p>
          <a:p>
            <a:pPr lvl="1"/>
            <a:endParaRPr lang="en-IN" sz="16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IN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double data type</a:t>
            </a:r>
          </a:p>
          <a:p>
            <a:endParaRPr lang="en-IN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1026" name="Picture 2" descr="Variables in java - Java2Blog">
            <a:extLst>
              <a:ext uri="{FF2B5EF4-FFF2-40B4-BE49-F238E27FC236}">
                <a16:creationId xmlns:a16="http://schemas.microsoft.com/office/drawing/2014/main" id="{FCE51054-1F38-4AC3-90C1-C4ADA12C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127" y="2194560"/>
            <a:ext cx="3609469" cy="222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14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Variable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2"/>
            <a:ext cx="6898419" cy="3140764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variable is a container which holds the value.</a:t>
            </a:r>
          </a:p>
          <a:p>
            <a:endParaRPr lang="en-IN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verdana" panose="020B0604030504040204" pitchFamily="34" charset="0"/>
              </a:rPr>
              <a:t>Rules for naming a variable:</a:t>
            </a:r>
          </a:p>
          <a:p>
            <a:pPr marL="0" indent="0">
              <a:buNone/>
            </a:pPr>
            <a:endParaRPr lang="en-IN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 variables should begin with a letter (A to Z or a to z), currency character ($) or an underscore (_).</a:t>
            </a:r>
          </a:p>
          <a:p>
            <a:pPr marL="457200" lvl="1" indent="0" algn="just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algn="just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keyword cannot be used as an identifier.</a:t>
            </a: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IN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1026" name="Picture 2" descr="Variables in java - Java2Blog">
            <a:extLst>
              <a:ext uri="{FF2B5EF4-FFF2-40B4-BE49-F238E27FC236}">
                <a16:creationId xmlns:a16="http://schemas.microsoft.com/office/drawing/2014/main" id="{FCE51054-1F38-4AC3-90C1-C4ADA12C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127" y="2194560"/>
            <a:ext cx="3609469" cy="222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91179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236</TotalTime>
  <Words>360</Words>
  <Application>Microsoft Office PowerPoint</Application>
  <PresentationFormat>Widescreen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Avenir Next LT Pro</vt:lpstr>
      <vt:lpstr>Calibri</vt:lpstr>
      <vt:lpstr>Tw Cen MT</vt:lpstr>
      <vt:lpstr>Verdana</vt:lpstr>
      <vt:lpstr>Verdana</vt:lpstr>
      <vt:lpstr>ShapesVTI</vt:lpstr>
      <vt:lpstr>Basic Java</vt:lpstr>
      <vt:lpstr>Agenda</vt:lpstr>
      <vt:lpstr>Introduction</vt:lpstr>
      <vt:lpstr>Keyword</vt:lpstr>
      <vt:lpstr>Keyword</vt:lpstr>
      <vt:lpstr>Data Types</vt:lpstr>
      <vt:lpstr>Data Types</vt:lpstr>
      <vt:lpstr>Variables</vt:lpstr>
      <vt:lpstr>Variable</vt:lpstr>
      <vt:lpstr>If and Switch</vt:lpstr>
      <vt:lpstr>If Condition</vt:lpstr>
      <vt:lpstr>Switch Statement</vt:lpstr>
      <vt:lpstr>Loops</vt:lpstr>
      <vt:lpstr>For Loop</vt:lpstr>
      <vt:lpstr>While Loop</vt:lpstr>
      <vt:lpstr>Break &amp; Continue Keyword</vt:lpstr>
      <vt:lpstr>Break Keyword</vt:lpstr>
      <vt:lpstr>Continue Keyword</vt:lpstr>
      <vt:lpstr>Function</vt:lpstr>
      <vt:lpstr>Function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Java</dc:title>
  <dc:creator>Hritik Bhat</dc:creator>
  <cp:lastModifiedBy>Hritik Bhat</cp:lastModifiedBy>
  <cp:revision>17</cp:revision>
  <dcterms:created xsi:type="dcterms:W3CDTF">2021-05-22T11:19:29Z</dcterms:created>
  <dcterms:modified xsi:type="dcterms:W3CDTF">2021-05-24T06:12:24Z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