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2" r:id="rId8"/>
    <p:sldId id="263" r:id="rId9"/>
    <p:sldId id="264" r:id="rId10"/>
    <p:sldId id="265"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7000"/>
            <a:extLst>
              <a:ext uri="{BEBA8EAE-BF5A-486C-A8C5-ECC9F3942E4B}">
                <a14:imgProps xmlns:a14="http://schemas.microsoft.com/office/drawing/2010/main">
                  <a14:imgLayer r:embed="rId20">
                    <a14:imgEffect>
                      <a14:sharpenSoften amount="2000"/>
                    </a14:imgEffect>
                    <a14:imgEffect>
                      <a14:colorTemperature colorTemp="8671"/>
                    </a14:imgEffect>
                    <a14:imgEffect>
                      <a14:brightnessContrast bright="6000" contrast="7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BE25-91C2-A6AD-9A73-AEF841C3A958}"/>
              </a:ext>
            </a:extLst>
          </p:cNvPr>
          <p:cNvSpPr>
            <a:spLocks noGrp="1"/>
          </p:cNvSpPr>
          <p:nvPr>
            <p:ph type="ctrTitle"/>
          </p:nvPr>
        </p:nvSpPr>
        <p:spPr>
          <a:xfrm>
            <a:off x="3321923" y="4270495"/>
            <a:ext cx="8699501" cy="1019747"/>
          </a:xfrm>
        </p:spPr>
        <p:txBody>
          <a:bodyPr>
            <a:normAutofit/>
          </a:bodyPr>
          <a:lstStyle/>
          <a:p>
            <a:r>
              <a:rPr lang="en-US" sz="4000" b="0" i="0" u="none" strike="noStrike" baseline="0" dirty="0">
                <a:latin typeface="Algerian" panose="04020705040A02060702" pitchFamily="82" charset="0"/>
              </a:rPr>
              <a:t>Mass-Mail Dispatcher </a:t>
            </a:r>
            <a:r>
              <a:rPr lang="en-US" sz="4000" b="0" i="0" u="none" strike="noStrike" baseline="0" dirty="0" err="1">
                <a:latin typeface="Algerian" panose="04020705040A02060702" pitchFamily="82" charset="0"/>
              </a:rPr>
              <a:t>WebSite</a:t>
            </a:r>
            <a:endParaRPr lang="en-IN" sz="4000" dirty="0">
              <a:latin typeface="Algerian" panose="04020705040A02060702" pitchFamily="82" charset="0"/>
            </a:endParaRPr>
          </a:p>
        </p:txBody>
      </p:sp>
      <p:sp>
        <p:nvSpPr>
          <p:cNvPr id="3" name="Subtitle 2">
            <a:extLst>
              <a:ext uri="{FF2B5EF4-FFF2-40B4-BE49-F238E27FC236}">
                <a16:creationId xmlns:a16="http://schemas.microsoft.com/office/drawing/2014/main" id="{D69EC008-B9A1-D626-8DB3-EDB2F14ACBFF}"/>
              </a:ext>
            </a:extLst>
          </p:cNvPr>
          <p:cNvSpPr>
            <a:spLocks noGrp="1"/>
          </p:cNvSpPr>
          <p:nvPr>
            <p:ph type="subTitle" idx="1"/>
          </p:nvPr>
        </p:nvSpPr>
        <p:spPr>
          <a:xfrm>
            <a:off x="4512658" y="5607630"/>
            <a:ext cx="7197726" cy="590870"/>
          </a:xfrm>
        </p:spPr>
        <p:txBody>
          <a:bodyPr>
            <a:normAutofit/>
          </a:bodyPr>
          <a:lstStyle/>
          <a:p>
            <a:r>
              <a:rPr lang="en-IN" sz="2400" dirty="0">
                <a:latin typeface="Algerian" panose="04020705040A02060702" pitchFamily="82" charset="0"/>
              </a:rPr>
              <a:t>Submitted by -  </a:t>
            </a:r>
            <a:r>
              <a:rPr lang="en-IN" sz="2400" dirty="0" err="1">
                <a:latin typeface="Algerian" panose="04020705040A02060702" pitchFamily="82" charset="0"/>
              </a:rPr>
              <a:t>HRitiK</a:t>
            </a:r>
            <a:r>
              <a:rPr lang="en-IN" sz="2400" dirty="0">
                <a:latin typeface="Algerian" panose="04020705040A02060702" pitchFamily="82" charset="0"/>
              </a:rPr>
              <a:t> Kumar Gupta</a:t>
            </a:r>
          </a:p>
        </p:txBody>
      </p:sp>
      <p:sp>
        <p:nvSpPr>
          <p:cNvPr id="5" name="Title 1">
            <a:extLst>
              <a:ext uri="{FF2B5EF4-FFF2-40B4-BE49-F238E27FC236}">
                <a16:creationId xmlns:a16="http://schemas.microsoft.com/office/drawing/2014/main" id="{9ABE41C0-CE78-419E-5A85-7C2430487691}"/>
              </a:ext>
            </a:extLst>
          </p:cNvPr>
          <p:cNvSpPr txBox="1">
            <a:spLocks/>
          </p:cNvSpPr>
          <p:nvPr/>
        </p:nvSpPr>
        <p:spPr>
          <a:xfrm>
            <a:off x="2382473" y="2550253"/>
            <a:ext cx="7683016" cy="1561548"/>
          </a:xfrm>
          <a:prstGeom prst="rect">
            <a:avLst/>
          </a:prstGeom>
          <a:effectLst>
            <a:outerShdw blurRad="50800" dist="50800" dir="5400000" sx="2000" sy="2000" algn="ctr" rotWithShape="0">
              <a:srgbClr val="000000">
                <a:alpha val="43137"/>
              </a:srgbClr>
            </a:outerShdw>
          </a:effectLst>
        </p:spPr>
        <p:txBody>
          <a:bodyPr vert="horz" lIns="91440" tIns="45720" rIns="91440" bIns="45720" rtlCol="0" anchor="ctr">
            <a:normAutofit fontScale="675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8000" b="1" i="1" dirty="0">
              <a:latin typeface="Algerian" panose="04020705040A02060702" pitchFamily="82" charset="0"/>
            </a:endParaRPr>
          </a:p>
          <a:p>
            <a:pPr algn="l"/>
            <a:r>
              <a:rPr lang="en-IN" sz="8000" b="1" i="1" dirty="0">
                <a:latin typeface="Algerian" panose="04020705040A02060702" pitchFamily="82" charset="0"/>
              </a:rPr>
              <a:t>  EXPOSYS DATA </a:t>
            </a:r>
            <a:r>
              <a:rPr lang="en-IN" sz="8800" b="1" i="1" dirty="0">
                <a:latin typeface="Algerian" panose="04020705040A02060702" pitchFamily="82" charset="0"/>
              </a:rPr>
              <a:t>LABS</a:t>
            </a:r>
            <a:endParaRPr lang="en-IN" sz="8000" b="1" i="1" dirty="0">
              <a:latin typeface="Algerian" panose="04020705040A02060702" pitchFamily="82" charset="0"/>
            </a:endParaRPr>
          </a:p>
        </p:txBody>
      </p:sp>
      <p:pic>
        <p:nvPicPr>
          <p:cNvPr id="6" name="Picture 5">
            <a:extLst>
              <a:ext uri="{FF2B5EF4-FFF2-40B4-BE49-F238E27FC236}">
                <a16:creationId xmlns:a16="http://schemas.microsoft.com/office/drawing/2014/main" id="{4B119ECE-AA9F-572A-622A-1B73F0955BF9}"/>
              </a:ext>
            </a:extLst>
          </p:cNvPr>
          <p:cNvPicPr>
            <a:picLocks noChangeAspect="1"/>
          </p:cNvPicPr>
          <p:nvPr/>
        </p:nvPicPr>
        <p:blipFill>
          <a:blip r:embed="rId2"/>
          <a:stretch>
            <a:fillRect/>
          </a:stretch>
        </p:blipFill>
        <p:spPr>
          <a:xfrm>
            <a:off x="10065489" y="2885813"/>
            <a:ext cx="1883229" cy="1225988"/>
          </a:xfrm>
          <a:prstGeom prst="rect">
            <a:avLst/>
          </a:prstGeom>
        </p:spPr>
      </p:pic>
    </p:spTree>
    <p:extLst>
      <p:ext uri="{BB962C8B-B14F-4D97-AF65-F5344CB8AC3E}">
        <p14:creationId xmlns:p14="http://schemas.microsoft.com/office/powerpoint/2010/main" val="20308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8DE9-465C-CB7F-C85D-5450913AA7F6}"/>
              </a:ext>
            </a:extLst>
          </p:cNvPr>
          <p:cNvSpPr>
            <a:spLocks noGrp="1"/>
          </p:cNvSpPr>
          <p:nvPr>
            <p:ph type="title"/>
          </p:nvPr>
        </p:nvSpPr>
        <p:spPr/>
        <p:txBody>
          <a:bodyPr>
            <a:normAutofit/>
          </a:bodyPr>
          <a:lstStyle/>
          <a:p>
            <a:pPr algn="ctr"/>
            <a:r>
              <a:rPr lang="en-US" sz="6600" b="1" dirty="0">
                <a:latin typeface="Algerian" panose="04020705040A02060702" pitchFamily="82" charset="0"/>
              </a:rPr>
              <a:t>Conclusion</a:t>
            </a:r>
            <a:endParaRPr lang="en-IN" sz="6600" dirty="0">
              <a:latin typeface="Algerian" panose="04020705040A02060702" pitchFamily="82" charset="0"/>
            </a:endParaRPr>
          </a:p>
        </p:txBody>
      </p:sp>
      <p:sp>
        <p:nvSpPr>
          <p:cNvPr id="3" name="Content Placeholder 2">
            <a:extLst>
              <a:ext uri="{FF2B5EF4-FFF2-40B4-BE49-F238E27FC236}">
                <a16:creationId xmlns:a16="http://schemas.microsoft.com/office/drawing/2014/main" id="{92F95413-CB80-D24C-DCEC-F8770FF67C44}"/>
              </a:ext>
            </a:extLst>
          </p:cNvPr>
          <p:cNvSpPr>
            <a:spLocks noGrp="1"/>
          </p:cNvSpPr>
          <p:nvPr>
            <p:ph idx="1"/>
          </p:nvPr>
        </p:nvSpPr>
        <p:spPr>
          <a:xfrm>
            <a:off x="685801" y="3026421"/>
            <a:ext cx="10131425" cy="2764779"/>
          </a:xfrm>
        </p:spPr>
        <p:txBody>
          <a:bodyPr anchor="t">
            <a:normAutofit fontScale="92500" lnSpcReduction="20000"/>
          </a:bodyPr>
          <a:lstStyle/>
          <a:p>
            <a:pPr marL="457200" lvl="1" indent="0" algn="just">
              <a:buNone/>
            </a:pPr>
            <a:r>
              <a:rPr lang="en-IN" sz="3200" dirty="0"/>
              <a:t>The Project is Successfully Completed and Working Which really helps to the people who wants to check the Valid and Invalid Emails in the Lists of Vast no of Emails data and Also Send the Mass Mails to the large no of </a:t>
            </a:r>
            <a:r>
              <a:rPr lang="en-IN" sz="3600" dirty="0"/>
              <a:t> r</a:t>
            </a:r>
            <a:r>
              <a:rPr lang="en-IN" sz="3200" dirty="0"/>
              <a:t>ecipients.</a:t>
            </a:r>
          </a:p>
          <a:p>
            <a:pPr marL="457200" lvl="1" indent="0" algn="just">
              <a:buNone/>
            </a:pPr>
            <a:r>
              <a:rPr lang="en-IN" sz="3200" dirty="0"/>
              <a:t>Skills of Web Development is Very Helpful to Successfully Complete this Project.</a:t>
            </a:r>
          </a:p>
          <a:p>
            <a:pPr marL="457200" lvl="1" indent="0" algn="just">
              <a:buNone/>
            </a:pPr>
            <a:endParaRPr lang="en-IN" sz="3200" dirty="0"/>
          </a:p>
        </p:txBody>
      </p:sp>
    </p:spTree>
    <p:extLst>
      <p:ext uri="{BB962C8B-B14F-4D97-AF65-F5344CB8AC3E}">
        <p14:creationId xmlns:p14="http://schemas.microsoft.com/office/powerpoint/2010/main" val="130887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7C4D-542B-8DC6-034E-0874BDAA442C}"/>
              </a:ext>
            </a:extLst>
          </p:cNvPr>
          <p:cNvSpPr>
            <a:spLocks noGrp="1"/>
          </p:cNvSpPr>
          <p:nvPr>
            <p:ph type="title"/>
          </p:nvPr>
        </p:nvSpPr>
        <p:spPr>
          <a:xfrm>
            <a:off x="938677" y="1722255"/>
            <a:ext cx="9878552" cy="2667000"/>
          </a:xfrm>
        </p:spPr>
        <p:txBody>
          <a:bodyPr>
            <a:normAutofit/>
          </a:bodyPr>
          <a:lstStyle/>
          <a:p>
            <a:pPr algn="ctr"/>
            <a:r>
              <a:rPr lang="en-IN" sz="8800" dirty="0">
                <a:latin typeface="Algerian" panose="04020705040A02060702" pitchFamily="82" charset="0"/>
              </a:rPr>
              <a:t>THANK YOU</a:t>
            </a:r>
          </a:p>
        </p:txBody>
      </p:sp>
      <p:sp>
        <p:nvSpPr>
          <p:cNvPr id="3" name="Text Placeholder 2">
            <a:extLst>
              <a:ext uri="{FF2B5EF4-FFF2-40B4-BE49-F238E27FC236}">
                <a16:creationId xmlns:a16="http://schemas.microsoft.com/office/drawing/2014/main" id="{841FE4CA-F2B1-52A7-4FD3-4B2886FADCFB}"/>
              </a:ext>
            </a:extLst>
          </p:cNvPr>
          <p:cNvSpPr>
            <a:spLocks noGrp="1"/>
          </p:cNvSpPr>
          <p:nvPr>
            <p:ph type="body" idx="1"/>
          </p:nvPr>
        </p:nvSpPr>
        <p:spPr>
          <a:xfrm>
            <a:off x="1147046" y="4926027"/>
            <a:ext cx="10131428" cy="1447800"/>
          </a:xfrm>
        </p:spPr>
        <p:txBody>
          <a:bodyPr/>
          <a:lstStyle/>
          <a:p>
            <a:pPr algn="r"/>
            <a:r>
              <a:rPr lang="en-IN" sz="2000" b="1" i="1" dirty="0">
                <a:latin typeface="Algerian" panose="04020705040A02060702" pitchFamily="82" charset="0"/>
              </a:rPr>
              <a:t> </a:t>
            </a:r>
            <a:r>
              <a:rPr lang="en-IN" sz="2400" b="1" i="1" dirty="0">
                <a:latin typeface="Algerian" panose="04020705040A02060702" pitchFamily="82" charset="0"/>
              </a:rPr>
              <a:t>EXPOSYS DATA </a:t>
            </a:r>
            <a:r>
              <a:rPr lang="en-IN" sz="2800" b="1" i="1" dirty="0">
                <a:latin typeface="Algerian" panose="04020705040A02060702" pitchFamily="82" charset="0"/>
              </a:rPr>
              <a:t>LABS</a:t>
            </a:r>
            <a:endParaRPr lang="en-IN" sz="2400" b="1" i="1" dirty="0">
              <a:latin typeface="Algerian" panose="04020705040A02060702" pitchFamily="82" charset="0"/>
            </a:endParaRPr>
          </a:p>
          <a:p>
            <a:pPr algn="r"/>
            <a:r>
              <a:rPr lang="en-IN" sz="2000" dirty="0">
                <a:latin typeface="Algerian" panose="04020705040A02060702" pitchFamily="82" charset="0"/>
              </a:rPr>
              <a:t>Submitted by -  </a:t>
            </a:r>
            <a:r>
              <a:rPr lang="en-IN" sz="2000" dirty="0" err="1">
                <a:latin typeface="Algerian" panose="04020705040A02060702" pitchFamily="82" charset="0"/>
              </a:rPr>
              <a:t>HRitiK</a:t>
            </a:r>
            <a:r>
              <a:rPr lang="en-IN" sz="2000" dirty="0">
                <a:latin typeface="Algerian" panose="04020705040A02060702" pitchFamily="82" charset="0"/>
              </a:rPr>
              <a:t> Kumar Gupta</a:t>
            </a:r>
          </a:p>
          <a:p>
            <a:endParaRPr lang="en-IN" dirty="0"/>
          </a:p>
        </p:txBody>
      </p:sp>
    </p:spTree>
    <p:extLst>
      <p:ext uri="{BB962C8B-B14F-4D97-AF65-F5344CB8AC3E}">
        <p14:creationId xmlns:p14="http://schemas.microsoft.com/office/powerpoint/2010/main" val="329215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1074-1E96-EECB-5285-90E10E255F4F}"/>
              </a:ext>
            </a:extLst>
          </p:cNvPr>
          <p:cNvSpPr>
            <a:spLocks noGrp="1"/>
          </p:cNvSpPr>
          <p:nvPr>
            <p:ph type="ctrTitle"/>
          </p:nvPr>
        </p:nvSpPr>
        <p:spPr>
          <a:xfrm>
            <a:off x="5120080" y="1711354"/>
            <a:ext cx="5391326" cy="1650920"/>
          </a:xfrm>
        </p:spPr>
        <p:txBody>
          <a:bodyPr>
            <a:normAutofit/>
          </a:bodyPr>
          <a:lstStyle/>
          <a:p>
            <a:pPr algn="l"/>
            <a:r>
              <a:rPr lang="en-IN" sz="6600" dirty="0">
                <a:latin typeface="Algerian" panose="04020705040A02060702" pitchFamily="82" charset="0"/>
              </a:rPr>
              <a:t>ABSTRACT</a:t>
            </a:r>
          </a:p>
        </p:txBody>
      </p:sp>
      <p:sp>
        <p:nvSpPr>
          <p:cNvPr id="3" name="Subtitle 2">
            <a:extLst>
              <a:ext uri="{FF2B5EF4-FFF2-40B4-BE49-F238E27FC236}">
                <a16:creationId xmlns:a16="http://schemas.microsoft.com/office/drawing/2014/main" id="{13314616-6A57-4C2E-8194-0A06DE436E51}"/>
              </a:ext>
            </a:extLst>
          </p:cNvPr>
          <p:cNvSpPr>
            <a:spLocks noGrp="1"/>
          </p:cNvSpPr>
          <p:nvPr>
            <p:ph type="subTitle" idx="1"/>
          </p:nvPr>
        </p:nvSpPr>
        <p:spPr>
          <a:xfrm>
            <a:off x="3937231" y="3951216"/>
            <a:ext cx="8159694" cy="1963024"/>
          </a:xfrm>
        </p:spPr>
        <p:txBody>
          <a:bodyPr>
            <a:normAutofit/>
          </a:bodyPr>
          <a:lstStyle/>
          <a:p>
            <a:pPr algn="l"/>
            <a:r>
              <a:rPr lang="en-US" sz="2400" b="1" cap="none" dirty="0">
                <a:latin typeface="Arial Rounded MT Bold" panose="020F0704030504030204" pitchFamily="34" charset="0"/>
              </a:rPr>
              <a:t>This project is web-based mass-mail dispatcher is designed to send mass mails to all the recipients uploaded through a csv file. The application will list and sort out all the valid and invalid emails detected by the application in the csv file.</a:t>
            </a:r>
            <a:endParaRPr lang="en-IN" sz="2400" b="1" cap="none" dirty="0">
              <a:latin typeface="Arial Rounded MT Bold" panose="020F0704030504030204" pitchFamily="34" charset="0"/>
            </a:endParaRPr>
          </a:p>
        </p:txBody>
      </p:sp>
    </p:spTree>
    <p:extLst>
      <p:ext uri="{BB962C8B-B14F-4D97-AF65-F5344CB8AC3E}">
        <p14:creationId xmlns:p14="http://schemas.microsoft.com/office/powerpoint/2010/main" val="137933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D1FA-974E-6C41-4BC0-98EBAA598F36}"/>
              </a:ext>
            </a:extLst>
          </p:cNvPr>
          <p:cNvSpPr>
            <a:spLocks noGrp="1"/>
          </p:cNvSpPr>
          <p:nvPr>
            <p:ph type="title"/>
          </p:nvPr>
        </p:nvSpPr>
        <p:spPr>
          <a:xfrm>
            <a:off x="685801" y="609601"/>
            <a:ext cx="10131427" cy="1621871"/>
          </a:xfrm>
        </p:spPr>
        <p:txBody>
          <a:bodyPr>
            <a:normAutofit/>
          </a:bodyPr>
          <a:lstStyle/>
          <a:p>
            <a:pPr algn="ctr"/>
            <a:r>
              <a:rPr lang="en-IN" sz="4800" dirty="0">
                <a:latin typeface="Algerian" panose="04020705040A02060702" pitchFamily="82" charset="0"/>
              </a:rPr>
              <a:t>Table of Contents</a:t>
            </a:r>
          </a:p>
        </p:txBody>
      </p:sp>
      <p:sp>
        <p:nvSpPr>
          <p:cNvPr id="3" name="Text Placeholder 2">
            <a:extLst>
              <a:ext uri="{FF2B5EF4-FFF2-40B4-BE49-F238E27FC236}">
                <a16:creationId xmlns:a16="http://schemas.microsoft.com/office/drawing/2014/main" id="{599E0FE9-839D-39A6-DE31-D15A5984156F}"/>
              </a:ext>
            </a:extLst>
          </p:cNvPr>
          <p:cNvSpPr>
            <a:spLocks noGrp="1"/>
          </p:cNvSpPr>
          <p:nvPr>
            <p:ph type="body" idx="1"/>
          </p:nvPr>
        </p:nvSpPr>
        <p:spPr>
          <a:xfrm>
            <a:off x="1817857" y="2079071"/>
            <a:ext cx="6848714" cy="4169328"/>
          </a:xfrm>
        </p:spPr>
        <p:txBody>
          <a:bodyPr>
            <a:normAutofit fontScale="92500" lnSpcReduction="20000"/>
          </a:bodyPr>
          <a:lstStyle/>
          <a:p>
            <a:pPr lvl="1"/>
            <a:r>
              <a:rPr lang="en-US" sz="2800" b="1" dirty="0">
                <a:latin typeface="Bodoni MT" panose="02070603080606020203" pitchFamily="18" charset="0"/>
              </a:rPr>
              <a:t>1.Abstract</a:t>
            </a:r>
          </a:p>
          <a:p>
            <a:pPr lvl="1"/>
            <a:r>
              <a:rPr lang="en-US" sz="2800" b="1" dirty="0">
                <a:latin typeface="Bodoni MT" panose="02070603080606020203" pitchFamily="18" charset="0"/>
              </a:rPr>
              <a:t>2. Introduction</a:t>
            </a:r>
          </a:p>
          <a:p>
            <a:pPr lvl="1"/>
            <a:r>
              <a:rPr lang="en-US" sz="2800" b="1" dirty="0">
                <a:latin typeface="Bodoni MT" panose="02070603080606020203" pitchFamily="18" charset="0"/>
              </a:rPr>
              <a:t>3. Existing Method</a:t>
            </a:r>
          </a:p>
          <a:p>
            <a:pPr lvl="1"/>
            <a:r>
              <a:rPr lang="en-US" sz="2800" b="1" dirty="0">
                <a:latin typeface="Bodoni MT" panose="02070603080606020203" pitchFamily="18" charset="0"/>
              </a:rPr>
              <a:t>4. Proposed method</a:t>
            </a:r>
          </a:p>
          <a:p>
            <a:pPr lvl="1"/>
            <a:r>
              <a:rPr lang="en-US" sz="2800" b="1" dirty="0">
                <a:latin typeface="Bodoni MT" panose="02070603080606020203" pitchFamily="18" charset="0"/>
              </a:rPr>
              <a:t>5. Methodology:</a:t>
            </a:r>
          </a:p>
          <a:p>
            <a:pPr marL="971550" lvl="1" indent="-514350" algn="ctr">
              <a:buFont typeface="Wingdings" panose="05000000000000000000" pitchFamily="2" charset="2"/>
              <a:buChar char="Ø"/>
            </a:pPr>
            <a:r>
              <a:rPr lang="en-US" sz="2800" b="1" dirty="0">
                <a:latin typeface="Bodoni MT" panose="02070603080606020203" pitchFamily="18" charset="0"/>
              </a:rPr>
              <a:t>Methodology No 1</a:t>
            </a:r>
          </a:p>
          <a:p>
            <a:pPr marL="971550" lvl="1" indent="-514350" algn="ctr">
              <a:buFont typeface="Wingdings" panose="05000000000000000000" pitchFamily="2" charset="2"/>
              <a:buChar char="Ø"/>
            </a:pPr>
            <a:r>
              <a:rPr lang="en-US" sz="2800" b="1" dirty="0">
                <a:latin typeface="Bodoni MT" panose="02070603080606020203" pitchFamily="18" charset="0"/>
              </a:rPr>
              <a:t>Methodology No 2</a:t>
            </a:r>
          </a:p>
          <a:p>
            <a:pPr marL="971550" lvl="1" indent="-514350" algn="ctr">
              <a:buFont typeface="Wingdings" panose="05000000000000000000" pitchFamily="2" charset="2"/>
              <a:buChar char="Ø"/>
            </a:pPr>
            <a:r>
              <a:rPr lang="en-US" sz="2800" b="1" dirty="0">
                <a:latin typeface="Bodoni MT" panose="02070603080606020203" pitchFamily="18" charset="0"/>
              </a:rPr>
              <a:t>Methodology No 3</a:t>
            </a:r>
          </a:p>
          <a:p>
            <a:pPr lvl="1"/>
            <a:r>
              <a:rPr lang="en-US" sz="2800" b="1" dirty="0">
                <a:latin typeface="Bodoni MT" panose="02070603080606020203" pitchFamily="18" charset="0"/>
              </a:rPr>
              <a:t>6. Conclusion</a:t>
            </a:r>
            <a:endParaRPr lang="en-IN" sz="2800" b="1" dirty="0">
              <a:latin typeface="Bodoni MT" panose="02070603080606020203" pitchFamily="18" charset="0"/>
            </a:endParaRPr>
          </a:p>
        </p:txBody>
      </p:sp>
    </p:spTree>
    <p:extLst>
      <p:ext uri="{BB962C8B-B14F-4D97-AF65-F5344CB8AC3E}">
        <p14:creationId xmlns:p14="http://schemas.microsoft.com/office/powerpoint/2010/main" val="290809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42A5-8C3F-21E9-5DF4-976A86426E0E}"/>
              </a:ext>
            </a:extLst>
          </p:cNvPr>
          <p:cNvSpPr>
            <a:spLocks noGrp="1"/>
          </p:cNvSpPr>
          <p:nvPr>
            <p:ph type="title"/>
          </p:nvPr>
        </p:nvSpPr>
        <p:spPr>
          <a:xfrm>
            <a:off x="685802" y="342562"/>
            <a:ext cx="10529759" cy="1300121"/>
          </a:xfrm>
        </p:spPr>
        <p:txBody>
          <a:bodyPr>
            <a:normAutofit fontScale="90000"/>
          </a:bodyPr>
          <a:lstStyle/>
          <a:p>
            <a:pPr algn="ctr"/>
            <a:r>
              <a:rPr lang="en-US" sz="6600" b="1" dirty="0">
                <a:latin typeface="Algerian" panose="04020705040A02060702" pitchFamily="82" charset="0"/>
              </a:rPr>
              <a:t>Introduction</a:t>
            </a:r>
            <a:br>
              <a:rPr lang="en-US" sz="3600" b="1" dirty="0">
                <a:latin typeface="Bodoni MT" panose="02070603080606020203" pitchFamily="18" charset="0"/>
              </a:rPr>
            </a:br>
            <a:endParaRPr lang="en-IN" dirty="0"/>
          </a:p>
        </p:txBody>
      </p:sp>
      <p:sp>
        <p:nvSpPr>
          <p:cNvPr id="3" name="Content Placeholder 2">
            <a:extLst>
              <a:ext uri="{FF2B5EF4-FFF2-40B4-BE49-F238E27FC236}">
                <a16:creationId xmlns:a16="http://schemas.microsoft.com/office/drawing/2014/main" id="{4465A85E-F6E4-EDCA-2E49-87E309141B33}"/>
              </a:ext>
            </a:extLst>
          </p:cNvPr>
          <p:cNvSpPr>
            <a:spLocks noGrp="1"/>
          </p:cNvSpPr>
          <p:nvPr>
            <p:ph idx="1"/>
          </p:nvPr>
        </p:nvSpPr>
        <p:spPr>
          <a:xfrm>
            <a:off x="976439" y="1798829"/>
            <a:ext cx="10239122" cy="4779996"/>
          </a:xfrm>
        </p:spPr>
        <p:txBody>
          <a:bodyPr>
            <a:normAutofit fontScale="85000" lnSpcReduction="10000"/>
          </a:bodyPr>
          <a:lstStyle/>
          <a:p>
            <a:pPr marL="0" indent="0" algn="ctr">
              <a:buNone/>
            </a:pPr>
            <a:r>
              <a:rPr lang="en-US" sz="2200" b="1" dirty="0">
                <a:latin typeface="Modern No. 20" panose="02070704070505020303" pitchFamily="18" charset="0"/>
              </a:rPr>
              <a:t>WEB DEVELOPMENT PROJECT :-  “Design and Develop Website Mass-Mail Dispatcher”</a:t>
            </a:r>
          </a:p>
          <a:p>
            <a:pPr marL="0" indent="0">
              <a:lnSpc>
                <a:spcPct val="150000"/>
              </a:lnSpc>
              <a:buNone/>
            </a:pPr>
            <a:endParaRPr lang="en-US" dirty="0"/>
          </a:p>
          <a:p>
            <a:pPr>
              <a:lnSpc>
                <a:spcPct val="150000"/>
              </a:lnSpc>
              <a:buFont typeface="Wingdings" panose="05000000000000000000" pitchFamily="2" charset="2"/>
              <a:buChar char="Ø"/>
            </a:pPr>
            <a:r>
              <a:rPr lang="en-US" sz="2100" dirty="0"/>
              <a:t> The system have been working with in this project is the web-based Mass-Mail Dispatcher.</a:t>
            </a:r>
          </a:p>
          <a:p>
            <a:pPr>
              <a:lnSpc>
                <a:spcPct val="150000"/>
              </a:lnSpc>
              <a:buFont typeface="Wingdings" panose="05000000000000000000" pitchFamily="2" charset="2"/>
              <a:buChar char="Ø"/>
            </a:pPr>
            <a:r>
              <a:rPr lang="en-US" sz="2100" dirty="0"/>
              <a:t> The application is designed to send mass mails to all the recipients uploaded through a CSV file.</a:t>
            </a:r>
          </a:p>
          <a:p>
            <a:pPr>
              <a:lnSpc>
                <a:spcPct val="150000"/>
              </a:lnSpc>
              <a:buFont typeface="Wingdings" panose="05000000000000000000" pitchFamily="2" charset="2"/>
              <a:buChar char="Ø"/>
            </a:pPr>
            <a:r>
              <a:rPr lang="en-US" sz="2100" dirty="0"/>
              <a:t> The purpose of this is to provide a tool to control and send emails to a vast number of recipients emails.</a:t>
            </a:r>
          </a:p>
          <a:p>
            <a:pPr>
              <a:lnSpc>
                <a:spcPct val="150000"/>
              </a:lnSpc>
              <a:buFont typeface="Wingdings" panose="05000000000000000000" pitchFamily="2" charset="2"/>
              <a:buChar char="Ø"/>
            </a:pPr>
            <a:r>
              <a:rPr lang="en-US" sz="2100" dirty="0"/>
              <a:t> The application will list and sort out all the valid and invalid emails detected by the application allowing the users  to more readily send emails as per user convenience.</a:t>
            </a:r>
          </a:p>
          <a:p>
            <a:pPr>
              <a:lnSpc>
                <a:spcPct val="150000"/>
              </a:lnSpc>
              <a:buFont typeface="Wingdings" panose="05000000000000000000" pitchFamily="2" charset="2"/>
              <a:buChar char="Ø"/>
            </a:pPr>
            <a:r>
              <a:rPr lang="en-US" sz="2100" dirty="0"/>
              <a:t>The end user should be able to upload CSV file.</a:t>
            </a:r>
          </a:p>
          <a:p>
            <a:pPr>
              <a:lnSpc>
                <a:spcPct val="150000"/>
              </a:lnSpc>
              <a:buFont typeface="Wingdings" panose="05000000000000000000" pitchFamily="2" charset="2"/>
              <a:buChar char="Ø"/>
            </a:pPr>
            <a:r>
              <a:rPr lang="en-US" sz="2100" dirty="0"/>
              <a:t> The application shall list the detected invalid emails found in the CSV File.</a:t>
            </a:r>
          </a:p>
          <a:p>
            <a:pPr>
              <a:lnSpc>
                <a:spcPct val="150000"/>
              </a:lnSpc>
              <a:buFont typeface="Wingdings" panose="05000000000000000000" pitchFamily="2" charset="2"/>
              <a:buChar char="Ø"/>
            </a:pPr>
            <a:r>
              <a:rPr lang="en-US" sz="2100" dirty="0"/>
              <a:t> The user should be given a structured list of the valid emails.</a:t>
            </a:r>
          </a:p>
        </p:txBody>
      </p:sp>
    </p:spTree>
    <p:extLst>
      <p:ext uri="{BB962C8B-B14F-4D97-AF65-F5344CB8AC3E}">
        <p14:creationId xmlns:p14="http://schemas.microsoft.com/office/powerpoint/2010/main" val="82315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2E38-5090-DFED-AAB9-6B07CDD8C036}"/>
              </a:ext>
            </a:extLst>
          </p:cNvPr>
          <p:cNvSpPr>
            <a:spLocks noGrp="1"/>
          </p:cNvSpPr>
          <p:nvPr>
            <p:ph type="title"/>
          </p:nvPr>
        </p:nvSpPr>
        <p:spPr>
          <a:xfrm>
            <a:off x="1090403" y="1060057"/>
            <a:ext cx="10011194" cy="1264755"/>
          </a:xfrm>
        </p:spPr>
        <p:txBody>
          <a:bodyPr>
            <a:normAutofit fontScale="90000"/>
          </a:bodyPr>
          <a:lstStyle/>
          <a:p>
            <a:pPr algn="ctr"/>
            <a:br>
              <a:rPr lang="en-US" sz="5300" b="1" dirty="0">
                <a:latin typeface="Algerian" panose="04020705040A02060702" pitchFamily="82" charset="0"/>
              </a:rPr>
            </a:br>
            <a:r>
              <a:rPr lang="en-US" sz="5300" b="1" dirty="0">
                <a:latin typeface="Algerian" panose="04020705040A02060702" pitchFamily="82" charset="0"/>
              </a:rPr>
              <a:t>Existing method</a:t>
            </a:r>
            <a:br>
              <a:rPr lang="en-US" sz="4800" b="1" dirty="0">
                <a:latin typeface="Algerian" panose="04020705040A02060702" pitchFamily="82" charset="0"/>
              </a:rPr>
            </a:br>
            <a:br>
              <a:rPr lang="en-US" sz="3600" b="1" dirty="0">
                <a:latin typeface="Bodoni MT" panose="02070603080606020203" pitchFamily="18" charset="0"/>
              </a:rPr>
            </a:br>
            <a:endParaRPr lang="en-IN" dirty="0"/>
          </a:p>
        </p:txBody>
      </p:sp>
      <p:sp>
        <p:nvSpPr>
          <p:cNvPr id="3" name="Content Placeholder 2">
            <a:extLst>
              <a:ext uri="{FF2B5EF4-FFF2-40B4-BE49-F238E27FC236}">
                <a16:creationId xmlns:a16="http://schemas.microsoft.com/office/drawing/2014/main" id="{37968B49-0201-C4FF-4A54-D9DB9CE72F78}"/>
              </a:ext>
            </a:extLst>
          </p:cNvPr>
          <p:cNvSpPr>
            <a:spLocks noGrp="1"/>
          </p:cNvSpPr>
          <p:nvPr>
            <p:ph idx="1"/>
          </p:nvPr>
        </p:nvSpPr>
        <p:spPr>
          <a:xfrm>
            <a:off x="1090403" y="2160573"/>
            <a:ext cx="10189894" cy="4507264"/>
          </a:xfrm>
        </p:spPr>
        <p:txBody>
          <a:bodyPr>
            <a:normAutofit/>
          </a:bodyPr>
          <a:lstStyle/>
          <a:p>
            <a:pPr>
              <a:buFont typeface="Wingdings" panose="05000000000000000000" pitchFamily="2" charset="2"/>
              <a:buChar char="v"/>
            </a:pPr>
            <a:r>
              <a:rPr lang="en-US" sz="2400" dirty="0"/>
              <a:t>There are many websites which validates the Email But not in the large no of emails within a Second. </a:t>
            </a:r>
          </a:p>
          <a:p>
            <a:pPr>
              <a:buFont typeface="Wingdings" panose="05000000000000000000" pitchFamily="2" charset="2"/>
              <a:buChar char="v"/>
            </a:pPr>
            <a:r>
              <a:rPr lang="en-US" sz="2400" dirty="0"/>
              <a:t>Many online website exists which can be used to send mail in bulks using API . </a:t>
            </a:r>
          </a:p>
          <a:p>
            <a:pPr>
              <a:buFont typeface="Wingdings" panose="05000000000000000000" pitchFamily="2" charset="2"/>
              <a:buChar char="v"/>
            </a:pPr>
            <a:r>
              <a:rPr lang="en-US" sz="2400" dirty="0"/>
              <a:t> Issues in existing systems-</a:t>
            </a:r>
          </a:p>
          <a:p>
            <a:pPr lvl="3">
              <a:buFont typeface="Wingdings" panose="05000000000000000000" pitchFamily="2" charset="2"/>
              <a:buChar char="v"/>
            </a:pPr>
            <a:r>
              <a:rPr lang="en-US" sz="1900" dirty="0"/>
              <a:t>     Send one email at one time using the Server .</a:t>
            </a:r>
          </a:p>
          <a:p>
            <a:pPr lvl="3">
              <a:buFont typeface="Wingdings" panose="05000000000000000000" pitchFamily="2" charset="2"/>
              <a:buChar char="v"/>
            </a:pPr>
            <a:r>
              <a:rPr lang="en-US" sz="1900" dirty="0"/>
              <a:t>	Expensive.</a:t>
            </a:r>
          </a:p>
          <a:p>
            <a:pPr lvl="3">
              <a:buFont typeface="Wingdings" panose="05000000000000000000" pitchFamily="2" charset="2"/>
              <a:buChar char="v"/>
            </a:pPr>
            <a:r>
              <a:rPr lang="en-US" sz="1900" dirty="0"/>
              <a:t>      Such website will not validate mails.</a:t>
            </a:r>
          </a:p>
          <a:p>
            <a:pPr lvl="3">
              <a:buFont typeface="Wingdings" panose="05000000000000000000" pitchFamily="2" charset="2"/>
              <a:buChar char="v"/>
            </a:pPr>
            <a:r>
              <a:rPr lang="en-US" sz="1900" dirty="0"/>
              <a:t>	Less interactive.</a:t>
            </a:r>
          </a:p>
        </p:txBody>
      </p:sp>
    </p:spTree>
    <p:extLst>
      <p:ext uri="{BB962C8B-B14F-4D97-AF65-F5344CB8AC3E}">
        <p14:creationId xmlns:p14="http://schemas.microsoft.com/office/powerpoint/2010/main" val="383128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2E38-5090-DFED-AAB9-6B07CDD8C036}"/>
              </a:ext>
            </a:extLst>
          </p:cNvPr>
          <p:cNvSpPr>
            <a:spLocks noGrp="1"/>
          </p:cNvSpPr>
          <p:nvPr>
            <p:ph type="title"/>
          </p:nvPr>
        </p:nvSpPr>
        <p:spPr>
          <a:xfrm>
            <a:off x="1090403" y="900913"/>
            <a:ext cx="10011194" cy="1456267"/>
          </a:xfrm>
        </p:spPr>
        <p:txBody>
          <a:bodyPr>
            <a:normAutofit fontScale="90000"/>
          </a:bodyPr>
          <a:lstStyle/>
          <a:p>
            <a:pPr algn="ctr"/>
            <a:br>
              <a:rPr lang="en-US" sz="4800" b="1" dirty="0">
                <a:latin typeface="Algerian" panose="04020705040A02060702" pitchFamily="82" charset="0"/>
              </a:rPr>
            </a:br>
            <a:r>
              <a:rPr lang="en-US" sz="4800" b="1" dirty="0">
                <a:latin typeface="Algerian" panose="04020705040A02060702" pitchFamily="82" charset="0"/>
              </a:rPr>
              <a:t>Proposed method</a:t>
            </a:r>
            <a:br>
              <a:rPr lang="en-US" sz="4800" b="1" dirty="0">
                <a:latin typeface="Algerian" panose="04020705040A02060702" pitchFamily="82" charset="0"/>
              </a:rPr>
            </a:br>
            <a:br>
              <a:rPr lang="en-US" sz="3600" b="1" dirty="0">
                <a:latin typeface="Bodoni MT" panose="02070603080606020203" pitchFamily="18" charset="0"/>
              </a:rPr>
            </a:br>
            <a:endParaRPr lang="en-IN" dirty="0"/>
          </a:p>
        </p:txBody>
      </p:sp>
      <p:sp>
        <p:nvSpPr>
          <p:cNvPr id="3" name="Content Placeholder 2">
            <a:extLst>
              <a:ext uri="{FF2B5EF4-FFF2-40B4-BE49-F238E27FC236}">
                <a16:creationId xmlns:a16="http://schemas.microsoft.com/office/drawing/2014/main" id="{37968B49-0201-C4FF-4A54-D9DB9CE72F78}"/>
              </a:ext>
            </a:extLst>
          </p:cNvPr>
          <p:cNvSpPr>
            <a:spLocks noGrp="1"/>
          </p:cNvSpPr>
          <p:nvPr>
            <p:ph idx="1"/>
          </p:nvPr>
        </p:nvSpPr>
        <p:spPr>
          <a:xfrm>
            <a:off x="621738" y="2065867"/>
            <a:ext cx="10948524" cy="4477218"/>
          </a:xfrm>
        </p:spPr>
        <p:txBody>
          <a:bodyPr>
            <a:normAutofit/>
          </a:bodyPr>
          <a:lstStyle/>
          <a:p>
            <a:pPr>
              <a:buFont typeface="Wingdings" panose="05000000000000000000" pitchFamily="2" charset="2"/>
              <a:buChar char="v"/>
            </a:pPr>
            <a:r>
              <a:rPr lang="en-IN" sz="2400" dirty="0"/>
              <a:t>The Website with Validation as well as Mass Messaging System for vast no of  Emails.</a:t>
            </a:r>
          </a:p>
          <a:p>
            <a:pPr>
              <a:buFont typeface="Wingdings" panose="05000000000000000000" pitchFamily="2" charset="2"/>
              <a:buChar char="v"/>
            </a:pPr>
            <a:r>
              <a:rPr lang="en-IN" sz="2400" dirty="0"/>
              <a:t>Design &amp; Style the Home Webpage.</a:t>
            </a:r>
          </a:p>
          <a:p>
            <a:pPr>
              <a:buFont typeface="Wingdings" panose="05000000000000000000" pitchFamily="2" charset="2"/>
              <a:buChar char="v"/>
            </a:pPr>
            <a:r>
              <a:rPr lang="en-IN" sz="2400" dirty="0"/>
              <a:t>Apply the JavaScript on page to take the Csv file(containing emails) from User.</a:t>
            </a:r>
          </a:p>
          <a:p>
            <a:pPr>
              <a:buFont typeface="Wingdings" panose="05000000000000000000" pitchFamily="2" charset="2"/>
              <a:buChar char="v"/>
            </a:pPr>
            <a:r>
              <a:rPr lang="en-IN" sz="2400" dirty="0"/>
              <a:t> Apply JavaScript which helps in validation of all the Emails and Sorted </a:t>
            </a:r>
            <a:r>
              <a:rPr lang="en-IN" sz="2400"/>
              <a:t>into  valid </a:t>
            </a:r>
            <a:r>
              <a:rPr lang="en-IN" sz="2400" dirty="0"/>
              <a:t>&amp; Invalid Emails List.</a:t>
            </a:r>
          </a:p>
          <a:p>
            <a:pPr>
              <a:buFont typeface="Wingdings" panose="05000000000000000000" pitchFamily="2" charset="2"/>
              <a:buChar char="v"/>
            </a:pPr>
            <a:r>
              <a:rPr lang="en-IN" sz="2400" dirty="0"/>
              <a:t>Display All the Valid Emails &amp; Invalid Emails.</a:t>
            </a:r>
          </a:p>
          <a:p>
            <a:pPr>
              <a:buFont typeface="Wingdings" panose="05000000000000000000" pitchFamily="2" charset="2"/>
              <a:buChar char="v"/>
            </a:pPr>
            <a:r>
              <a:rPr lang="en-IN" sz="2400" dirty="0"/>
              <a:t>Design A Send Page Where We Can Send the Mass Mail to All the Valid recipients Emails in the Csv File. </a:t>
            </a:r>
          </a:p>
        </p:txBody>
      </p:sp>
    </p:spTree>
    <p:extLst>
      <p:ext uri="{BB962C8B-B14F-4D97-AF65-F5344CB8AC3E}">
        <p14:creationId xmlns:p14="http://schemas.microsoft.com/office/powerpoint/2010/main" val="358939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6B1-F660-1D8D-C03D-805E9E40289B}"/>
              </a:ext>
            </a:extLst>
          </p:cNvPr>
          <p:cNvSpPr>
            <a:spLocks noGrp="1"/>
          </p:cNvSpPr>
          <p:nvPr>
            <p:ph type="title"/>
          </p:nvPr>
        </p:nvSpPr>
        <p:spPr/>
        <p:txBody>
          <a:bodyPr/>
          <a:lstStyle/>
          <a:p>
            <a:pPr algn="ctr"/>
            <a:r>
              <a:rPr lang="en-US" sz="3600" b="1" dirty="0">
                <a:latin typeface="Algerian" panose="04020705040A02060702" pitchFamily="82" charset="0"/>
              </a:rPr>
              <a:t>Methodology</a:t>
            </a:r>
            <a:br>
              <a:rPr lang="en-US" sz="3600" b="1" dirty="0">
                <a:latin typeface="Bodoni MT" panose="02070603080606020203" pitchFamily="18" charset="0"/>
              </a:rPr>
            </a:br>
            <a:r>
              <a:rPr lang="en-US" sz="3600" b="1" dirty="0">
                <a:latin typeface="Bodoni MT" panose="02070603080606020203" pitchFamily="18" charset="0"/>
              </a:rPr>
              <a:t>No.1</a:t>
            </a:r>
            <a:endParaRPr lang="en-IN" dirty="0"/>
          </a:p>
        </p:txBody>
      </p:sp>
      <p:pic>
        <p:nvPicPr>
          <p:cNvPr id="6" name="Content Placeholder 5">
            <a:extLst>
              <a:ext uri="{FF2B5EF4-FFF2-40B4-BE49-F238E27FC236}">
                <a16:creationId xmlns:a16="http://schemas.microsoft.com/office/drawing/2014/main" id="{400B2414-06C5-6543-D2EE-AAB3E3EE63F4}"/>
              </a:ext>
            </a:extLst>
          </p:cNvPr>
          <p:cNvPicPr>
            <a:picLocks noGrp="1" noChangeAspect="1"/>
          </p:cNvPicPr>
          <p:nvPr>
            <p:ph sz="half" idx="1"/>
          </p:nvPr>
        </p:nvPicPr>
        <p:blipFill>
          <a:blip r:embed="rId2"/>
          <a:stretch>
            <a:fillRect/>
          </a:stretch>
        </p:blipFill>
        <p:spPr>
          <a:xfrm>
            <a:off x="685800" y="2142067"/>
            <a:ext cx="6329995" cy="4048340"/>
          </a:xfrm>
        </p:spPr>
      </p:pic>
      <p:sp>
        <p:nvSpPr>
          <p:cNvPr id="4" name="Content Placeholder 3">
            <a:extLst>
              <a:ext uri="{FF2B5EF4-FFF2-40B4-BE49-F238E27FC236}">
                <a16:creationId xmlns:a16="http://schemas.microsoft.com/office/drawing/2014/main" id="{3F4513A6-298D-494F-D82B-AA81433078ED}"/>
              </a:ext>
            </a:extLst>
          </p:cNvPr>
          <p:cNvSpPr>
            <a:spLocks noGrp="1"/>
          </p:cNvSpPr>
          <p:nvPr>
            <p:ph sz="half" idx="2"/>
          </p:nvPr>
        </p:nvSpPr>
        <p:spPr>
          <a:xfrm>
            <a:off x="7015795" y="2142067"/>
            <a:ext cx="4750024" cy="4106334"/>
          </a:xfrm>
        </p:spPr>
        <p:txBody>
          <a:bodyPr anchor="t">
            <a:normAutofit fontScale="92500" lnSpcReduction="10000"/>
          </a:bodyPr>
          <a:lstStyle/>
          <a:p>
            <a:pPr marL="0" indent="0">
              <a:buNone/>
            </a:pPr>
            <a:r>
              <a:rPr lang="en-IN" dirty="0"/>
              <a:t> 1. Creating Home Page:</a:t>
            </a:r>
          </a:p>
          <a:p>
            <a:pPr marL="0" indent="0">
              <a:buNone/>
            </a:pPr>
            <a:endParaRPr lang="en-IN" dirty="0"/>
          </a:p>
          <a:p>
            <a:pPr>
              <a:buFont typeface="Wingdings" panose="05000000000000000000" pitchFamily="2" charset="2"/>
              <a:buChar char="ü"/>
            </a:pPr>
            <a:r>
              <a:rPr lang="en-IN" dirty="0"/>
              <a:t>With the Use of HTML, CSS &amp; JavaScript, Created Webpage having Home page, Send Message Page, Emails page, About Us which is link to </a:t>
            </a:r>
            <a:r>
              <a:rPr lang="en-IN" dirty="0" err="1"/>
              <a:t>Exposys</a:t>
            </a:r>
            <a:r>
              <a:rPr lang="en-IN" dirty="0"/>
              <a:t> Data labs website &amp; the Contact link of Creator.</a:t>
            </a:r>
          </a:p>
          <a:p>
            <a:pPr>
              <a:buFont typeface="Wingdings" panose="05000000000000000000" pitchFamily="2" charset="2"/>
              <a:buChar char="ü"/>
            </a:pPr>
            <a:r>
              <a:rPr lang="en-IN" dirty="0"/>
              <a:t>After Submitting the Csv file into the input location of Home Page. JavaScript will Work, Email Validation Occur in the file Containing Emails.</a:t>
            </a:r>
          </a:p>
          <a:p>
            <a:pPr>
              <a:buFont typeface="Wingdings" panose="05000000000000000000" pitchFamily="2" charset="2"/>
              <a:buChar char="ü"/>
            </a:pPr>
            <a:r>
              <a:rPr lang="en-IN" dirty="0"/>
              <a:t> The Data of all Valid &amp; invalid Emails in the file is Stored in the JS Storage and Transfer the data into the Emails Page. That is Link to the Submit Button. </a:t>
            </a:r>
          </a:p>
        </p:txBody>
      </p:sp>
    </p:spTree>
    <p:extLst>
      <p:ext uri="{BB962C8B-B14F-4D97-AF65-F5344CB8AC3E}">
        <p14:creationId xmlns:p14="http://schemas.microsoft.com/office/powerpoint/2010/main" val="427743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6B1-F660-1D8D-C03D-805E9E40289B}"/>
              </a:ext>
            </a:extLst>
          </p:cNvPr>
          <p:cNvSpPr>
            <a:spLocks noGrp="1"/>
          </p:cNvSpPr>
          <p:nvPr>
            <p:ph type="title"/>
          </p:nvPr>
        </p:nvSpPr>
        <p:spPr/>
        <p:txBody>
          <a:bodyPr/>
          <a:lstStyle/>
          <a:p>
            <a:pPr algn="ctr"/>
            <a:r>
              <a:rPr lang="en-US" sz="3600" b="1" dirty="0">
                <a:latin typeface="Algerian" panose="04020705040A02060702" pitchFamily="82" charset="0"/>
              </a:rPr>
              <a:t>Methodology</a:t>
            </a:r>
            <a:br>
              <a:rPr lang="en-US" sz="3600" b="1" dirty="0">
                <a:latin typeface="Bodoni MT" panose="02070603080606020203" pitchFamily="18" charset="0"/>
              </a:rPr>
            </a:br>
            <a:r>
              <a:rPr lang="en-US" sz="3600" b="1" dirty="0">
                <a:latin typeface="Bodoni MT" panose="02070603080606020203" pitchFamily="18" charset="0"/>
              </a:rPr>
              <a:t>No.2</a:t>
            </a:r>
            <a:endParaRPr lang="en-IN" dirty="0"/>
          </a:p>
        </p:txBody>
      </p:sp>
      <p:sp>
        <p:nvSpPr>
          <p:cNvPr id="4" name="Content Placeholder 3">
            <a:extLst>
              <a:ext uri="{FF2B5EF4-FFF2-40B4-BE49-F238E27FC236}">
                <a16:creationId xmlns:a16="http://schemas.microsoft.com/office/drawing/2014/main" id="{3F4513A6-298D-494F-D82B-AA81433078ED}"/>
              </a:ext>
            </a:extLst>
          </p:cNvPr>
          <p:cNvSpPr>
            <a:spLocks noGrp="1"/>
          </p:cNvSpPr>
          <p:nvPr>
            <p:ph sz="half" idx="2"/>
          </p:nvPr>
        </p:nvSpPr>
        <p:spPr>
          <a:xfrm>
            <a:off x="7388026" y="2241493"/>
            <a:ext cx="4377793" cy="4006908"/>
          </a:xfrm>
        </p:spPr>
        <p:txBody>
          <a:bodyPr anchor="t">
            <a:normAutofit lnSpcReduction="10000"/>
          </a:bodyPr>
          <a:lstStyle/>
          <a:p>
            <a:pPr marL="0" indent="0">
              <a:buNone/>
            </a:pPr>
            <a:r>
              <a:rPr lang="en-IN" dirty="0"/>
              <a:t> 2. Creating Emails Page:</a:t>
            </a:r>
          </a:p>
          <a:p>
            <a:pPr marL="0" indent="0">
              <a:buNone/>
            </a:pPr>
            <a:endParaRPr lang="en-IN" dirty="0"/>
          </a:p>
          <a:p>
            <a:pPr>
              <a:buFont typeface="Wingdings" panose="05000000000000000000" pitchFamily="2" charset="2"/>
              <a:buChar char="ü"/>
            </a:pPr>
            <a:r>
              <a:rPr lang="en-IN" dirty="0"/>
              <a:t>With the Use of HTML &amp; CSS Created Webpage having  Tables of Heading Valid &amp; Invalid.</a:t>
            </a:r>
          </a:p>
          <a:p>
            <a:pPr>
              <a:buFont typeface="Wingdings" panose="05000000000000000000" pitchFamily="2" charset="2"/>
              <a:buChar char="ü"/>
            </a:pPr>
            <a:r>
              <a:rPr lang="en-IN" dirty="0"/>
              <a:t>By the Use of JavaScript we Fetch all the List of Valid emails  &amp; Invalid emails data along with Counting that will Display in the Body of Table . </a:t>
            </a:r>
          </a:p>
          <a:p>
            <a:pPr>
              <a:buFont typeface="Wingdings" panose="05000000000000000000" pitchFamily="2" charset="2"/>
              <a:buChar char="ü"/>
            </a:pPr>
            <a:r>
              <a:rPr lang="en-IN" dirty="0"/>
              <a:t>Now If We Wants to Send Mass Mails to recipients Click on the Send Message button in Navbar which is Directly Link to Send Message Page.</a:t>
            </a:r>
          </a:p>
          <a:p>
            <a:pPr>
              <a:buFont typeface="Wingdings" panose="05000000000000000000" pitchFamily="2" charset="2"/>
              <a:buChar char="ü"/>
            </a:pPr>
            <a:endParaRPr lang="en-IN" dirty="0"/>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pic>
        <p:nvPicPr>
          <p:cNvPr id="8" name="Content Placeholder 7">
            <a:extLst>
              <a:ext uri="{FF2B5EF4-FFF2-40B4-BE49-F238E27FC236}">
                <a16:creationId xmlns:a16="http://schemas.microsoft.com/office/drawing/2014/main" id="{2F316B0B-C859-B096-3662-64662EE735EF}"/>
              </a:ext>
            </a:extLst>
          </p:cNvPr>
          <p:cNvPicPr>
            <a:picLocks noGrp="1" noChangeAspect="1"/>
          </p:cNvPicPr>
          <p:nvPr>
            <p:ph sz="half" idx="1"/>
          </p:nvPr>
        </p:nvPicPr>
        <p:blipFill>
          <a:blip r:embed="rId2"/>
          <a:stretch>
            <a:fillRect/>
          </a:stretch>
        </p:blipFill>
        <p:spPr>
          <a:xfrm>
            <a:off x="685801" y="2241493"/>
            <a:ext cx="6702225" cy="4006907"/>
          </a:xfrm>
        </p:spPr>
      </p:pic>
    </p:spTree>
    <p:extLst>
      <p:ext uri="{BB962C8B-B14F-4D97-AF65-F5344CB8AC3E}">
        <p14:creationId xmlns:p14="http://schemas.microsoft.com/office/powerpoint/2010/main" val="37811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6B1-F660-1D8D-C03D-805E9E40289B}"/>
              </a:ext>
            </a:extLst>
          </p:cNvPr>
          <p:cNvSpPr>
            <a:spLocks noGrp="1"/>
          </p:cNvSpPr>
          <p:nvPr>
            <p:ph type="title"/>
          </p:nvPr>
        </p:nvSpPr>
        <p:spPr/>
        <p:txBody>
          <a:bodyPr/>
          <a:lstStyle/>
          <a:p>
            <a:pPr algn="ctr"/>
            <a:r>
              <a:rPr lang="en-US" sz="3600" b="1" dirty="0">
                <a:latin typeface="Algerian" panose="04020705040A02060702" pitchFamily="82" charset="0"/>
              </a:rPr>
              <a:t>Methodology</a:t>
            </a:r>
            <a:br>
              <a:rPr lang="en-US" sz="3600" b="1" dirty="0">
                <a:latin typeface="Bodoni MT" panose="02070603080606020203" pitchFamily="18" charset="0"/>
              </a:rPr>
            </a:br>
            <a:r>
              <a:rPr lang="en-US" sz="3600" b="1" dirty="0">
                <a:latin typeface="Bodoni MT" panose="02070603080606020203" pitchFamily="18" charset="0"/>
              </a:rPr>
              <a:t>No.3</a:t>
            </a:r>
            <a:endParaRPr lang="en-IN" dirty="0"/>
          </a:p>
        </p:txBody>
      </p:sp>
      <p:sp>
        <p:nvSpPr>
          <p:cNvPr id="4" name="Content Placeholder 3">
            <a:extLst>
              <a:ext uri="{FF2B5EF4-FFF2-40B4-BE49-F238E27FC236}">
                <a16:creationId xmlns:a16="http://schemas.microsoft.com/office/drawing/2014/main" id="{3F4513A6-298D-494F-D82B-AA81433078ED}"/>
              </a:ext>
            </a:extLst>
          </p:cNvPr>
          <p:cNvSpPr>
            <a:spLocks noGrp="1"/>
          </p:cNvSpPr>
          <p:nvPr>
            <p:ph sz="half" idx="2"/>
          </p:nvPr>
        </p:nvSpPr>
        <p:spPr>
          <a:xfrm>
            <a:off x="6934874" y="2241493"/>
            <a:ext cx="5097983" cy="4006908"/>
          </a:xfrm>
        </p:spPr>
        <p:txBody>
          <a:bodyPr anchor="t">
            <a:normAutofit/>
          </a:bodyPr>
          <a:lstStyle/>
          <a:p>
            <a:pPr marL="0" indent="0">
              <a:buNone/>
            </a:pPr>
            <a:r>
              <a:rPr lang="en-IN" dirty="0"/>
              <a:t> 3. Creating Message Page:</a:t>
            </a:r>
          </a:p>
          <a:p>
            <a:pPr marL="0" indent="0">
              <a:buNone/>
            </a:pPr>
            <a:endParaRPr lang="en-IN" dirty="0"/>
          </a:p>
          <a:p>
            <a:pPr>
              <a:buFont typeface="Wingdings" panose="05000000000000000000" pitchFamily="2" charset="2"/>
              <a:buChar char="ü"/>
            </a:pPr>
            <a:r>
              <a:rPr lang="en-IN" dirty="0"/>
              <a:t>With the Use of HTML &amp; CSS Created this Page which will take all required inputs from the user to Send Message through Email Service.</a:t>
            </a:r>
          </a:p>
          <a:p>
            <a:pPr>
              <a:buFont typeface="Wingdings" panose="05000000000000000000" pitchFamily="2" charset="2"/>
              <a:buChar char="ü"/>
            </a:pPr>
            <a:r>
              <a:rPr lang="en-IN" dirty="0"/>
              <a:t>By the Use of JavaScript local Storage we Fetch all the valid Emails lists.</a:t>
            </a:r>
          </a:p>
          <a:p>
            <a:pPr>
              <a:buFont typeface="Wingdings" panose="05000000000000000000" pitchFamily="2" charset="2"/>
              <a:buChar char="ü"/>
            </a:pPr>
            <a:r>
              <a:rPr lang="en-IN" dirty="0"/>
              <a:t>After Clicking the Send Button JS will Establish the Connection With the SMPT Server and Run the Script for every emails and sending Message to the vast no. of r</a:t>
            </a:r>
            <a:r>
              <a:rPr lang="en-IN" sz="1800" dirty="0"/>
              <a:t>ecipients within a Seconds.</a:t>
            </a:r>
          </a:p>
          <a:p>
            <a:pPr>
              <a:buFont typeface="Wingdings" panose="05000000000000000000" pitchFamily="2" charset="2"/>
              <a:buChar char="ü"/>
            </a:pPr>
            <a:endParaRPr lang="en-IN" dirty="0"/>
          </a:p>
          <a:p>
            <a:pPr>
              <a:buFont typeface="Wingdings" panose="05000000000000000000" pitchFamily="2" charset="2"/>
              <a:buChar char="ü"/>
            </a:pPr>
            <a:endParaRPr lang="en-IN" dirty="0"/>
          </a:p>
          <a:p>
            <a:pPr>
              <a:buFont typeface="Wingdings" panose="05000000000000000000" pitchFamily="2" charset="2"/>
              <a:buChar char="ü"/>
            </a:pPr>
            <a:endParaRPr lang="en-IN" dirty="0"/>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pic>
        <p:nvPicPr>
          <p:cNvPr id="7" name="Content Placeholder 6">
            <a:extLst>
              <a:ext uri="{FF2B5EF4-FFF2-40B4-BE49-F238E27FC236}">
                <a16:creationId xmlns:a16="http://schemas.microsoft.com/office/drawing/2014/main" id="{66A46A78-1D6D-42D1-CB51-8ABEE91FFD70}"/>
              </a:ext>
            </a:extLst>
          </p:cNvPr>
          <p:cNvPicPr>
            <a:picLocks noGrp="1" noChangeAspect="1"/>
          </p:cNvPicPr>
          <p:nvPr>
            <p:ph sz="half" idx="1"/>
          </p:nvPr>
        </p:nvPicPr>
        <p:blipFill>
          <a:blip r:embed="rId2"/>
          <a:stretch>
            <a:fillRect/>
          </a:stretch>
        </p:blipFill>
        <p:spPr>
          <a:xfrm>
            <a:off x="685800" y="2241493"/>
            <a:ext cx="6249074" cy="4006907"/>
          </a:xfrm>
        </p:spPr>
      </p:pic>
    </p:spTree>
    <p:extLst>
      <p:ext uri="{BB962C8B-B14F-4D97-AF65-F5344CB8AC3E}">
        <p14:creationId xmlns:p14="http://schemas.microsoft.com/office/powerpoint/2010/main" val="996343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206</TotalTime>
  <Words>758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Arial Rounded MT Bold</vt:lpstr>
      <vt:lpstr>Bodoni MT</vt:lpstr>
      <vt:lpstr>Calibri</vt:lpstr>
      <vt:lpstr>Calibri Light</vt:lpstr>
      <vt:lpstr>Modern No. 20</vt:lpstr>
      <vt:lpstr>Wingdings</vt:lpstr>
      <vt:lpstr>Celestial</vt:lpstr>
      <vt:lpstr>Mass-Mail Dispatcher WebSite</vt:lpstr>
      <vt:lpstr>ABSTRACT</vt:lpstr>
      <vt:lpstr>Table of Contents</vt:lpstr>
      <vt:lpstr>Introduction </vt:lpstr>
      <vt:lpstr> Existing method  </vt:lpstr>
      <vt:lpstr> Proposed method  </vt:lpstr>
      <vt:lpstr>Methodology No.1</vt:lpstr>
      <vt:lpstr>Methodology No.2</vt:lpstr>
      <vt:lpstr>Methodology No.3</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Mass-Mail Dispatcher WebSite</dc:title>
  <dc:creator>Hritik Gupta</dc:creator>
  <cp:lastModifiedBy>Hritik Gupta</cp:lastModifiedBy>
  <cp:revision>10</cp:revision>
  <dcterms:created xsi:type="dcterms:W3CDTF">2023-02-02T17:15:14Z</dcterms:created>
  <dcterms:modified xsi:type="dcterms:W3CDTF">2023-02-03T06:19:33Z</dcterms:modified>
</cp:coreProperties>
</file>