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lfa Slab One" panose="020B0604020202020204" charset="0"/>
      <p:regular r:id="rId17"/>
    </p:embeddedFont>
    <p:embeddedFont>
      <p:font typeface="Baskerville Old Face" panose="02020602080505020303" pitchFamily="18" charset="0"/>
      <p:regular r:id="rId18"/>
    </p:embeddedFont>
    <p:embeddedFont>
      <p:font typeface="Georgia" panose="02040502050405020303" pitchFamily="18" charset="0"/>
      <p:regular r:id="rId19"/>
      <p:bold r:id="rId20"/>
      <p:italic r:id="rId21"/>
      <p:boldItalic r:id="rId22"/>
    </p:embeddedFont>
    <p:embeddedFont>
      <p:font typeface="Proxima Nova"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39a43a476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39a43a47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39a43a476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39a43a476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1ea120ae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1ea120ae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39a43a476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39a43a476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1ea120ae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1ea120ae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1ea120ae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1ea120ae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39a43a47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39a43a47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1ea120ae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1ea120a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39a43a47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39a43a47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39a43a476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39a43a47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39a43a476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39a43a47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1ea120ae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1ea120a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39a43a476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39a43a47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552075" y="619500"/>
            <a:ext cx="2910900" cy="3904500"/>
          </a:xfrm>
          <a:prstGeom prst="rect">
            <a:avLst/>
          </a:prstGeom>
          <a:noFill/>
          <a:ln w="152400" cap="flat" cmpd="sng">
            <a:solidFill>
              <a:srgbClr val="37474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896275" y="988800"/>
            <a:ext cx="6367800" cy="31659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potify.com/documentation/web-api/"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medium.com/@briansrebrenik/introduction-to-music-recommendation-and-machine-learning-310c4841b01d" TargetMode="External"/><Relationship Id="rId4" Type="http://schemas.openxmlformats.org/officeDocument/2006/relationships/hyperlink" Target="https://www.sciencedirect.com/science/article/pii/S1877050919310646#:~:text=By%20using%20music%20recommender%20system,that%20has%20been%20heard%20previousl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subTitle" idx="1"/>
          </p:nvPr>
        </p:nvSpPr>
        <p:spPr>
          <a:xfrm>
            <a:off x="311700" y="456937"/>
            <a:ext cx="8520600" cy="4229625"/>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275"/>
              <a:buNone/>
            </a:pPr>
            <a:r>
              <a:rPr lang="en-US" sz="7200" b="1" dirty="0">
                <a:solidFill>
                  <a:srgbClr val="292929"/>
                </a:solidFill>
                <a:latin typeface="Baskerville Old Face" panose="02020602080505020303" pitchFamily="18" charset="0"/>
              </a:rPr>
              <a:t>Music Recommendation System</a:t>
            </a:r>
            <a:endParaRPr sz="7200" b="1" dirty="0">
              <a:solidFill>
                <a:srgbClr val="292929"/>
              </a:solidFill>
              <a:latin typeface="Baskerville Old Face" panose="0202060208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a:t>
            </a:r>
            <a:endParaRPr/>
          </a:p>
        </p:txBody>
      </p:sp>
      <p:pic>
        <p:nvPicPr>
          <p:cNvPr id="126" name="Google Shape;126;p23"/>
          <p:cNvPicPr preferRelativeResize="0"/>
          <p:nvPr/>
        </p:nvPicPr>
        <p:blipFill>
          <a:blip r:embed="rId3">
            <a:alphaModFix/>
          </a:blip>
          <a:stretch>
            <a:fillRect/>
          </a:stretch>
        </p:blipFill>
        <p:spPr>
          <a:xfrm>
            <a:off x="152400" y="1170125"/>
            <a:ext cx="4419600" cy="2953246"/>
          </a:xfrm>
          <a:prstGeom prst="rect">
            <a:avLst/>
          </a:prstGeom>
          <a:noFill/>
          <a:ln>
            <a:noFill/>
          </a:ln>
        </p:spPr>
      </p:pic>
      <p:pic>
        <p:nvPicPr>
          <p:cNvPr id="127" name="Google Shape;127;p23"/>
          <p:cNvPicPr preferRelativeResize="0"/>
          <p:nvPr/>
        </p:nvPicPr>
        <p:blipFill>
          <a:blip r:embed="rId4">
            <a:alphaModFix/>
          </a:blip>
          <a:stretch>
            <a:fillRect/>
          </a:stretch>
        </p:blipFill>
        <p:spPr>
          <a:xfrm>
            <a:off x="4724400" y="1170125"/>
            <a:ext cx="4267200" cy="27980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a:t>
            </a:r>
            <a:endParaRPr/>
          </a:p>
        </p:txBody>
      </p:sp>
      <p:pic>
        <p:nvPicPr>
          <p:cNvPr id="133" name="Google Shape;133;p24"/>
          <p:cNvPicPr preferRelativeResize="0"/>
          <p:nvPr/>
        </p:nvPicPr>
        <p:blipFill>
          <a:blip r:embed="rId3">
            <a:alphaModFix/>
          </a:blip>
          <a:stretch>
            <a:fillRect/>
          </a:stretch>
        </p:blipFill>
        <p:spPr>
          <a:xfrm>
            <a:off x="152400" y="1170125"/>
            <a:ext cx="560639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292929"/>
                </a:solidFill>
                <a:highlight>
                  <a:srgbClr val="FFFFFF"/>
                </a:highlight>
                <a:latin typeface="Georgia"/>
                <a:ea typeface="Georgia"/>
                <a:cs typeface="Georgia"/>
                <a:sym typeface="Georgia"/>
              </a:rPr>
              <a:t>The top song on the list is by Rod Stewart, who like Michael Jackson, rose to fame in the 1980s. The list also contains a 2003 edit of Michael Jackson’s Thriller, which makes sense given that the user has already heard the original 1982 version of this song. The list also includes pop and rock songs from 1980s groups such as Stars On 45 and Talking Heads.</a:t>
            </a:r>
            <a:endParaRPr sz="1500">
              <a:solidFill>
                <a:srgbClr val="2929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spcBef>
                <a:spcPts val="1200"/>
              </a:spcBef>
              <a:spcAft>
                <a:spcPts val="1200"/>
              </a:spcAft>
              <a:buNone/>
            </a:pPr>
            <a:r>
              <a:rPr lang="en" sz="1500">
                <a:solidFill>
                  <a:srgbClr val="292929"/>
                </a:solidFill>
                <a:highlight>
                  <a:srgbClr val="FFFFFF"/>
                </a:highlight>
                <a:latin typeface="Georgia"/>
                <a:ea typeface="Georgia"/>
                <a:cs typeface="Georgia"/>
                <a:sym typeface="Georgia"/>
              </a:rPr>
              <a:t>Spotify keeps track of metadata and audio features for songs that we can use to build music recommendation systems.</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u="sng">
                <a:solidFill>
                  <a:schemeClr val="hlink"/>
                </a:solidFill>
                <a:hlinkClick r:id="rId3"/>
              </a:rPr>
              <a:t>https://developer.spotify.com/documentation/web-api/</a:t>
            </a:r>
            <a:endParaRPr/>
          </a:p>
          <a:p>
            <a:pPr marL="457200" lvl="0" indent="-342900" algn="l" rtl="0">
              <a:spcBef>
                <a:spcPts val="0"/>
              </a:spcBef>
              <a:spcAft>
                <a:spcPts val="0"/>
              </a:spcAft>
              <a:buSzPts val="1800"/>
              <a:buAutoNum type="arabicPeriod"/>
            </a:pPr>
            <a:r>
              <a:rPr lang="en" u="sng">
                <a:solidFill>
                  <a:schemeClr val="hlink"/>
                </a:solidFill>
                <a:hlinkClick r:id="rId4"/>
              </a:rPr>
              <a:t>https://www.sciencedirect.com/science/article/pii/S1877050919310646#:~:text=By%20using%20music%20recommender%20system,that%20has%20been%20heard%20previously</a:t>
            </a:r>
            <a:r>
              <a:rPr lang="en"/>
              <a:t>.</a:t>
            </a:r>
            <a:endParaRPr/>
          </a:p>
          <a:p>
            <a:pPr marL="457200" lvl="0" indent="-342900" algn="l" rtl="0">
              <a:spcBef>
                <a:spcPts val="0"/>
              </a:spcBef>
              <a:spcAft>
                <a:spcPts val="0"/>
              </a:spcAft>
              <a:buSzPts val="1800"/>
              <a:buAutoNum type="arabicPeriod"/>
            </a:pPr>
            <a:r>
              <a:rPr lang="en" u="sng">
                <a:solidFill>
                  <a:schemeClr val="hlink"/>
                </a:solidFill>
                <a:hlinkClick r:id="rId5"/>
              </a:rPr>
              <a:t>https://medium.com/@briansrebrenik/introduction-to-music-recommendation-and-machine-learning-310c4841b01d</a:t>
            </a:r>
            <a:endParaRPr/>
          </a:p>
          <a:p>
            <a:pPr marL="457200" lvl="0" indent="-342900" algn="l" rtl="0">
              <a:spcBef>
                <a:spcPts val="0"/>
              </a:spcBef>
              <a:spcAft>
                <a:spcPts val="0"/>
              </a:spcAft>
              <a:buSzPts val="1800"/>
              <a:buAutoNum type="arabicPeriod"/>
            </a:pPr>
            <a:r>
              <a:rPr lang="en"/>
              <a:t>https://www.kaggle.com/</a:t>
            </a:r>
            <a:endParaRPr/>
          </a:p>
          <a:p>
            <a:pPr marL="457200" lvl="0" indent="-342900" algn="l" rtl="0">
              <a:spcBef>
                <a:spcPts val="0"/>
              </a:spcBef>
              <a:spcAft>
                <a:spcPts val="0"/>
              </a:spcAft>
              <a:buSzPts val="1800"/>
              <a:buAutoNum type="arabicPeriod"/>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1388100" y="2156100"/>
            <a:ext cx="6367800" cy="8313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rgbClr val="000000"/>
                </a:solidFill>
              </a:rPr>
              <a:t>Spotify offers a web API that allows developers to get audio aspects and metadata about songs, such as the song's popularity, tempo, loudness, key, and release year. We can utilise this information to create music recommendation systems that provide consumers recommendations based on both the audio and metadata of the songs they've listened to.</a:t>
            </a:r>
            <a:endParaRPr>
              <a:solidFill>
                <a:srgbClr val="000000"/>
              </a:solidFill>
            </a:endParaRPr>
          </a:p>
          <a:p>
            <a:pPr marL="0" lvl="0" indent="0" algn="l" rtl="0">
              <a:spcBef>
                <a:spcPts val="1200"/>
              </a:spcBef>
              <a:spcAft>
                <a:spcPts val="0"/>
              </a:spcAft>
              <a:buClr>
                <a:schemeClr val="dk1"/>
              </a:buClr>
              <a:buSzPts val="1100"/>
              <a:buFont typeface="Arial"/>
              <a:buNone/>
            </a:pPr>
            <a:r>
              <a:rPr lang="en">
                <a:solidFill>
                  <a:srgbClr val="000000"/>
                </a:solidFill>
              </a:rPr>
              <a:t>In this project, we’ve worked on a content-based music recommendation engine using a Spotify song dataset and </a:t>
            </a:r>
            <a:r>
              <a:rPr lang="en" b="1">
                <a:solidFill>
                  <a:srgbClr val="000000"/>
                </a:solidFill>
              </a:rPr>
              <a:t>Spotify</a:t>
            </a:r>
            <a:r>
              <a:rPr lang="en">
                <a:solidFill>
                  <a:srgbClr val="000000"/>
                </a:solidFill>
              </a:rPr>
              <a:t>, a Python library for Spotify.</a:t>
            </a:r>
            <a:endParaRPr>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92929"/>
                </a:solidFill>
              </a:rPr>
              <a:t>Spotify has a web API that developers can use to retrieve audio features and metadata about songs such as the song’s popularity, tempo, loudness, key, and the year in which it was released. We can use this data to build music recommendation systems that recommend songs to users based on both the audio features and the metadata of the songs that they have listened to.</a:t>
            </a:r>
            <a:endParaRPr>
              <a:solidFill>
                <a:srgbClr val="29292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REQUIREMENTS</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solidFill>
                  <a:srgbClr val="292929"/>
                </a:solidFill>
              </a:rPr>
              <a:t>Spotify Dataset</a:t>
            </a:r>
            <a:endParaRPr>
              <a:solidFill>
                <a:srgbClr val="292929"/>
              </a:solidFill>
            </a:endParaRPr>
          </a:p>
          <a:p>
            <a:pPr marL="0" lvl="0" indent="0" algn="l" rtl="0">
              <a:spcBef>
                <a:spcPts val="1200"/>
              </a:spcBef>
              <a:spcAft>
                <a:spcPts val="0"/>
              </a:spcAft>
              <a:buNone/>
            </a:pPr>
            <a:r>
              <a:rPr lang="en">
                <a:solidFill>
                  <a:srgbClr val="292929"/>
                </a:solidFill>
              </a:rPr>
              <a:t>Jupyter Notebook</a:t>
            </a:r>
            <a:endParaRPr>
              <a:solidFill>
                <a:srgbClr val="292929"/>
              </a:solidFill>
            </a:endParaRPr>
          </a:p>
          <a:p>
            <a:pPr marL="0" lvl="0" indent="0" algn="l" rtl="0">
              <a:spcBef>
                <a:spcPts val="1200"/>
              </a:spcBef>
              <a:spcAft>
                <a:spcPts val="0"/>
              </a:spcAft>
              <a:buNone/>
            </a:pPr>
            <a:r>
              <a:rPr lang="en">
                <a:solidFill>
                  <a:srgbClr val="292929"/>
                </a:solidFill>
              </a:rPr>
              <a:t>Libraries:</a:t>
            </a:r>
            <a:endParaRPr>
              <a:solidFill>
                <a:srgbClr val="292929"/>
              </a:solidFill>
            </a:endParaRPr>
          </a:p>
          <a:p>
            <a:pPr marL="457200" lvl="0" indent="-342900" algn="l" rtl="0">
              <a:spcBef>
                <a:spcPts val="1200"/>
              </a:spcBef>
              <a:spcAft>
                <a:spcPts val="0"/>
              </a:spcAft>
              <a:buClr>
                <a:srgbClr val="292929"/>
              </a:buClr>
              <a:buSzPts val="1800"/>
              <a:buAutoNum type="arabicPeriod"/>
            </a:pPr>
            <a:r>
              <a:rPr lang="en">
                <a:solidFill>
                  <a:srgbClr val="292929"/>
                </a:solidFill>
              </a:rPr>
              <a:t>Numpy</a:t>
            </a:r>
            <a:endParaRPr>
              <a:solidFill>
                <a:srgbClr val="292929"/>
              </a:solidFill>
            </a:endParaRPr>
          </a:p>
          <a:p>
            <a:pPr marL="457200" lvl="0" indent="-342900" algn="l" rtl="0">
              <a:spcBef>
                <a:spcPts val="0"/>
              </a:spcBef>
              <a:spcAft>
                <a:spcPts val="0"/>
              </a:spcAft>
              <a:buClr>
                <a:srgbClr val="292929"/>
              </a:buClr>
              <a:buSzPts val="1800"/>
              <a:buAutoNum type="arabicPeriod"/>
            </a:pPr>
            <a:r>
              <a:rPr lang="en">
                <a:solidFill>
                  <a:srgbClr val="292929"/>
                </a:solidFill>
              </a:rPr>
              <a:t>Pandas</a:t>
            </a:r>
            <a:endParaRPr>
              <a:solidFill>
                <a:srgbClr val="292929"/>
              </a:solidFill>
            </a:endParaRPr>
          </a:p>
          <a:p>
            <a:pPr marL="457200" lvl="0" indent="-342900" algn="l" rtl="0">
              <a:spcBef>
                <a:spcPts val="0"/>
              </a:spcBef>
              <a:spcAft>
                <a:spcPts val="0"/>
              </a:spcAft>
              <a:buClr>
                <a:srgbClr val="292929"/>
              </a:buClr>
              <a:buSzPts val="1800"/>
              <a:buAutoNum type="arabicPeriod"/>
            </a:pPr>
            <a:r>
              <a:rPr lang="en">
                <a:solidFill>
                  <a:srgbClr val="292929"/>
                </a:solidFill>
              </a:rPr>
              <a:t>Matplotlib</a:t>
            </a:r>
            <a:endParaRPr>
              <a:solidFill>
                <a:srgbClr val="292929"/>
              </a:solidFill>
            </a:endParaRPr>
          </a:p>
          <a:p>
            <a:pPr marL="457200" lvl="0" indent="-342900" algn="l" rtl="0">
              <a:spcBef>
                <a:spcPts val="0"/>
              </a:spcBef>
              <a:spcAft>
                <a:spcPts val="0"/>
              </a:spcAft>
              <a:buClr>
                <a:srgbClr val="292929"/>
              </a:buClr>
              <a:buSzPts val="1800"/>
              <a:buAutoNum type="arabicPeriod"/>
            </a:pPr>
            <a:r>
              <a:rPr lang="en">
                <a:solidFill>
                  <a:srgbClr val="292929"/>
                </a:solidFill>
              </a:rPr>
              <a:t>Pyplot</a:t>
            </a:r>
            <a:endParaRPr>
              <a:solidFill>
                <a:srgbClr val="292929"/>
              </a:solidFill>
            </a:endParaRPr>
          </a:p>
          <a:p>
            <a:pPr marL="457200" lvl="0" indent="-342900" algn="l" rtl="0">
              <a:spcBef>
                <a:spcPts val="0"/>
              </a:spcBef>
              <a:spcAft>
                <a:spcPts val="0"/>
              </a:spcAft>
              <a:buClr>
                <a:srgbClr val="292929"/>
              </a:buClr>
              <a:buSzPts val="1800"/>
              <a:buAutoNum type="arabicPeriod"/>
            </a:pPr>
            <a:r>
              <a:rPr lang="en">
                <a:solidFill>
                  <a:srgbClr val="292929"/>
                </a:solidFill>
              </a:rPr>
              <a:t>Seaborn</a:t>
            </a:r>
            <a:endParaRPr>
              <a:solidFill>
                <a:srgbClr val="292929"/>
              </a:solidFill>
            </a:endParaRPr>
          </a:p>
          <a:p>
            <a:pPr marL="457200" lvl="0" indent="-342900" algn="l" rtl="0">
              <a:spcBef>
                <a:spcPts val="0"/>
              </a:spcBef>
              <a:spcAft>
                <a:spcPts val="0"/>
              </a:spcAft>
              <a:buClr>
                <a:srgbClr val="292929"/>
              </a:buClr>
              <a:buSzPts val="1800"/>
              <a:buAutoNum type="arabicPeriod"/>
            </a:pPr>
            <a:r>
              <a:rPr lang="en">
                <a:solidFill>
                  <a:srgbClr val="292929"/>
                </a:solidFill>
              </a:rPr>
              <a:t>Spotify</a:t>
            </a:r>
            <a:endParaRPr>
              <a:solidFill>
                <a:srgbClr val="292929"/>
              </a:solidFill>
            </a:endParaRPr>
          </a:p>
          <a:p>
            <a:pPr marL="0" lvl="0" indent="0" algn="l" rtl="0">
              <a:spcBef>
                <a:spcPts val="1200"/>
              </a:spcBef>
              <a:spcAft>
                <a:spcPts val="1200"/>
              </a:spcAft>
              <a:buNone/>
            </a:pPr>
            <a:endParaRPr/>
          </a:p>
        </p:txBody>
      </p:sp>
      <p:pic>
        <p:nvPicPr>
          <p:cNvPr id="82" name="Google Shape;82;p17"/>
          <p:cNvPicPr preferRelativeResize="0"/>
          <p:nvPr/>
        </p:nvPicPr>
        <p:blipFill>
          <a:blip r:embed="rId3">
            <a:alphaModFix/>
          </a:blip>
          <a:stretch>
            <a:fillRect/>
          </a:stretch>
        </p:blipFill>
        <p:spPr>
          <a:xfrm>
            <a:off x="6656713" y="1224100"/>
            <a:ext cx="2142000" cy="899650"/>
          </a:xfrm>
          <a:prstGeom prst="rect">
            <a:avLst/>
          </a:prstGeom>
          <a:noFill/>
          <a:ln>
            <a:noFill/>
          </a:ln>
        </p:spPr>
      </p:pic>
      <p:pic>
        <p:nvPicPr>
          <p:cNvPr id="83" name="Google Shape;83;p17"/>
          <p:cNvPicPr preferRelativeResize="0"/>
          <p:nvPr/>
        </p:nvPicPr>
        <p:blipFill>
          <a:blip r:embed="rId4">
            <a:alphaModFix/>
          </a:blip>
          <a:stretch>
            <a:fillRect/>
          </a:stretch>
        </p:blipFill>
        <p:spPr>
          <a:xfrm>
            <a:off x="4642325" y="2693969"/>
            <a:ext cx="1905000" cy="1910176"/>
          </a:xfrm>
          <a:prstGeom prst="rect">
            <a:avLst/>
          </a:prstGeom>
          <a:noFill/>
          <a:ln>
            <a:noFill/>
          </a:ln>
        </p:spPr>
      </p:pic>
      <p:pic>
        <p:nvPicPr>
          <p:cNvPr id="84" name="Google Shape;84;p17"/>
          <p:cNvPicPr preferRelativeResize="0"/>
          <p:nvPr/>
        </p:nvPicPr>
        <p:blipFill>
          <a:blip r:embed="rId5">
            <a:alphaModFix/>
          </a:blip>
          <a:stretch>
            <a:fillRect/>
          </a:stretch>
        </p:blipFill>
        <p:spPr>
          <a:xfrm>
            <a:off x="6409295" y="2515495"/>
            <a:ext cx="2636874" cy="1101875"/>
          </a:xfrm>
          <a:prstGeom prst="rect">
            <a:avLst/>
          </a:prstGeom>
          <a:noFill/>
          <a:ln>
            <a:noFill/>
          </a:ln>
        </p:spPr>
      </p:pic>
      <p:pic>
        <p:nvPicPr>
          <p:cNvPr id="85" name="Google Shape;85;p17"/>
          <p:cNvPicPr preferRelativeResize="0"/>
          <p:nvPr/>
        </p:nvPicPr>
        <p:blipFill>
          <a:blip r:embed="rId6">
            <a:alphaModFix/>
          </a:blip>
          <a:stretch>
            <a:fillRect/>
          </a:stretch>
        </p:blipFill>
        <p:spPr>
          <a:xfrm>
            <a:off x="4713099" y="1882575"/>
            <a:ext cx="1696175" cy="759475"/>
          </a:xfrm>
          <a:prstGeom prst="rect">
            <a:avLst/>
          </a:prstGeom>
          <a:noFill/>
          <a:ln>
            <a:noFill/>
          </a:ln>
        </p:spPr>
      </p:pic>
      <p:pic>
        <p:nvPicPr>
          <p:cNvPr id="86" name="Google Shape;86;p17"/>
          <p:cNvPicPr preferRelativeResize="0"/>
          <p:nvPr/>
        </p:nvPicPr>
        <p:blipFill>
          <a:blip r:embed="rId7">
            <a:alphaModFix/>
          </a:blip>
          <a:stretch>
            <a:fillRect/>
          </a:stretch>
        </p:blipFill>
        <p:spPr>
          <a:xfrm>
            <a:off x="6249321" y="4052500"/>
            <a:ext cx="2648179" cy="759475"/>
          </a:xfrm>
          <a:prstGeom prst="rect">
            <a:avLst/>
          </a:prstGeom>
          <a:noFill/>
          <a:ln>
            <a:noFill/>
          </a:ln>
        </p:spPr>
      </p:pic>
      <p:pic>
        <p:nvPicPr>
          <p:cNvPr id="87" name="Google Shape;87;p17"/>
          <p:cNvPicPr preferRelativeResize="0"/>
          <p:nvPr/>
        </p:nvPicPr>
        <p:blipFill>
          <a:blip r:embed="rId8">
            <a:alphaModFix/>
          </a:blip>
          <a:stretch>
            <a:fillRect/>
          </a:stretch>
        </p:blipFill>
        <p:spPr>
          <a:xfrm>
            <a:off x="4161089" y="1309875"/>
            <a:ext cx="2386236"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92929"/>
                </a:solidFill>
              </a:rPr>
              <a:t>We had used the Spotify Dataset, which is publicly available on Kaggle and contains metadata and audio features for over 170,000 different songs. I used three data files from this dataset. The first one contains data for individual songs while the next two files contain the data grouped the genres and years in which the songs were released.</a:t>
            </a:r>
            <a:endParaRPr>
              <a:solidFill>
                <a:srgbClr val="29292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92929"/>
                </a:solidFill>
              </a:rPr>
              <a:t>We have included the column metadata below that was generated by calling the Pandas info function for each data frame.</a:t>
            </a:r>
            <a:endParaRPr>
              <a:solidFill>
                <a:srgbClr val="292929"/>
              </a:solidFill>
            </a:endParaRPr>
          </a:p>
          <a:p>
            <a:pPr marL="0" lvl="0" indent="0" algn="l" rtl="0">
              <a:spcBef>
                <a:spcPts val="1200"/>
              </a:spcBef>
              <a:spcAft>
                <a:spcPts val="1200"/>
              </a:spcAft>
              <a:buNone/>
            </a:pPr>
            <a:r>
              <a:rPr lang="en">
                <a:solidFill>
                  <a:srgbClr val="292929"/>
                </a:solidFill>
              </a:rPr>
              <a:t>This dataset is extremely useful and can be used for a wide range of tasks. Before building a recommendation system, I decided to create some visualizations to better understand the data and the trends in music over the last 100 years.</a:t>
            </a:r>
            <a:endParaRPr>
              <a:solidFill>
                <a:srgbClr val="29292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92929"/>
                </a:solidFill>
              </a:rPr>
              <a:t>The algorithms that are used are:</a:t>
            </a:r>
            <a:endParaRPr>
              <a:solidFill>
                <a:srgbClr val="292929"/>
              </a:solidFill>
            </a:endParaRPr>
          </a:p>
          <a:p>
            <a:pPr marL="457200" lvl="0" indent="-342900" algn="l" rtl="0">
              <a:spcBef>
                <a:spcPts val="1200"/>
              </a:spcBef>
              <a:spcAft>
                <a:spcPts val="0"/>
              </a:spcAft>
              <a:buClr>
                <a:srgbClr val="292929"/>
              </a:buClr>
              <a:buSzPts val="1800"/>
              <a:buChar char="●"/>
            </a:pPr>
            <a:r>
              <a:rPr lang="en">
                <a:solidFill>
                  <a:srgbClr val="292929"/>
                </a:solidFill>
              </a:rPr>
              <a:t>K-means clustering algorithm</a:t>
            </a:r>
            <a:endParaRPr>
              <a:solidFill>
                <a:srgbClr val="292929"/>
              </a:solidFill>
            </a:endParaRPr>
          </a:p>
          <a:p>
            <a:pPr marL="457200" lvl="0" indent="-342900" algn="l" rtl="0">
              <a:spcBef>
                <a:spcPts val="0"/>
              </a:spcBef>
              <a:spcAft>
                <a:spcPts val="0"/>
              </a:spcAft>
              <a:buClr>
                <a:srgbClr val="292929"/>
              </a:buClr>
              <a:buSzPts val="1800"/>
              <a:buChar char="●"/>
            </a:pPr>
            <a:r>
              <a:rPr lang="en">
                <a:solidFill>
                  <a:srgbClr val="292929"/>
                </a:solidFill>
              </a:rPr>
              <a:t>t-Distributed Stochastic Neighbor Embedding algorithm</a:t>
            </a:r>
            <a:endParaRPr>
              <a:solidFill>
                <a:srgbClr val="292929"/>
              </a:solidFill>
            </a:endParaRPr>
          </a:p>
          <a:p>
            <a:pPr marL="457200" lvl="0" indent="-342900" algn="l" rtl="0">
              <a:spcBef>
                <a:spcPts val="0"/>
              </a:spcBef>
              <a:spcAft>
                <a:spcPts val="0"/>
              </a:spcAft>
              <a:buClr>
                <a:srgbClr val="292929"/>
              </a:buClr>
              <a:buSzPts val="1800"/>
              <a:buChar char="●"/>
            </a:pPr>
            <a:r>
              <a:rPr lang="en">
                <a:solidFill>
                  <a:srgbClr val="292929"/>
                </a:solidFill>
              </a:rPr>
              <a:t>Principal Component Analysis </a:t>
            </a:r>
            <a:endParaRPr>
              <a:solidFill>
                <a:srgbClr val="29292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3465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INPUT</a:t>
            </a:r>
            <a:endParaRPr/>
          </a:p>
        </p:txBody>
      </p:sp>
      <p:sp>
        <p:nvSpPr>
          <p:cNvPr id="111" name="Google Shape;111;p21"/>
          <p:cNvSpPr txBox="1">
            <a:spLocks noGrp="1"/>
          </p:cNvSpPr>
          <p:nvPr>
            <p:ph type="body" idx="1"/>
          </p:nvPr>
        </p:nvSpPr>
        <p:spPr>
          <a:xfrm>
            <a:off x="311700" y="1252925"/>
            <a:ext cx="3465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92929"/>
                </a:solidFill>
              </a:rPr>
              <a:t>Three datasets:</a:t>
            </a:r>
            <a:endParaRPr>
              <a:solidFill>
                <a:srgbClr val="292929"/>
              </a:solidFill>
            </a:endParaRPr>
          </a:p>
          <a:p>
            <a:pPr marL="457200" lvl="0" indent="-342900" algn="l" rtl="0">
              <a:spcBef>
                <a:spcPts val="1200"/>
              </a:spcBef>
              <a:spcAft>
                <a:spcPts val="0"/>
              </a:spcAft>
              <a:buClr>
                <a:srgbClr val="292929"/>
              </a:buClr>
              <a:buSzPts val="1800"/>
              <a:buAutoNum type="arabicPeriod"/>
            </a:pPr>
            <a:r>
              <a:rPr lang="en">
                <a:solidFill>
                  <a:srgbClr val="292929"/>
                </a:solidFill>
              </a:rPr>
              <a:t>Data.csv</a:t>
            </a:r>
            <a:endParaRPr>
              <a:solidFill>
                <a:srgbClr val="292929"/>
              </a:solidFill>
            </a:endParaRPr>
          </a:p>
          <a:p>
            <a:pPr marL="457200" lvl="0" indent="-342900" algn="l" rtl="0">
              <a:spcBef>
                <a:spcPts val="0"/>
              </a:spcBef>
              <a:spcAft>
                <a:spcPts val="0"/>
              </a:spcAft>
              <a:buClr>
                <a:srgbClr val="292929"/>
              </a:buClr>
              <a:buSzPts val="1800"/>
              <a:buAutoNum type="arabicPeriod"/>
            </a:pPr>
            <a:r>
              <a:rPr lang="en">
                <a:solidFill>
                  <a:srgbClr val="292929"/>
                </a:solidFill>
              </a:rPr>
              <a:t>Data_by_genres.csv</a:t>
            </a:r>
            <a:endParaRPr>
              <a:solidFill>
                <a:srgbClr val="292929"/>
              </a:solidFill>
            </a:endParaRPr>
          </a:p>
          <a:p>
            <a:pPr marL="457200" lvl="0" indent="-342900" algn="l" rtl="0">
              <a:spcBef>
                <a:spcPts val="0"/>
              </a:spcBef>
              <a:spcAft>
                <a:spcPts val="0"/>
              </a:spcAft>
              <a:buClr>
                <a:srgbClr val="292929"/>
              </a:buClr>
              <a:buSzPts val="1800"/>
              <a:buAutoNum type="arabicPeriod"/>
            </a:pPr>
            <a:r>
              <a:rPr lang="en">
                <a:solidFill>
                  <a:srgbClr val="292929"/>
                </a:solidFill>
              </a:rPr>
              <a:t>Data_by_year.csv</a:t>
            </a:r>
            <a:endParaRPr>
              <a:solidFill>
                <a:srgbClr val="292929"/>
              </a:solidFill>
            </a:endParaRPr>
          </a:p>
        </p:txBody>
      </p:sp>
      <p:sp>
        <p:nvSpPr>
          <p:cNvPr id="112" name="Google Shape;112;p21"/>
          <p:cNvSpPr txBox="1"/>
          <p:nvPr/>
        </p:nvSpPr>
        <p:spPr>
          <a:xfrm>
            <a:off x="5081613" y="446675"/>
            <a:ext cx="2039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accent3"/>
                </a:solidFill>
                <a:latin typeface="Alfa Slab One"/>
                <a:ea typeface="Alfa Slab One"/>
                <a:cs typeface="Alfa Slab One"/>
                <a:sym typeface="Alfa Slab One"/>
              </a:rPr>
              <a:t>OUTPUT</a:t>
            </a:r>
            <a:endParaRPr sz="2500">
              <a:solidFill>
                <a:schemeClr val="accent3"/>
              </a:solidFill>
              <a:latin typeface="Alfa Slab One"/>
              <a:ea typeface="Alfa Slab One"/>
              <a:cs typeface="Alfa Slab One"/>
              <a:sym typeface="Alfa Slab One"/>
            </a:endParaRPr>
          </a:p>
        </p:txBody>
      </p:sp>
      <p:pic>
        <p:nvPicPr>
          <p:cNvPr id="113" name="Google Shape;113;p21"/>
          <p:cNvPicPr preferRelativeResize="0"/>
          <p:nvPr/>
        </p:nvPicPr>
        <p:blipFill>
          <a:blip r:embed="rId3">
            <a:alphaModFix/>
          </a:blip>
          <a:stretch>
            <a:fillRect/>
          </a:stretch>
        </p:blipFill>
        <p:spPr>
          <a:xfrm>
            <a:off x="2973988" y="1252925"/>
            <a:ext cx="6085376" cy="318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a:t>
            </a:r>
            <a:endParaRPr/>
          </a:p>
        </p:txBody>
      </p:sp>
      <p:pic>
        <p:nvPicPr>
          <p:cNvPr id="119" name="Google Shape;119;p22"/>
          <p:cNvPicPr preferRelativeResize="0"/>
          <p:nvPr/>
        </p:nvPicPr>
        <p:blipFill>
          <a:blip r:embed="rId3">
            <a:alphaModFix/>
          </a:blip>
          <a:stretch>
            <a:fillRect/>
          </a:stretch>
        </p:blipFill>
        <p:spPr>
          <a:xfrm>
            <a:off x="152400" y="1170125"/>
            <a:ext cx="4419599" cy="2908161"/>
          </a:xfrm>
          <a:prstGeom prst="rect">
            <a:avLst/>
          </a:prstGeom>
          <a:noFill/>
          <a:ln>
            <a:noFill/>
          </a:ln>
        </p:spPr>
      </p:pic>
      <p:pic>
        <p:nvPicPr>
          <p:cNvPr id="120" name="Google Shape;120;p22"/>
          <p:cNvPicPr preferRelativeResize="0"/>
          <p:nvPr/>
        </p:nvPicPr>
        <p:blipFill>
          <a:blip r:embed="rId4">
            <a:alphaModFix/>
          </a:blip>
          <a:stretch>
            <a:fillRect/>
          </a:stretch>
        </p:blipFill>
        <p:spPr>
          <a:xfrm>
            <a:off x="4572000" y="1170125"/>
            <a:ext cx="4419600" cy="3186400"/>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On-screen Show (16:9)</PresentationFormat>
  <Paragraphs>45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Baskerville Old Face</vt:lpstr>
      <vt:lpstr>Alfa Slab One</vt:lpstr>
      <vt:lpstr>Georgia</vt:lpstr>
      <vt:lpstr>Proxima Nova</vt:lpstr>
      <vt:lpstr>Arial</vt:lpstr>
      <vt:lpstr>Gameday</vt:lpstr>
      <vt:lpstr>PowerPoint Presentation</vt:lpstr>
      <vt:lpstr>PROBLEM STATEMENT</vt:lpstr>
      <vt:lpstr>OBJECTIVES</vt:lpstr>
      <vt:lpstr>SOFTWARE REQUIREMENTS</vt:lpstr>
      <vt:lpstr>DATASET DESCRIPTION</vt:lpstr>
      <vt:lpstr>DATA PRE-PROCESSING</vt:lpstr>
      <vt:lpstr>ALGORITHMS </vt:lpstr>
      <vt:lpstr>INPUT</vt:lpstr>
      <vt:lpstr>VISUALIZATION</vt:lpstr>
      <vt:lpstr>VISUALIZATION</vt:lpstr>
      <vt:lpstr>VISUALIZATION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 .</cp:lastModifiedBy>
  <cp:revision>1</cp:revision>
  <dcterms:modified xsi:type="dcterms:W3CDTF">2022-02-12T11:01:49Z</dcterms:modified>
</cp:coreProperties>
</file>