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46" r:id="rId1"/>
  </p:sldMasterIdLst>
  <p:sldIdLst>
    <p:sldId id="258" r:id="rId2"/>
    <p:sldId id="284" r:id="rId3"/>
    <p:sldId id="285" r:id="rId4"/>
    <p:sldId id="297" r:id="rId5"/>
    <p:sldId id="287" r:id="rId6"/>
    <p:sldId id="298" r:id="rId7"/>
    <p:sldId id="266" r:id="rId8"/>
    <p:sldId id="302" r:id="rId9"/>
    <p:sldId id="303" r:id="rId10"/>
    <p:sldId id="304" r:id="rId11"/>
    <p:sldId id="299" r:id="rId12"/>
    <p:sldId id="300" r:id="rId13"/>
    <p:sldId id="301" r:id="rId14"/>
    <p:sldId id="305" r:id="rId15"/>
    <p:sldId id="308" r:id="rId16"/>
    <p:sldId id="309" r:id="rId17"/>
    <p:sldId id="310" r:id="rId18"/>
    <p:sldId id="311" r:id="rId19"/>
    <p:sldId id="317" r:id="rId20"/>
    <p:sldId id="318" r:id="rId21"/>
    <p:sldId id="319" r:id="rId22"/>
    <p:sldId id="316" r:id="rId23"/>
    <p:sldId id="312" r:id="rId24"/>
    <p:sldId id="313" r:id="rId25"/>
    <p:sldId id="314" r:id="rId26"/>
    <p:sldId id="315"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CC5"/>
    <a:srgbClr val="365C9F"/>
    <a:srgbClr val="213A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2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023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178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299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905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31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70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171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70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714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089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4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14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136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15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304837"/>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45E1-FA6B-4D5C-B685-14C2F0E0F376}"/>
              </a:ext>
            </a:extLst>
          </p:cNvPr>
          <p:cNvSpPr>
            <a:spLocks noGrp="1"/>
          </p:cNvSpPr>
          <p:nvPr>
            <p:ph type="ctrTitle"/>
          </p:nvPr>
        </p:nvSpPr>
        <p:spPr>
          <a:xfrm>
            <a:off x="1229709" y="1049775"/>
            <a:ext cx="8860221" cy="1646302"/>
          </a:xfrm>
        </p:spPr>
        <p:txBody>
          <a:bodyPr>
            <a:normAutofit/>
          </a:bodyPr>
          <a:lstStyle/>
          <a:p>
            <a:pPr algn="ctr"/>
            <a:r>
              <a:rPr lang="en-US" sz="4400" dirty="0">
                <a:latin typeface="Arial Black" panose="020B0A04020102020204" pitchFamily="34" charset="0"/>
                <a:cs typeface="Arial" panose="020B0604020202020204" pitchFamily="34" charset="0"/>
              </a:rPr>
              <a:t>    </a:t>
            </a:r>
            <a:r>
              <a:rPr lang="en-US" sz="4400" dirty="0">
                <a:latin typeface="Times New Roman" panose="02020603050405020304" pitchFamily="18" charset="0"/>
                <a:cs typeface="Times New Roman" panose="02020603050405020304" pitchFamily="18" charset="0"/>
              </a:rPr>
              <a:t>STUDY OF TCP AND IT’S VARIANTS</a:t>
            </a:r>
          </a:p>
        </p:txBody>
      </p:sp>
      <p:sp>
        <p:nvSpPr>
          <p:cNvPr id="3" name="Subtitle 2">
            <a:extLst>
              <a:ext uri="{FF2B5EF4-FFF2-40B4-BE49-F238E27FC236}">
                <a16:creationId xmlns:a16="http://schemas.microsoft.com/office/drawing/2014/main" id="{6F299FCE-290B-4F02-8B1B-FD59590F3AAC}"/>
              </a:ext>
            </a:extLst>
          </p:cNvPr>
          <p:cNvSpPr>
            <a:spLocks noGrp="1"/>
          </p:cNvSpPr>
          <p:nvPr>
            <p:ph type="subTitle" idx="1"/>
          </p:nvPr>
        </p:nvSpPr>
        <p:spPr>
          <a:xfrm>
            <a:off x="8761194" y="6284303"/>
            <a:ext cx="8637072" cy="1394459"/>
          </a:xfrm>
        </p:spPr>
        <p:txBody>
          <a:bodyPr>
            <a:normAutofit/>
          </a:bodyPr>
          <a:lstStyle/>
          <a:p>
            <a:r>
              <a:rPr lang="en-US" dirty="0"/>
              <a:t>.</a:t>
            </a:r>
          </a:p>
        </p:txBody>
      </p:sp>
      <p:sp>
        <p:nvSpPr>
          <p:cNvPr id="4" name="TextBox 3"/>
          <p:cNvSpPr txBox="1"/>
          <p:nvPr/>
        </p:nvSpPr>
        <p:spPr>
          <a:xfrm>
            <a:off x="4072116" y="3982364"/>
            <a:ext cx="4047767" cy="1200329"/>
          </a:xfrm>
          <a:prstGeom prst="rect">
            <a:avLst/>
          </a:prstGeom>
          <a:noFill/>
        </p:spPr>
        <p:txBody>
          <a:bodyPr wrap="square" rtlCol="0">
            <a:spAutoFit/>
          </a:bodyPr>
          <a:lstStyle/>
          <a:p>
            <a:pPr algn="ctr"/>
            <a:r>
              <a:rPr lang="en-US" sz="2400" dirty="0" err="1">
                <a:solidFill>
                  <a:srgbClr val="859CC5"/>
                </a:solidFill>
                <a:latin typeface="Times New Roman" panose="02020603050405020304" pitchFamily="18" charset="0"/>
                <a:cs typeface="Times New Roman" panose="02020603050405020304" pitchFamily="18" charset="0"/>
              </a:rPr>
              <a:t>Gnanesh</a:t>
            </a:r>
            <a:r>
              <a:rPr lang="en-US" sz="2400" dirty="0">
                <a:solidFill>
                  <a:srgbClr val="859CC5"/>
                </a:solidFill>
                <a:latin typeface="Times New Roman" panose="02020603050405020304" pitchFamily="18" charset="0"/>
                <a:cs typeface="Times New Roman" panose="02020603050405020304" pitchFamily="18" charset="0"/>
              </a:rPr>
              <a:t> Patel (MT22030)</a:t>
            </a:r>
            <a:endParaRPr lang="en-IN" sz="2400" dirty="0">
              <a:solidFill>
                <a:srgbClr val="859CC5"/>
              </a:solidFill>
              <a:latin typeface="Times New Roman" panose="02020603050405020304" pitchFamily="18" charset="0"/>
              <a:cs typeface="Times New Roman" panose="02020603050405020304" pitchFamily="18" charset="0"/>
            </a:endParaRPr>
          </a:p>
          <a:p>
            <a:pPr algn="ctr"/>
            <a:r>
              <a:rPr lang="en-US" sz="2400" dirty="0" err="1">
                <a:solidFill>
                  <a:srgbClr val="859CC5"/>
                </a:solidFill>
                <a:latin typeface="Times New Roman" panose="02020603050405020304" pitchFamily="18" charset="0"/>
                <a:cs typeface="Times New Roman" panose="02020603050405020304" pitchFamily="18" charset="0"/>
              </a:rPr>
              <a:t>Hritika</a:t>
            </a:r>
            <a:r>
              <a:rPr lang="en-US" sz="2400" dirty="0">
                <a:solidFill>
                  <a:srgbClr val="859CC5"/>
                </a:solidFill>
                <a:latin typeface="Times New Roman" panose="02020603050405020304" pitchFamily="18" charset="0"/>
                <a:cs typeface="Times New Roman" panose="02020603050405020304" pitchFamily="18" charset="0"/>
              </a:rPr>
              <a:t> Shah (MT22101)</a:t>
            </a:r>
          </a:p>
          <a:p>
            <a:pPr algn="ctr"/>
            <a:r>
              <a:rPr lang="en-US" sz="2400" dirty="0">
                <a:solidFill>
                  <a:srgbClr val="859CC5"/>
                </a:solidFill>
                <a:latin typeface="Times New Roman" panose="02020603050405020304" pitchFamily="18" charset="0"/>
                <a:cs typeface="Times New Roman" panose="02020603050405020304" pitchFamily="18" charset="0"/>
              </a:rPr>
              <a:t>Kirti Vashishtha (MT22035)</a:t>
            </a:r>
          </a:p>
        </p:txBody>
      </p:sp>
      <p:sp>
        <p:nvSpPr>
          <p:cNvPr id="5" name="TextBox 4">
            <a:extLst>
              <a:ext uri="{FF2B5EF4-FFF2-40B4-BE49-F238E27FC236}">
                <a16:creationId xmlns:a16="http://schemas.microsoft.com/office/drawing/2014/main" id="{5B0DEF0D-B483-A78E-D062-44BF8C13BEC5}"/>
              </a:ext>
            </a:extLst>
          </p:cNvPr>
          <p:cNvSpPr txBox="1"/>
          <p:nvPr/>
        </p:nvSpPr>
        <p:spPr>
          <a:xfrm>
            <a:off x="3835634" y="2944292"/>
            <a:ext cx="3868450" cy="707886"/>
          </a:xfrm>
          <a:prstGeom prst="rect">
            <a:avLst/>
          </a:prstGeom>
          <a:noFill/>
        </p:spPr>
        <p:txBody>
          <a:bodyPr wrap="square" rtlCol="0">
            <a:spAutoFit/>
          </a:bodyPr>
          <a:lstStyle/>
          <a:p>
            <a:pPr algn="ctr"/>
            <a:r>
              <a:rPr lang="en-IN" sz="4000" dirty="0">
                <a:solidFill>
                  <a:srgbClr val="213A68"/>
                </a:solidFill>
              </a:rPr>
              <a:t>GROUP 1</a:t>
            </a:r>
          </a:p>
        </p:txBody>
      </p:sp>
    </p:spTree>
    <p:extLst>
      <p:ext uri="{BB962C8B-B14F-4D97-AF65-F5344CB8AC3E}">
        <p14:creationId xmlns:p14="http://schemas.microsoft.com/office/powerpoint/2010/main" val="39662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4C264-4D33-AA40-1908-3D0C2376D216}"/>
              </a:ext>
            </a:extLst>
          </p:cNvPr>
          <p:cNvSpPr>
            <a:spLocks noGrp="1"/>
          </p:cNvSpPr>
          <p:nvPr>
            <p:ph idx="1"/>
          </p:nvPr>
        </p:nvSpPr>
        <p:spPr>
          <a:xfrm>
            <a:off x="508000" y="558801"/>
            <a:ext cx="8766002" cy="5482562"/>
          </a:xfrm>
        </p:spPr>
        <p:txBody>
          <a:bodyPr>
            <a:normAutofit fontScale="92500" lnSpcReduction="10000"/>
          </a:bodyPr>
          <a:lstStyle/>
          <a:p>
            <a:pPr>
              <a:buFont typeface="Wingdings" panose="05000000000000000000" pitchFamily="2" charset="2"/>
              <a:buChar char="q"/>
            </a:pPr>
            <a:r>
              <a:rPr lang="en-IN" sz="3000" b="1" u="sng" dirty="0">
                <a:latin typeface="Times New Roman" panose="02020603050405020304" pitchFamily="18" charset="0"/>
                <a:cs typeface="Times New Roman" panose="02020603050405020304" pitchFamily="18" charset="0"/>
              </a:rPr>
              <a:t>TCP CUBIC:</a:t>
            </a:r>
          </a:p>
          <a:p>
            <a:pPr marL="0" indent="0">
              <a:buNone/>
            </a:pPr>
            <a:r>
              <a:rPr lang="en-US" sz="2600" b="0" i="0" dirty="0">
                <a:solidFill>
                  <a:srgbClr val="374151"/>
                </a:solidFill>
                <a:effectLst/>
                <a:latin typeface="Times New Roman" panose="02020603050405020304" pitchFamily="18" charset="0"/>
                <a:cs typeface="Times New Roman" panose="02020603050405020304" pitchFamily="18" charset="0"/>
              </a:rPr>
              <a:t>TCP Cubic is a popular TCP congestion control algorithm that aims to improve network performance and fairness. It is a variant of the traditional TCP Reno algorithm, which is widely used in modern computer networks, including the internet. TCP Cubic also includes a mechanism called "TCP-friendly" that aims to ensure fair sharing of network resources among different TCP connections. This mechanism adjusts the sending rate of each connection based on the number of competing connections and the available network bandwidth.</a:t>
            </a:r>
          </a:p>
          <a:p>
            <a:pPr marL="0" indent="0">
              <a:buNone/>
            </a:pPr>
            <a:r>
              <a:rPr lang="en-US" sz="2600" b="0" i="0" dirty="0">
                <a:solidFill>
                  <a:srgbClr val="374151"/>
                </a:solidFill>
                <a:effectLst/>
                <a:latin typeface="Times New Roman" panose="02020603050405020304" pitchFamily="18" charset="0"/>
                <a:cs typeface="Times New Roman" panose="02020603050405020304" pitchFamily="18" charset="0"/>
              </a:rPr>
              <a:t>One of the advantages of TCP Cubic is its ability to perform well in a variety of network conditions, including high-bandwidth and high-delay networks. It has also been shown to be more robust than other TCP variants in the face of network congestion, particularly in high-speed networks.</a:t>
            </a:r>
          </a:p>
          <a:p>
            <a:pPr marL="0" indent="0">
              <a:buNone/>
            </a:pPr>
            <a:endParaRPr lang="en-IN" sz="2800" b="1" u="sng" dirty="0">
              <a:latin typeface="Times New Roman" panose="02020603050405020304" pitchFamily="18" charset="0"/>
              <a:cs typeface="Times New Roman" panose="02020603050405020304" pitchFamily="18" charset="0"/>
            </a:endParaRPr>
          </a:p>
          <a:p>
            <a:pPr marL="0" indent="0">
              <a:buNone/>
            </a:pP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80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97E2-F1D0-A1A4-489E-A06066E28EDC}"/>
              </a:ext>
            </a:extLst>
          </p:cNvPr>
          <p:cNvSpPr>
            <a:spLocks noGrp="1"/>
          </p:cNvSpPr>
          <p:nvPr>
            <p:ph type="title"/>
          </p:nvPr>
        </p:nvSpPr>
        <p:spPr>
          <a:xfrm>
            <a:off x="565574" y="1087120"/>
            <a:ext cx="8596668" cy="1320800"/>
          </a:xfrm>
        </p:spPr>
        <p:txBody>
          <a:bodyPr>
            <a:normAutofit/>
          </a:bodyPr>
          <a:lstStyle/>
          <a:p>
            <a:pPr marL="571500" indent="-571500">
              <a:buFont typeface="Wingdings" panose="05000000000000000000" pitchFamily="2" charset="2"/>
              <a:buChar char="v"/>
            </a:pPr>
            <a:r>
              <a:rPr lang="en-IN" sz="4400" b="1" u="sng" dirty="0">
                <a:latin typeface="Times New Roman" panose="02020603050405020304" pitchFamily="18" charset="0"/>
                <a:cs typeface="Times New Roman" panose="02020603050405020304" pitchFamily="18" charset="0"/>
              </a:rPr>
              <a:t>SETUP:</a:t>
            </a:r>
          </a:p>
        </p:txBody>
      </p:sp>
      <p:sp>
        <p:nvSpPr>
          <p:cNvPr id="3" name="Content Placeholder 2">
            <a:extLst>
              <a:ext uri="{FF2B5EF4-FFF2-40B4-BE49-F238E27FC236}">
                <a16:creationId xmlns:a16="http://schemas.microsoft.com/office/drawing/2014/main" id="{653EE46F-2FC9-83FD-375B-58C7109B89C8}"/>
              </a:ext>
            </a:extLst>
          </p:cNvPr>
          <p:cNvSpPr>
            <a:spLocks noGrp="1"/>
          </p:cNvSpPr>
          <p:nvPr>
            <p:ph idx="1"/>
          </p:nvPr>
        </p:nvSpPr>
        <p:spPr>
          <a:xfrm>
            <a:off x="687494" y="2008189"/>
            <a:ext cx="8596668" cy="3880773"/>
          </a:xfrm>
        </p:spPr>
        <p:txBody>
          <a:bodyPr/>
          <a:lstStyle/>
          <a:p>
            <a:pPr marL="0" indent="0">
              <a:buNone/>
            </a:pPr>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Creation of two nodes.</a:t>
            </a:r>
          </a:p>
          <a:p>
            <a:r>
              <a:rPr lang="en-IN" sz="2400" dirty="0">
                <a:latin typeface="Times New Roman" panose="02020603050405020304" pitchFamily="18" charset="0"/>
                <a:cs typeface="Times New Roman" panose="02020603050405020304" pitchFamily="18" charset="0"/>
              </a:rPr>
              <a:t>Obstacle added – 6 buildings, tree and human blockage.</a:t>
            </a:r>
          </a:p>
          <a:p>
            <a:r>
              <a:rPr lang="en-IN" sz="2400" dirty="0" err="1">
                <a:latin typeface="Times New Roman" panose="02020603050405020304" pitchFamily="18" charset="0"/>
                <a:cs typeface="Times New Roman" panose="02020603050405020304" pitchFamily="18" charset="0"/>
              </a:rPr>
              <a:t>phasedArrayModel</a:t>
            </a:r>
            <a:r>
              <a:rPr lang="en-IN" sz="2400" dirty="0">
                <a:latin typeface="Times New Roman" panose="02020603050405020304" pitchFamily="18" charset="0"/>
                <a:cs typeface="Times New Roman" panose="02020603050405020304" pitchFamily="18" charset="0"/>
              </a:rPr>
              <a:t> having </a:t>
            </a:r>
            <a:r>
              <a:rPr lang="en-IN" sz="2400" dirty="0" err="1">
                <a:latin typeface="Times New Roman" panose="02020603050405020304" pitchFamily="18" charset="0"/>
                <a:cs typeface="Times New Roman" panose="02020603050405020304" pitchFamily="18" charset="0"/>
              </a:rPr>
              <a:t>threeGpp</a:t>
            </a:r>
            <a:r>
              <a:rPr lang="en-IN" sz="2400" dirty="0">
                <a:latin typeface="Times New Roman" panose="02020603050405020304" pitchFamily="18" charset="0"/>
                <a:cs typeface="Times New Roman" panose="02020603050405020304" pitchFamily="18" charset="0"/>
              </a:rPr>
              <a:t> antennas is used.</a:t>
            </a:r>
          </a:p>
          <a:p>
            <a:r>
              <a:rPr lang="en-IN" sz="2400" dirty="0">
                <a:latin typeface="Times New Roman" panose="02020603050405020304" pitchFamily="18" charset="0"/>
                <a:cs typeface="Times New Roman" panose="02020603050405020304" pitchFamily="18" charset="0"/>
              </a:rPr>
              <a:t> Study is made at high frequency.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7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7085-05B7-CBC3-3787-D2B37ABA5E1F}"/>
              </a:ext>
            </a:extLst>
          </p:cNvPr>
          <p:cNvSpPr>
            <a:spLocks noGrp="1"/>
          </p:cNvSpPr>
          <p:nvPr>
            <p:ph type="title"/>
          </p:nvPr>
        </p:nvSpPr>
        <p:spPr/>
        <p:txBody>
          <a:bodyPr>
            <a:normAutofit/>
          </a:bodyPr>
          <a:lstStyle/>
          <a:p>
            <a:pPr marL="571500" indent="-571500" algn="ctr">
              <a:buFont typeface="Wingdings" panose="05000000000000000000" pitchFamily="2" charset="2"/>
              <a:buChar char="v"/>
            </a:pPr>
            <a:r>
              <a:rPr lang="en-IN" sz="40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C3DAA788-39E1-C8F6-FEEC-7EAB5DE9879A}"/>
              </a:ext>
            </a:extLst>
          </p:cNvPr>
          <p:cNvSpPr>
            <a:spLocks noGrp="1"/>
          </p:cNvSpPr>
          <p:nvPr>
            <p:ph idx="1"/>
          </p:nvPr>
        </p:nvSpPr>
        <p:spPr>
          <a:xfrm>
            <a:off x="951654" y="1488613"/>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Transmission Control Protocol (TCP), generally known as TCP, is a popular connection-oriented transport layer protocol that guarantees packet delivery across a shaky network. Although the initial iteration of TCP worked effectively, it was difficult to maintains the network grew up. Since then, a number of TCP variations have been created that incorporate strategies for controlling and reducing congestion in an effort to enhance TCP performance.</a:t>
            </a:r>
          </a:p>
          <a:p>
            <a:r>
              <a:rPr lang="en-US" sz="2000" dirty="0">
                <a:latin typeface="Times New Roman" panose="02020603050405020304" pitchFamily="18" charset="0"/>
                <a:cs typeface="Times New Roman" panose="02020603050405020304" pitchFamily="18" charset="0"/>
              </a:rPr>
              <a:t>This project attempts to determine how the three TCP variants(TCP new reno, TCP Vegas and TCP Cubic) perform in a very high frequency range.</a:t>
            </a:r>
          </a:p>
          <a:p>
            <a:r>
              <a:rPr lang="en-US" sz="2000" dirty="0">
                <a:latin typeface="Times New Roman" panose="02020603050405020304" pitchFamily="18" charset="0"/>
                <a:cs typeface="Times New Roman" panose="02020603050405020304" pitchFamily="18" charset="0"/>
              </a:rPr>
              <a:t>We ran several tests and displayed graphs for congestion window and throughput and determined how each TCP Variant performs in high frequency conditions which is simulated by using the ns3 mmwave module.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A431-524C-8790-E07B-199CCD0926D6}"/>
              </a:ext>
            </a:extLst>
          </p:cNvPr>
          <p:cNvSpPr>
            <a:spLocks noGrp="1"/>
          </p:cNvSpPr>
          <p:nvPr>
            <p:ph type="title"/>
          </p:nvPr>
        </p:nvSpPr>
        <p:spPr/>
        <p:txBody>
          <a:bodyPr/>
          <a:lstStyle/>
          <a:p>
            <a:pPr marL="571500" indent="-571500" algn="ctr">
              <a:buFont typeface="Wingdings" panose="05000000000000000000" pitchFamily="2" charset="2"/>
              <a:buChar char="v"/>
            </a:pPr>
            <a:r>
              <a:rPr lang="en-IN" b="1" u="sng" dirty="0"/>
              <a:t>OBSERVATION:</a:t>
            </a:r>
          </a:p>
        </p:txBody>
      </p:sp>
      <p:sp>
        <p:nvSpPr>
          <p:cNvPr id="3" name="Content Placeholder 2">
            <a:extLst>
              <a:ext uri="{FF2B5EF4-FFF2-40B4-BE49-F238E27FC236}">
                <a16:creationId xmlns:a16="http://schemas.microsoft.com/office/drawing/2014/main" id="{5440D981-39CD-9822-DE4C-826835D4D07B}"/>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Here, we have used NS-3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mmwave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to study the behaviour to different TCP variants at high frequency range i.e. &gt;= 22GHz where most of the variants do not perform well.</a:t>
            </a:r>
          </a:p>
          <a:p>
            <a:r>
              <a:rPr lang="en-IN" sz="2400" dirty="0">
                <a:latin typeface="Times New Roman" panose="02020603050405020304" pitchFamily="18" charset="0"/>
                <a:ea typeface="Calibri" panose="020F0502020204030204" pitchFamily="34" charset="0"/>
                <a:cs typeface="Times New Roman" panose="02020603050405020304" pitchFamily="18" charset="0"/>
              </a:rPr>
              <a:t>Studies shows that TCP-BBR performs good in high frequency range.</a:t>
            </a: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7290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520D-E8D6-37CD-8A32-BD0636B4C09A}"/>
              </a:ext>
            </a:extLst>
          </p:cNvPr>
          <p:cNvSpPr>
            <a:spLocks noGrp="1"/>
          </p:cNvSpPr>
          <p:nvPr>
            <p:ph type="title"/>
          </p:nvPr>
        </p:nvSpPr>
        <p:spPr>
          <a:xfrm>
            <a:off x="677334" y="589280"/>
            <a:ext cx="8596668" cy="1320800"/>
          </a:xfrm>
        </p:spPr>
        <p:txBody>
          <a:bodyPr>
            <a:normAutofit fontScale="90000"/>
          </a:bodyPr>
          <a:lstStyle/>
          <a:p>
            <a:pPr marL="571500" indent="-571500">
              <a:buFont typeface="Wingdings" panose="05000000000000000000" pitchFamily="2" charset="2"/>
              <a:buChar char="v"/>
            </a:pPr>
            <a:r>
              <a:rPr lang="en-IN" sz="5300" b="1" u="sng" dirty="0">
                <a:latin typeface="Times New Roman" panose="02020603050405020304" pitchFamily="18" charset="0"/>
                <a:cs typeface="Times New Roman" panose="02020603050405020304" pitchFamily="18" charset="0"/>
              </a:rPr>
              <a:t>RESULTS:</a:t>
            </a:r>
            <a:br>
              <a:rPr lang="en-IN" sz="5300"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3BDDA5C-4540-AA19-394B-D7B6C00570D6}"/>
              </a:ext>
            </a:extLst>
          </p:cNvPr>
          <p:cNvSpPr txBox="1"/>
          <p:nvPr/>
        </p:nvSpPr>
        <p:spPr>
          <a:xfrm>
            <a:off x="1935480" y="2659559"/>
            <a:ext cx="8321040" cy="769441"/>
          </a:xfrm>
          <a:prstGeom prst="rect">
            <a:avLst/>
          </a:prstGeom>
          <a:noFill/>
        </p:spPr>
        <p:txBody>
          <a:bodyPr wrap="square" rtlCol="0">
            <a:spAutoFit/>
          </a:bodyPr>
          <a:lstStyle/>
          <a:p>
            <a:r>
              <a:rPr lang="en-IN" sz="4400" dirty="0"/>
              <a:t>CONGESTION WINDOW VS TIME</a:t>
            </a:r>
          </a:p>
        </p:txBody>
      </p:sp>
    </p:spTree>
    <p:extLst>
      <p:ext uri="{BB962C8B-B14F-4D97-AF65-F5344CB8AC3E}">
        <p14:creationId xmlns:p14="http://schemas.microsoft.com/office/powerpoint/2010/main" val="379460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AF66-4119-5A66-B81F-177DD2392904}"/>
              </a:ext>
            </a:extLst>
          </p:cNvPr>
          <p:cNvSpPr>
            <a:spLocks noGrp="1"/>
          </p:cNvSpPr>
          <p:nvPr>
            <p:ph type="title"/>
          </p:nvPr>
        </p:nvSpPr>
        <p:spPr/>
        <p:txBody>
          <a:bodyPr/>
          <a:lstStyle/>
          <a:p>
            <a:r>
              <a:rPr lang="en-IN" dirty="0"/>
              <a:t>TCP VEGAS</a:t>
            </a:r>
          </a:p>
        </p:txBody>
      </p:sp>
      <p:pic>
        <p:nvPicPr>
          <p:cNvPr id="4" name="Content Placeholder 3">
            <a:extLst>
              <a:ext uri="{FF2B5EF4-FFF2-40B4-BE49-F238E27FC236}">
                <a16:creationId xmlns:a16="http://schemas.microsoft.com/office/drawing/2014/main" id="{437C9CEF-B5B0-60DE-BB95-5840F11D5A00}"/>
              </a:ext>
            </a:extLst>
          </p:cNvPr>
          <p:cNvPicPr>
            <a:picLocks noGrp="1" noChangeAspect="1"/>
          </p:cNvPicPr>
          <p:nvPr>
            <p:ph idx="1"/>
          </p:nvPr>
        </p:nvPicPr>
        <p:blipFill>
          <a:blip r:embed="rId2"/>
          <a:stretch>
            <a:fillRect/>
          </a:stretch>
        </p:blipFill>
        <p:spPr>
          <a:xfrm>
            <a:off x="2057054" y="1467024"/>
            <a:ext cx="5755986" cy="4930601"/>
          </a:xfrm>
          <a:prstGeom prst="rect">
            <a:avLst/>
          </a:prstGeom>
        </p:spPr>
      </p:pic>
    </p:spTree>
    <p:extLst>
      <p:ext uri="{BB962C8B-B14F-4D97-AF65-F5344CB8AC3E}">
        <p14:creationId xmlns:p14="http://schemas.microsoft.com/office/powerpoint/2010/main" val="140239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4C97-388D-4C04-D0D0-0E6F7F087367}"/>
              </a:ext>
            </a:extLst>
          </p:cNvPr>
          <p:cNvSpPr>
            <a:spLocks noGrp="1"/>
          </p:cNvSpPr>
          <p:nvPr>
            <p:ph type="title"/>
          </p:nvPr>
        </p:nvSpPr>
        <p:spPr/>
        <p:txBody>
          <a:bodyPr/>
          <a:lstStyle/>
          <a:p>
            <a:r>
              <a:rPr lang="en-IN" dirty="0"/>
              <a:t>TCP CUBIC</a:t>
            </a:r>
          </a:p>
        </p:txBody>
      </p:sp>
      <p:pic>
        <p:nvPicPr>
          <p:cNvPr id="5" name="Content Placeholder 4">
            <a:extLst>
              <a:ext uri="{FF2B5EF4-FFF2-40B4-BE49-F238E27FC236}">
                <a16:creationId xmlns:a16="http://schemas.microsoft.com/office/drawing/2014/main" id="{600F60F7-DE3F-BE71-8C3F-36B993E333D6}"/>
              </a:ext>
            </a:extLst>
          </p:cNvPr>
          <p:cNvPicPr>
            <a:picLocks noGrp="1" noChangeAspect="1"/>
          </p:cNvPicPr>
          <p:nvPr>
            <p:ph idx="1"/>
          </p:nvPr>
        </p:nvPicPr>
        <p:blipFill>
          <a:blip r:embed="rId2"/>
          <a:stretch>
            <a:fillRect/>
          </a:stretch>
        </p:blipFill>
        <p:spPr>
          <a:xfrm>
            <a:off x="2499019" y="1422400"/>
            <a:ext cx="6035381" cy="5178600"/>
          </a:xfrm>
        </p:spPr>
      </p:pic>
    </p:spTree>
    <p:extLst>
      <p:ext uri="{BB962C8B-B14F-4D97-AF65-F5344CB8AC3E}">
        <p14:creationId xmlns:p14="http://schemas.microsoft.com/office/powerpoint/2010/main" val="392379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4C97-388D-4C04-D0D0-0E6F7F087367}"/>
              </a:ext>
            </a:extLst>
          </p:cNvPr>
          <p:cNvSpPr>
            <a:spLocks noGrp="1"/>
          </p:cNvSpPr>
          <p:nvPr>
            <p:ph type="title"/>
          </p:nvPr>
        </p:nvSpPr>
        <p:spPr/>
        <p:txBody>
          <a:bodyPr/>
          <a:lstStyle/>
          <a:p>
            <a:r>
              <a:rPr lang="en-IN" dirty="0"/>
              <a:t>TCP NEW RENO</a:t>
            </a:r>
          </a:p>
        </p:txBody>
      </p:sp>
      <p:pic>
        <p:nvPicPr>
          <p:cNvPr id="5" name="Content Placeholder 4">
            <a:extLst>
              <a:ext uri="{FF2B5EF4-FFF2-40B4-BE49-F238E27FC236}">
                <a16:creationId xmlns:a16="http://schemas.microsoft.com/office/drawing/2014/main" id="{E230E6D8-D59F-8E38-63C6-455694A8FD3A}"/>
              </a:ext>
            </a:extLst>
          </p:cNvPr>
          <p:cNvPicPr>
            <a:picLocks noGrp="1" noChangeAspect="1"/>
          </p:cNvPicPr>
          <p:nvPr>
            <p:ph idx="1"/>
          </p:nvPr>
        </p:nvPicPr>
        <p:blipFill>
          <a:blip r:embed="rId2"/>
          <a:stretch>
            <a:fillRect/>
          </a:stretch>
        </p:blipFill>
        <p:spPr>
          <a:xfrm>
            <a:off x="2281846" y="1445237"/>
            <a:ext cx="5835994" cy="5036844"/>
          </a:xfrm>
        </p:spPr>
      </p:pic>
    </p:spTree>
    <p:extLst>
      <p:ext uri="{BB962C8B-B14F-4D97-AF65-F5344CB8AC3E}">
        <p14:creationId xmlns:p14="http://schemas.microsoft.com/office/powerpoint/2010/main" val="237626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9075-1AF4-4A7E-946C-CF5DC537C827}"/>
              </a:ext>
            </a:extLst>
          </p:cNvPr>
          <p:cNvSpPr>
            <a:spLocks noGrp="1"/>
          </p:cNvSpPr>
          <p:nvPr>
            <p:ph type="title"/>
          </p:nvPr>
        </p:nvSpPr>
        <p:spPr/>
        <p:txBody>
          <a:bodyPr>
            <a:normAutofit/>
          </a:bodyPr>
          <a:lstStyle/>
          <a:p>
            <a:r>
              <a:rPr lang="en-IN" sz="4800" b="1" u="sng"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7EBBB8B4-06CE-3A31-B603-0D6B524BF21E}"/>
              </a:ext>
            </a:extLst>
          </p:cNvPr>
          <p:cNvSpPr>
            <a:spLocks noGrp="1"/>
          </p:cNvSpPr>
          <p:nvPr>
            <p:ph idx="1"/>
          </p:nvPr>
        </p:nvSpPr>
        <p:spPr/>
        <p:txBody>
          <a:bodyPr>
            <a:normAutofit/>
          </a:bodyPr>
          <a:lstStyle/>
          <a:p>
            <a:r>
              <a:rPr lang="en-IN" sz="4400" dirty="0"/>
              <a:t>THROUGHPUT VS TIME FOR ONE BUILDING BLOCKAGE </a:t>
            </a:r>
          </a:p>
        </p:txBody>
      </p:sp>
    </p:spTree>
    <p:extLst>
      <p:ext uri="{BB962C8B-B14F-4D97-AF65-F5344CB8AC3E}">
        <p14:creationId xmlns:p14="http://schemas.microsoft.com/office/powerpoint/2010/main" val="378182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9075-1AF4-4A7E-946C-CF5DC537C827}"/>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TCP CUBIC</a:t>
            </a:r>
          </a:p>
        </p:txBody>
      </p:sp>
      <p:pic>
        <p:nvPicPr>
          <p:cNvPr id="5" name="Content Placeholder 4">
            <a:extLst>
              <a:ext uri="{FF2B5EF4-FFF2-40B4-BE49-F238E27FC236}">
                <a16:creationId xmlns:a16="http://schemas.microsoft.com/office/drawing/2014/main" id="{99B56AB9-1500-B18B-1AB5-79A7001EB0A2}"/>
              </a:ext>
            </a:extLst>
          </p:cNvPr>
          <p:cNvPicPr>
            <a:picLocks noGrp="1" noChangeAspect="1"/>
          </p:cNvPicPr>
          <p:nvPr>
            <p:ph idx="1"/>
          </p:nvPr>
        </p:nvPicPr>
        <p:blipFill>
          <a:blip r:embed="rId2"/>
          <a:stretch>
            <a:fillRect/>
          </a:stretch>
        </p:blipFill>
        <p:spPr>
          <a:xfrm>
            <a:off x="2250140" y="1613648"/>
            <a:ext cx="5836025" cy="4428378"/>
          </a:xfrm>
        </p:spPr>
      </p:pic>
    </p:spTree>
    <p:extLst>
      <p:ext uri="{BB962C8B-B14F-4D97-AF65-F5344CB8AC3E}">
        <p14:creationId xmlns:p14="http://schemas.microsoft.com/office/powerpoint/2010/main" val="372514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BE63-2909-B079-85AC-4611EBC51837}"/>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IN"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E4955C4-0625-40F8-1154-8FE2EA61DF82}"/>
              </a:ext>
            </a:extLst>
          </p:cNvPr>
          <p:cNvSpPr>
            <a:spLocks noGrp="1"/>
          </p:cNvSpPr>
          <p:nvPr>
            <p:ph idx="1"/>
          </p:nvPr>
        </p:nvSpPr>
        <p:spPr>
          <a:xfrm>
            <a:off x="677334" y="1703389"/>
            <a:ext cx="8596668" cy="3880773"/>
          </a:xfrm>
        </p:spPr>
        <p:txBody>
          <a:bodyPr>
            <a:normAutofit/>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Despite being widely used, TCP experiences performance problems in many networks.</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TCP variants are therefore developed to deal with network performance challenges including throughput, latency, and congestion.</a:t>
            </a:r>
          </a:p>
          <a:p>
            <a:pPr algn="just"/>
            <a:r>
              <a:rPr lang="en-US" sz="2400" dirty="0">
                <a:solidFill>
                  <a:srgbClr val="202124"/>
                </a:solidFill>
                <a:latin typeface="Times New Roman" panose="02020603050405020304" pitchFamily="18" charset="0"/>
                <a:cs typeface="Times New Roman" panose="02020603050405020304" pitchFamily="18" charset="0"/>
              </a:rPr>
              <a:t>But it is difficult to understand the strengths/weaknesses of each TCP variants for different networks.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64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9075-1AF4-4A7E-946C-CF5DC537C827}"/>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TCP NEW RENO</a:t>
            </a:r>
          </a:p>
        </p:txBody>
      </p:sp>
      <p:pic>
        <p:nvPicPr>
          <p:cNvPr id="7" name="Content Placeholder 6">
            <a:extLst>
              <a:ext uri="{FF2B5EF4-FFF2-40B4-BE49-F238E27FC236}">
                <a16:creationId xmlns:a16="http://schemas.microsoft.com/office/drawing/2014/main" id="{FFA4D17F-1945-D5F2-7A44-E6778F4D02B3}"/>
              </a:ext>
            </a:extLst>
          </p:cNvPr>
          <p:cNvPicPr>
            <a:picLocks noGrp="1" noChangeAspect="1"/>
          </p:cNvPicPr>
          <p:nvPr>
            <p:ph idx="1"/>
          </p:nvPr>
        </p:nvPicPr>
        <p:blipFill>
          <a:blip r:embed="rId2"/>
          <a:stretch>
            <a:fillRect/>
          </a:stretch>
        </p:blipFill>
        <p:spPr>
          <a:xfrm>
            <a:off x="2312894" y="1676400"/>
            <a:ext cx="5692588" cy="4347696"/>
          </a:xfrm>
        </p:spPr>
      </p:pic>
    </p:spTree>
    <p:extLst>
      <p:ext uri="{BB962C8B-B14F-4D97-AF65-F5344CB8AC3E}">
        <p14:creationId xmlns:p14="http://schemas.microsoft.com/office/powerpoint/2010/main" val="26353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9075-1AF4-4A7E-946C-CF5DC537C827}"/>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TCP VEGAS</a:t>
            </a:r>
          </a:p>
        </p:txBody>
      </p:sp>
      <p:pic>
        <p:nvPicPr>
          <p:cNvPr id="7" name="Content Placeholder 6">
            <a:extLst>
              <a:ext uri="{FF2B5EF4-FFF2-40B4-BE49-F238E27FC236}">
                <a16:creationId xmlns:a16="http://schemas.microsoft.com/office/drawing/2014/main" id="{399FD391-1839-B38F-E507-AFB541648804}"/>
              </a:ext>
            </a:extLst>
          </p:cNvPr>
          <p:cNvPicPr>
            <a:picLocks noGrp="1" noChangeAspect="1"/>
          </p:cNvPicPr>
          <p:nvPr>
            <p:ph idx="1"/>
          </p:nvPr>
        </p:nvPicPr>
        <p:blipFill>
          <a:blip r:embed="rId2"/>
          <a:stretch>
            <a:fillRect/>
          </a:stretch>
        </p:blipFill>
        <p:spPr>
          <a:xfrm>
            <a:off x="2393576" y="1930400"/>
            <a:ext cx="5540188" cy="3881437"/>
          </a:xfrm>
        </p:spPr>
      </p:pic>
    </p:spTree>
    <p:extLst>
      <p:ext uri="{BB962C8B-B14F-4D97-AF65-F5344CB8AC3E}">
        <p14:creationId xmlns:p14="http://schemas.microsoft.com/office/powerpoint/2010/main" val="246017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9075-1AF4-4A7E-946C-CF5DC537C827}"/>
              </a:ext>
            </a:extLst>
          </p:cNvPr>
          <p:cNvSpPr>
            <a:spLocks noGrp="1"/>
          </p:cNvSpPr>
          <p:nvPr>
            <p:ph type="title"/>
          </p:nvPr>
        </p:nvSpPr>
        <p:spPr/>
        <p:txBody>
          <a:bodyPr>
            <a:normAutofit/>
          </a:bodyPr>
          <a:lstStyle/>
          <a:p>
            <a:r>
              <a:rPr lang="en-IN" sz="4800" b="1" u="sng"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7EBBB8B4-06CE-3A31-B603-0D6B524BF21E}"/>
              </a:ext>
            </a:extLst>
          </p:cNvPr>
          <p:cNvSpPr>
            <a:spLocks noGrp="1"/>
          </p:cNvSpPr>
          <p:nvPr>
            <p:ph idx="1"/>
          </p:nvPr>
        </p:nvSpPr>
        <p:spPr/>
        <p:txBody>
          <a:bodyPr>
            <a:normAutofit/>
          </a:bodyPr>
          <a:lstStyle/>
          <a:p>
            <a:r>
              <a:rPr lang="en-IN" sz="4400" dirty="0"/>
              <a:t>THROUGHPUT VS TIME FOR MULTIPLE BUILDINGS,TREES AND HUMAN BLOCKAGE</a:t>
            </a:r>
          </a:p>
        </p:txBody>
      </p:sp>
    </p:spTree>
    <p:extLst>
      <p:ext uri="{BB962C8B-B14F-4D97-AF65-F5344CB8AC3E}">
        <p14:creationId xmlns:p14="http://schemas.microsoft.com/office/powerpoint/2010/main" val="239035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1CBB-5298-8680-BB41-ACEDD35BA296}"/>
              </a:ext>
            </a:extLst>
          </p:cNvPr>
          <p:cNvSpPr>
            <a:spLocks noGrp="1"/>
          </p:cNvSpPr>
          <p:nvPr>
            <p:ph type="title"/>
          </p:nvPr>
        </p:nvSpPr>
        <p:spPr/>
        <p:txBody>
          <a:bodyPr/>
          <a:lstStyle/>
          <a:p>
            <a:r>
              <a:rPr lang="en-IN" dirty="0"/>
              <a:t>TCP CUBIC</a:t>
            </a:r>
          </a:p>
        </p:txBody>
      </p:sp>
      <p:pic>
        <p:nvPicPr>
          <p:cNvPr id="5" name="Content Placeholder 4">
            <a:extLst>
              <a:ext uri="{FF2B5EF4-FFF2-40B4-BE49-F238E27FC236}">
                <a16:creationId xmlns:a16="http://schemas.microsoft.com/office/drawing/2014/main" id="{A070559D-8425-EDBF-F381-F1F836920CD7}"/>
              </a:ext>
            </a:extLst>
          </p:cNvPr>
          <p:cNvPicPr>
            <a:picLocks noGrp="1" noChangeAspect="1"/>
          </p:cNvPicPr>
          <p:nvPr>
            <p:ph idx="1"/>
          </p:nvPr>
        </p:nvPicPr>
        <p:blipFill>
          <a:blip r:embed="rId2"/>
          <a:stretch>
            <a:fillRect/>
          </a:stretch>
        </p:blipFill>
        <p:spPr>
          <a:xfrm>
            <a:off x="2291354" y="1586989"/>
            <a:ext cx="5938246" cy="5107042"/>
          </a:xfrm>
        </p:spPr>
      </p:pic>
    </p:spTree>
    <p:extLst>
      <p:ext uri="{BB962C8B-B14F-4D97-AF65-F5344CB8AC3E}">
        <p14:creationId xmlns:p14="http://schemas.microsoft.com/office/powerpoint/2010/main" val="138789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FBDC-3C32-32E1-8E49-25CEBA12CE00}"/>
              </a:ext>
            </a:extLst>
          </p:cNvPr>
          <p:cNvSpPr>
            <a:spLocks noGrp="1"/>
          </p:cNvSpPr>
          <p:nvPr>
            <p:ph type="title"/>
          </p:nvPr>
        </p:nvSpPr>
        <p:spPr/>
        <p:txBody>
          <a:bodyPr/>
          <a:lstStyle/>
          <a:p>
            <a:r>
              <a:rPr lang="en-IN" dirty="0"/>
              <a:t>TCP NEW RENO</a:t>
            </a:r>
          </a:p>
        </p:txBody>
      </p:sp>
      <p:pic>
        <p:nvPicPr>
          <p:cNvPr id="5" name="Content Placeholder 4">
            <a:extLst>
              <a:ext uri="{FF2B5EF4-FFF2-40B4-BE49-F238E27FC236}">
                <a16:creationId xmlns:a16="http://schemas.microsoft.com/office/drawing/2014/main" id="{FC4327EB-5CC0-916C-CF2E-859A46A723C4}"/>
              </a:ext>
            </a:extLst>
          </p:cNvPr>
          <p:cNvPicPr>
            <a:picLocks noGrp="1" noChangeAspect="1"/>
          </p:cNvPicPr>
          <p:nvPr>
            <p:ph idx="1"/>
          </p:nvPr>
        </p:nvPicPr>
        <p:blipFill>
          <a:blip r:embed="rId2"/>
          <a:stretch>
            <a:fillRect/>
          </a:stretch>
        </p:blipFill>
        <p:spPr>
          <a:xfrm>
            <a:off x="2221474" y="1432286"/>
            <a:ext cx="5764286" cy="4904380"/>
          </a:xfrm>
        </p:spPr>
      </p:pic>
    </p:spTree>
    <p:extLst>
      <p:ext uri="{BB962C8B-B14F-4D97-AF65-F5344CB8AC3E}">
        <p14:creationId xmlns:p14="http://schemas.microsoft.com/office/powerpoint/2010/main" val="248634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BBA3-10E8-7533-CE31-F2FB1685DAB8}"/>
              </a:ext>
            </a:extLst>
          </p:cNvPr>
          <p:cNvSpPr>
            <a:spLocks noGrp="1"/>
          </p:cNvSpPr>
          <p:nvPr>
            <p:ph type="title"/>
          </p:nvPr>
        </p:nvSpPr>
        <p:spPr/>
        <p:txBody>
          <a:bodyPr/>
          <a:lstStyle/>
          <a:p>
            <a:r>
              <a:rPr lang="en-IN" dirty="0"/>
              <a:t>TCP VEGAS</a:t>
            </a:r>
          </a:p>
        </p:txBody>
      </p:sp>
      <p:pic>
        <p:nvPicPr>
          <p:cNvPr id="5" name="Content Placeholder 4">
            <a:extLst>
              <a:ext uri="{FF2B5EF4-FFF2-40B4-BE49-F238E27FC236}">
                <a16:creationId xmlns:a16="http://schemas.microsoft.com/office/drawing/2014/main" id="{82A6ABF1-8A0E-D9A9-7736-57D23E570F87}"/>
              </a:ext>
            </a:extLst>
          </p:cNvPr>
          <p:cNvPicPr>
            <a:picLocks noGrp="1" noChangeAspect="1"/>
          </p:cNvPicPr>
          <p:nvPr>
            <p:ph idx="1"/>
          </p:nvPr>
        </p:nvPicPr>
        <p:blipFill>
          <a:blip r:embed="rId2"/>
          <a:stretch>
            <a:fillRect/>
          </a:stretch>
        </p:blipFill>
        <p:spPr>
          <a:xfrm>
            <a:off x="2405909" y="1505736"/>
            <a:ext cx="5884651" cy="5074770"/>
          </a:xfrm>
        </p:spPr>
      </p:pic>
    </p:spTree>
    <p:extLst>
      <p:ext uri="{BB962C8B-B14F-4D97-AF65-F5344CB8AC3E}">
        <p14:creationId xmlns:p14="http://schemas.microsoft.com/office/powerpoint/2010/main" val="395618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7342-4A5C-5F94-8761-12261F785745}"/>
              </a:ext>
            </a:extLst>
          </p:cNvPr>
          <p:cNvSpPr>
            <a:spLocks noGrp="1"/>
          </p:cNvSpPr>
          <p:nvPr>
            <p:ph type="title"/>
          </p:nvPr>
        </p:nvSpPr>
        <p:spPr>
          <a:xfrm>
            <a:off x="677334" y="589280"/>
            <a:ext cx="8596668" cy="1320800"/>
          </a:xfrm>
        </p:spPr>
        <p:txBody>
          <a:bodyPr/>
          <a:lstStyle/>
          <a:p>
            <a:r>
              <a:rPr lang="en-IN" dirty="0"/>
              <a:t>CONCLUSION</a:t>
            </a:r>
          </a:p>
        </p:txBody>
      </p:sp>
      <p:sp>
        <p:nvSpPr>
          <p:cNvPr id="3" name="Content Placeholder 2">
            <a:extLst>
              <a:ext uri="{FF2B5EF4-FFF2-40B4-BE49-F238E27FC236}">
                <a16:creationId xmlns:a16="http://schemas.microsoft.com/office/drawing/2014/main" id="{0DDFF2E7-6ADA-7064-2C40-A73D7E283623}"/>
              </a:ext>
            </a:extLst>
          </p:cNvPr>
          <p:cNvSpPr>
            <a:spLocks noGrp="1"/>
          </p:cNvSpPr>
          <p:nvPr>
            <p:ph idx="1"/>
          </p:nvPr>
        </p:nvSpPr>
        <p:spPr>
          <a:xfrm>
            <a:off x="467360" y="1466878"/>
            <a:ext cx="8806642" cy="4781522"/>
          </a:xfrm>
        </p:spPr>
        <p:txBody>
          <a:bodyPr>
            <a:normAutofit/>
          </a:bodyPr>
          <a:lstStyle/>
          <a:p>
            <a:pPr marL="0" indent="0">
              <a:buNone/>
            </a:pPr>
            <a:r>
              <a:rPr lang="en-US" sz="2000" b="0" i="0" dirty="0">
                <a:solidFill>
                  <a:srgbClr val="374151"/>
                </a:solidFill>
                <a:effectLst/>
                <a:latin typeface="Söhne"/>
              </a:rPr>
              <a:t> TCP congestion control algorithms, such as TCP Cubic, New Reno, and Vegas, can struggle to perform well in high-frequency networks due to the variable and unpredictable nature of the channel conditions. These algorithms rely heavily on packet loss as a congestion signal, which can lead to inefficient use of network resources and increased latency.</a:t>
            </a:r>
          </a:p>
          <a:p>
            <a:pPr marL="0" indent="0">
              <a:buNone/>
            </a:pPr>
            <a:r>
              <a:rPr lang="en-US" sz="2000" b="0" i="0" dirty="0">
                <a:solidFill>
                  <a:srgbClr val="374151"/>
                </a:solidFill>
                <a:effectLst/>
                <a:latin typeface="Söhne"/>
              </a:rPr>
              <a:t>The graphs of TCP Vegas </a:t>
            </a:r>
            <a:r>
              <a:rPr lang="en-US" sz="2000" b="0" i="0" dirty="0" err="1">
                <a:solidFill>
                  <a:srgbClr val="374151"/>
                </a:solidFill>
                <a:effectLst/>
                <a:latin typeface="Söhne"/>
              </a:rPr>
              <a:t>cwnd</a:t>
            </a:r>
            <a:r>
              <a:rPr lang="en-US" sz="2000" b="0" i="0" dirty="0">
                <a:solidFill>
                  <a:srgbClr val="374151"/>
                </a:solidFill>
                <a:effectLst/>
                <a:latin typeface="Söhne"/>
              </a:rPr>
              <a:t> over time in a high-frequency network might show more frequent and rapid changes in </a:t>
            </a:r>
            <a:r>
              <a:rPr lang="en-US" sz="2000" b="0" i="0" dirty="0" err="1">
                <a:solidFill>
                  <a:srgbClr val="374151"/>
                </a:solidFill>
                <a:effectLst/>
                <a:latin typeface="Söhne"/>
              </a:rPr>
              <a:t>cwnd</a:t>
            </a:r>
            <a:r>
              <a:rPr lang="en-US" sz="2000" b="0" i="0" dirty="0">
                <a:solidFill>
                  <a:srgbClr val="374151"/>
                </a:solidFill>
                <a:effectLst/>
                <a:latin typeface="Söhne"/>
              </a:rPr>
              <a:t> compared to a lower frequency network. This can be due to the higher variability in channel conditions in high-frequency networks, which can lead to more frequent and sudden changes in RTT.</a:t>
            </a:r>
          </a:p>
          <a:p>
            <a:pPr marL="0" indent="0">
              <a:buNone/>
            </a:pPr>
            <a:r>
              <a:rPr lang="en-US" sz="2000" b="0" i="0" dirty="0">
                <a:solidFill>
                  <a:srgbClr val="374151"/>
                </a:solidFill>
                <a:effectLst/>
                <a:latin typeface="Söhne"/>
              </a:rPr>
              <a:t>Studies have shown that TCP BBR can perform well in high-frequency networks by maintaining a high throughput and low latency, even in the presence of congestion. This is because TCP BBR is able to detect the available network capacity more accurately and adjust its sending rate accordingly, without relying on packet loss as a congestion signal.</a:t>
            </a:r>
            <a:endParaRPr lang="en-IN" sz="2000" dirty="0"/>
          </a:p>
        </p:txBody>
      </p:sp>
    </p:spTree>
    <p:extLst>
      <p:ext uri="{BB962C8B-B14F-4D97-AF65-F5344CB8AC3E}">
        <p14:creationId xmlns:p14="http://schemas.microsoft.com/office/powerpoint/2010/main" val="151658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Thank you to our Event Sponsors - THCA">
            <a:extLst>
              <a:ext uri="{FF2B5EF4-FFF2-40B4-BE49-F238E27FC236}">
                <a16:creationId xmlns:a16="http://schemas.microsoft.com/office/drawing/2014/main" id="{E065819B-48F3-F9BC-71B7-134C49FCC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674" y="2280213"/>
            <a:ext cx="6354502" cy="178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2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463-E473-4EDB-B397-E49DC0734E4B}"/>
              </a:ext>
            </a:extLst>
          </p:cNvPr>
          <p:cNvSpPr>
            <a:spLocks noGrp="1"/>
          </p:cNvSpPr>
          <p:nvPr>
            <p:ph type="title"/>
          </p:nvPr>
        </p:nvSpPr>
        <p:spPr>
          <a:xfrm>
            <a:off x="677334" y="609599"/>
            <a:ext cx="8596668" cy="1219201"/>
          </a:xfrm>
        </p:spPr>
        <p:txBody>
          <a:bodyPr>
            <a:normAutofit/>
          </a:bodyPr>
          <a:lstStyle/>
          <a:p>
            <a:pPr marL="457200" indent="-457200">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B02ABC24-BDC7-4D2D-9FBA-FC1249520BC5}"/>
              </a:ext>
            </a:extLst>
          </p:cNvPr>
          <p:cNvSpPr>
            <a:spLocks noGrp="1"/>
          </p:cNvSpPr>
          <p:nvPr>
            <p:ph idx="1"/>
          </p:nvPr>
        </p:nvSpPr>
        <p:spPr>
          <a:xfrm>
            <a:off x="677334" y="1828800"/>
            <a:ext cx="8596668" cy="3880773"/>
          </a:xfrm>
        </p:spPr>
        <p:txBody>
          <a:bodyPr>
            <a:noAutofit/>
          </a:bodyPr>
          <a:lstStyle/>
          <a:p>
            <a:pPr algn="just"/>
            <a:r>
              <a:rPr lang="en-US" sz="2400" dirty="0">
                <a:solidFill>
                  <a:srgbClr val="202124"/>
                </a:solidFill>
                <a:latin typeface="Times New Roman" panose="02020603050405020304" pitchFamily="18" charset="0"/>
                <a:cs typeface="Times New Roman" panose="02020603050405020304" pitchFamily="18" charset="0"/>
              </a:rPr>
              <a:t>D</a:t>
            </a:r>
            <a:r>
              <a:rPr lang="en-US" sz="2400" b="0" i="0" dirty="0">
                <a:solidFill>
                  <a:srgbClr val="202124"/>
                </a:solidFill>
                <a:effectLst/>
                <a:latin typeface="Times New Roman" panose="02020603050405020304" pitchFamily="18" charset="0"/>
                <a:cs typeface="Times New Roman" panose="02020603050405020304" pitchFamily="18" charset="0"/>
              </a:rPr>
              <a:t>ue to </a:t>
            </a:r>
            <a:r>
              <a:rPr lang="en-US" sz="2400" dirty="0">
                <a:solidFill>
                  <a:srgbClr val="202124"/>
                </a:solidFill>
                <a:latin typeface="Times New Roman" panose="02020603050405020304" pitchFamily="18" charset="0"/>
                <a:cs typeface="Times New Roman" panose="02020603050405020304" pitchFamily="18" charset="0"/>
              </a:rPr>
              <a:t>TCP’s</a:t>
            </a:r>
            <a:r>
              <a:rPr lang="en-US" sz="2400" b="0" i="0" dirty="0">
                <a:solidFill>
                  <a:srgbClr val="202124"/>
                </a:solidFill>
                <a:effectLst/>
                <a:latin typeface="Times New Roman" panose="02020603050405020304" pitchFamily="18" charset="0"/>
                <a:cs typeface="Times New Roman" panose="02020603050405020304" pitchFamily="18" charset="0"/>
              </a:rPr>
              <a:t> widespread use in reliable data delivery, understanding of TCP's functionality and optimization is crucial for network engineers and researchers.</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Because of its effective performance, TCP is being modified for network technologies including 5G, IoT, and cloud computing.</a:t>
            </a:r>
          </a:p>
          <a:p>
            <a:pPr algn="just"/>
            <a:r>
              <a:rPr lang="en-US" sz="2400" dirty="0">
                <a:solidFill>
                  <a:srgbClr val="202124"/>
                </a:solidFill>
                <a:latin typeface="Times New Roman" panose="02020603050405020304" pitchFamily="18" charset="0"/>
                <a:cs typeface="Times New Roman" panose="02020603050405020304" pitchFamily="18" charset="0"/>
              </a:rPr>
              <a:t>This has led to development of new TCP variants and its understanding helps engineers and researchers staying updated with the latest advancements.</a:t>
            </a:r>
            <a:endParaRPr lang="en-US" sz="24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03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5AC3-6E30-23A2-999C-E1473AD79DCA}"/>
              </a:ext>
            </a:extLst>
          </p:cNvPr>
          <p:cNvSpPr>
            <a:spLocks noGrp="1"/>
          </p:cNvSpPr>
          <p:nvPr>
            <p:ph type="title"/>
          </p:nvPr>
        </p:nvSpPr>
        <p:spPr/>
        <p:txBody>
          <a:bodyPr/>
          <a:lstStyle/>
          <a:p>
            <a:pPr marL="571500" indent="-571500">
              <a:buFont typeface="Wingdings" panose="05000000000000000000" pitchFamily="2" charset="2"/>
              <a:buChar char="v"/>
            </a:pPr>
            <a:r>
              <a:rPr lang="en-IN" b="1" u="sng" dirty="0">
                <a:latin typeface="Times New Roman" panose="02020603050405020304" pitchFamily="18" charset="0"/>
                <a:cs typeface="Times New Roman" panose="02020603050405020304" pitchFamily="18" charset="0"/>
              </a:rPr>
              <a:t>TCP ANALYSIS USING NS3-MMWAVE</a:t>
            </a:r>
          </a:p>
        </p:txBody>
      </p:sp>
      <p:sp>
        <p:nvSpPr>
          <p:cNvPr id="3" name="Content Placeholder 2">
            <a:extLst>
              <a:ext uri="{FF2B5EF4-FFF2-40B4-BE49-F238E27FC236}">
                <a16:creationId xmlns:a16="http://schemas.microsoft.com/office/drawing/2014/main" id="{9E012926-5B26-3E8F-183E-559B62097ABC}"/>
              </a:ext>
            </a:extLst>
          </p:cNvPr>
          <p:cNvSpPr>
            <a:spLocks noGrp="1"/>
          </p:cNvSpPr>
          <p:nvPr>
            <p:ph idx="1"/>
          </p:nvPr>
        </p:nvSpPr>
        <p:spPr>
          <a:xfrm>
            <a:off x="778934" y="2069149"/>
            <a:ext cx="8596668" cy="3880773"/>
          </a:xfrm>
        </p:spPr>
        <p:txBody>
          <a:bodyPr>
            <a:normAutofit/>
          </a:bodyPr>
          <a:lstStyle/>
          <a:p>
            <a:r>
              <a:rPr lang="en-IN" sz="2800" dirty="0">
                <a:latin typeface="Times New Roman" panose="02020603050405020304" pitchFamily="18" charset="0"/>
                <a:cs typeface="Times New Roman" panose="02020603050405020304" pitchFamily="18" charset="0"/>
              </a:rPr>
              <a:t>Defining the network topology</a:t>
            </a:r>
          </a:p>
          <a:p>
            <a:r>
              <a:rPr lang="en-IN" sz="2800" dirty="0">
                <a:latin typeface="Times New Roman" panose="02020603050405020304" pitchFamily="18" charset="0"/>
                <a:cs typeface="Times New Roman" panose="02020603050405020304" pitchFamily="18" charset="0"/>
              </a:rPr>
              <a:t>Configuring the simulation parameters</a:t>
            </a:r>
          </a:p>
          <a:p>
            <a:r>
              <a:rPr lang="en-IN" sz="2800" dirty="0">
                <a:latin typeface="Times New Roman" panose="02020603050405020304" pitchFamily="18" charset="0"/>
                <a:cs typeface="Times New Roman" panose="02020603050405020304" pitchFamily="18" charset="0"/>
              </a:rPr>
              <a:t>Implementing the TCP variants</a:t>
            </a:r>
          </a:p>
          <a:p>
            <a:r>
              <a:rPr lang="en-IN" sz="2800" dirty="0">
                <a:latin typeface="Times New Roman" panose="02020603050405020304" pitchFamily="18" charset="0"/>
                <a:cs typeface="Times New Roman" panose="02020603050405020304" pitchFamily="18" charset="0"/>
              </a:rPr>
              <a:t>Running the simulations</a:t>
            </a:r>
          </a:p>
          <a:p>
            <a:r>
              <a:rPr lang="en-IN" sz="2800" dirty="0">
                <a:latin typeface="Times New Roman" panose="02020603050405020304" pitchFamily="18" charset="0"/>
                <a:cs typeface="Times New Roman" panose="02020603050405020304" pitchFamily="18" charset="0"/>
              </a:rPr>
              <a:t>Analysing the results of different variants</a:t>
            </a:r>
          </a:p>
        </p:txBody>
      </p:sp>
    </p:spTree>
    <p:extLst>
      <p:ext uri="{BB962C8B-B14F-4D97-AF65-F5344CB8AC3E}">
        <p14:creationId xmlns:p14="http://schemas.microsoft.com/office/powerpoint/2010/main" val="184127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4A72-D8CA-4564-A1B6-9200FB7ABC2C}"/>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OVERVIEW OF TCP AND ITS VARIANTS</a:t>
            </a:r>
          </a:p>
        </p:txBody>
      </p:sp>
      <p:sp>
        <p:nvSpPr>
          <p:cNvPr id="3" name="Content Placeholder 2">
            <a:extLst>
              <a:ext uri="{FF2B5EF4-FFF2-40B4-BE49-F238E27FC236}">
                <a16:creationId xmlns:a16="http://schemas.microsoft.com/office/drawing/2014/main" id="{1844C5C0-8B5D-45AE-94D9-7BB57095A52D}"/>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TCP is a widely used, reliable, and connection-oriented protocol that ensures ordered and error-checked data delivery with flow control.</a:t>
            </a:r>
          </a:p>
          <a:p>
            <a:pPr algn="just"/>
            <a:r>
              <a:rPr lang="en-US" sz="2400" dirty="0">
                <a:latin typeface="Times New Roman" panose="02020603050405020304" pitchFamily="18" charset="0"/>
                <a:cs typeface="Times New Roman" panose="02020603050405020304" pitchFamily="18" charset="0"/>
              </a:rPr>
              <a:t>Numerous protocols, like SMTP, FTP, HTTPS/HTTP, and other networked protocols, are built on top of TCP protocol. </a:t>
            </a:r>
          </a:p>
          <a:p>
            <a:pPr algn="just"/>
            <a:r>
              <a:rPr lang="en-US" sz="2400" dirty="0">
                <a:latin typeface="Times New Roman" panose="02020603050405020304" pitchFamily="18" charset="0"/>
                <a:cs typeface="Times New Roman" panose="02020603050405020304" pitchFamily="18" charset="0"/>
              </a:rPr>
              <a:t>TCP has mainly 3 phases: slow start, congestion avoidance, and detection. Different TCP variants use them differently for better results.</a:t>
            </a:r>
          </a:p>
        </p:txBody>
      </p:sp>
    </p:spTree>
    <p:extLst>
      <p:ext uri="{BB962C8B-B14F-4D97-AF65-F5344CB8AC3E}">
        <p14:creationId xmlns:p14="http://schemas.microsoft.com/office/powerpoint/2010/main" val="199795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6293-92C9-E9E0-E65D-0F78D6261FC1}"/>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IN" sz="4400" b="1" u="sng" dirty="0">
                <a:latin typeface="Times New Roman" panose="02020603050405020304" pitchFamily="18" charset="0"/>
                <a:cs typeface="Times New Roman" panose="02020603050405020304" pitchFamily="18" charset="0"/>
              </a:rPr>
              <a:t>VARIANTS USED</a:t>
            </a:r>
          </a:p>
        </p:txBody>
      </p:sp>
      <p:sp>
        <p:nvSpPr>
          <p:cNvPr id="3" name="Content Placeholder 2">
            <a:extLst>
              <a:ext uri="{FF2B5EF4-FFF2-40B4-BE49-F238E27FC236}">
                <a16:creationId xmlns:a16="http://schemas.microsoft.com/office/drawing/2014/main" id="{FE261487-2C9E-BF12-4E70-DC8157994728}"/>
              </a:ext>
            </a:extLst>
          </p:cNvPr>
          <p:cNvSpPr>
            <a:spLocks noGrp="1"/>
          </p:cNvSpPr>
          <p:nvPr>
            <p:ph idx="1"/>
          </p:nvPr>
        </p:nvSpPr>
        <p:spPr>
          <a:xfrm>
            <a:off x="606214" y="1930400"/>
            <a:ext cx="8596668" cy="3880773"/>
          </a:xfrm>
        </p:spPr>
        <p:txBody>
          <a:bodyPr>
            <a:normAutofit/>
          </a:bodyPr>
          <a:lstStyle/>
          <a:p>
            <a:r>
              <a:rPr lang="en-IN" sz="2800" dirty="0">
                <a:latin typeface="Times New Roman" panose="02020603050405020304" pitchFamily="18" charset="0"/>
                <a:cs typeface="Times New Roman" panose="02020603050405020304" pitchFamily="18" charset="0"/>
              </a:rPr>
              <a:t>TCP New Reno</a:t>
            </a:r>
          </a:p>
          <a:p>
            <a:r>
              <a:rPr lang="en-IN" sz="2800" dirty="0">
                <a:latin typeface="Times New Roman" panose="02020603050405020304" pitchFamily="18" charset="0"/>
                <a:cs typeface="Times New Roman" panose="02020603050405020304" pitchFamily="18" charset="0"/>
              </a:rPr>
              <a:t>TCP Vegas</a:t>
            </a:r>
          </a:p>
          <a:p>
            <a:r>
              <a:rPr lang="en-IN" sz="2800" dirty="0">
                <a:latin typeface="Times New Roman" panose="02020603050405020304" pitchFamily="18" charset="0"/>
                <a:cs typeface="Times New Roman" panose="02020603050405020304" pitchFamily="18" charset="0"/>
              </a:rPr>
              <a:t>TCP Cubic</a:t>
            </a:r>
          </a:p>
        </p:txBody>
      </p:sp>
    </p:spTree>
    <p:extLst>
      <p:ext uri="{BB962C8B-B14F-4D97-AF65-F5344CB8AC3E}">
        <p14:creationId xmlns:p14="http://schemas.microsoft.com/office/powerpoint/2010/main" val="409599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3423-8AB8-40D9-8793-A07A7ED608DE}"/>
              </a:ext>
            </a:extLst>
          </p:cNvPr>
          <p:cNvSpPr>
            <a:spLocks noGrp="1"/>
          </p:cNvSpPr>
          <p:nvPr>
            <p:ph type="title"/>
          </p:nvPr>
        </p:nvSpPr>
        <p:spPr/>
        <p:txBody>
          <a:bodyPr>
            <a:normAutofit fontScale="90000"/>
          </a:bodyPr>
          <a:lstStyle/>
          <a:p>
            <a:pPr marL="457200" indent="-457200">
              <a:buFont typeface="Wingdings" panose="05000000000000000000" pitchFamily="2" charset="2"/>
              <a:buChar char="v"/>
            </a:pPr>
            <a:r>
              <a:rPr lang="en-US" sz="4000" b="1" u="sng" dirty="0">
                <a:latin typeface="Times New Roman" panose="02020603050405020304" pitchFamily="18" charset="0"/>
                <a:cs typeface="Times New Roman" panose="02020603050405020304" pitchFamily="18" charset="0"/>
              </a:rPr>
              <a:t>COMPARISON OF TCP VARIANTS</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CE92F4-62F4-461C-8593-D8BB6533BE64}"/>
              </a:ext>
            </a:extLst>
          </p:cNvPr>
          <p:cNvSpPr>
            <a:spLocks noGrp="1"/>
          </p:cNvSpPr>
          <p:nvPr>
            <p:ph idx="1"/>
          </p:nvPr>
        </p:nvSpPr>
        <p:spPr>
          <a:xfrm>
            <a:off x="677334" y="1825309"/>
            <a:ext cx="8596668" cy="3880773"/>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TCP New Reno = extension of TCP Reno </a:t>
            </a:r>
          </a:p>
          <a:p>
            <a:pPr algn="just"/>
            <a:r>
              <a:rPr lang="en-US" sz="2400" dirty="0">
                <a:latin typeface="Times New Roman" panose="02020603050405020304" pitchFamily="18" charset="0"/>
                <a:cs typeface="Times New Roman" panose="02020603050405020304" pitchFamily="18" charset="0"/>
              </a:rPr>
              <a:t>TCP Vegas = TCP Reno + congestion avoidance Algo + modified slow start technique</a:t>
            </a:r>
          </a:p>
          <a:p>
            <a:pPr algn="just"/>
            <a:r>
              <a:rPr lang="en-US" sz="2400" dirty="0">
                <a:latin typeface="Times New Roman" panose="02020603050405020304" pitchFamily="18" charset="0"/>
                <a:cs typeface="Times New Roman" panose="02020603050405020304" pitchFamily="18" charset="0"/>
              </a:rPr>
              <a:t>TCP Cubic = Use cubic function to determine </a:t>
            </a:r>
            <a:r>
              <a:rPr lang="en-US" sz="2400" dirty="0" err="1">
                <a:latin typeface="Times New Roman" panose="02020603050405020304" pitchFamily="18" charset="0"/>
                <a:cs typeface="Times New Roman" panose="02020603050405020304" pitchFamily="18" charset="0"/>
              </a:rPr>
              <a:t>cwd</a:t>
            </a:r>
            <a:r>
              <a:rPr lang="en-US" sz="2400" dirty="0">
                <a:latin typeface="Times New Roman" panose="02020603050405020304" pitchFamily="18" charset="0"/>
                <a:cs typeface="Times New Roman" panose="02020603050405020304" pitchFamily="18" charset="0"/>
              </a:rPr>
              <a:t> size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07D6-5D75-CD9C-8D1E-4C767DB8FF94}"/>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IN" sz="4000" b="1" u="sng" dirty="0">
                <a:latin typeface="Times New Roman" panose="02020603050405020304" pitchFamily="18" charset="0"/>
                <a:cs typeface="Times New Roman" panose="02020603050405020304" pitchFamily="18" charset="0"/>
              </a:rPr>
              <a:t>TCP VERSIONS</a:t>
            </a:r>
          </a:p>
        </p:txBody>
      </p:sp>
      <p:sp>
        <p:nvSpPr>
          <p:cNvPr id="3" name="Content Placeholder 2">
            <a:extLst>
              <a:ext uri="{FF2B5EF4-FFF2-40B4-BE49-F238E27FC236}">
                <a16:creationId xmlns:a16="http://schemas.microsoft.com/office/drawing/2014/main" id="{CE3757CA-F4B2-3A91-D9B2-539CBE7EC00B}"/>
              </a:ext>
            </a:extLst>
          </p:cNvPr>
          <p:cNvSpPr>
            <a:spLocks noGrp="1"/>
          </p:cNvSpPr>
          <p:nvPr>
            <p:ph idx="1"/>
          </p:nvPr>
        </p:nvSpPr>
        <p:spPr>
          <a:xfrm>
            <a:off x="596054" y="1508933"/>
            <a:ext cx="8596668" cy="4759787"/>
          </a:xfrm>
        </p:spPr>
        <p:txBody>
          <a:bodyPr>
            <a:normAutofit fontScale="55000" lnSpcReduction="20000"/>
          </a:bodyPr>
          <a:lstStyle/>
          <a:p>
            <a:pPr>
              <a:buFont typeface="Wingdings" panose="05000000000000000000" pitchFamily="2" charset="2"/>
              <a:buChar char="q"/>
            </a:pPr>
            <a:r>
              <a:rPr lang="en-IN" sz="5100" b="1" u="sng" dirty="0">
                <a:latin typeface="Times New Roman" panose="02020603050405020304" pitchFamily="18" charset="0"/>
                <a:cs typeface="Times New Roman" panose="02020603050405020304" pitchFamily="18" charset="0"/>
              </a:rPr>
              <a:t>TCP NEW RENO:</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TCP New Reno is a minor upgrade over TCP Reno. It can detect multiple packet</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deficiencies, making it more effective than TCP Reno in multiple packet deficit</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situations. TCP New Reno and TCP Reno both go through quick retransmit when</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many duplicate packets are acquired, but they do not exit the fast recovery phase</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until all great data has been collected. Insufficient ACK does not prevent TCP</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from recovering quickly in TCP New Reno; instead, it acts as a signal or signals</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that the packet in the series field has been lost and must be retransferred. TCP</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New Reno can now improve beyond retransfer time out when numerous packets</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are missing from a certain data window. It is in the rapid recovery phase until all</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of the data has been uploaded to the network, and it is still waiting for an ACK.</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The issue with New Reno is that it uses a single RTT to detect each packet</a:t>
            </a:r>
          </a:p>
          <a:p>
            <a:pPr marL="0" indent="0" algn="l">
              <a:buNone/>
            </a:pPr>
            <a:r>
              <a:rPr lang="en-US" sz="3300" b="0" i="0" u="none" strike="noStrike" baseline="0" dirty="0">
                <a:solidFill>
                  <a:srgbClr val="252525"/>
                </a:solidFill>
                <a:latin typeface="Times New Roman" panose="02020603050405020304" pitchFamily="18" charset="0"/>
                <a:cs typeface="Times New Roman" panose="02020603050405020304" pitchFamily="18" charset="0"/>
              </a:rPr>
              <a:t>deficiency since it uses a lot of capacity.</a:t>
            </a:r>
            <a:endParaRPr lang="en-IN" sz="33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9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BBBC7-7ABC-5BD3-402F-EB6021151192}"/>
              </a:ext>
            </a:extLst>
          </p:cNvPr>
          <p:cNvSpPr>
            <a:spLocks noGrp="1"/>
          </p:cNvSpPr>
          <p:nvPr>
            <p:ph idx="1"/>
          </p:nvPr>
        </p:nvSpPr>
        <p:spPr>
          <a:xfrm>
            <a:off x="375920" y="182880"/>
            <a:ext cx="9621520" cy="6563359"/>
          </a:xfrm>
        </p:spPr>
        <p:txBody>
          <a:bodyPr>
            <a:normAutofit fontScale="92500" lnSpcReduction="20000"/>
          </a:bodyPr>
          <a:lstStyle/>
          <a:p>
            <a:pPr>
              <a:buFont typeface="Wingdings" panose="05000000000000000000" pitchFamily="2" charset="2"/>
              <a:buChar char="q"/>
            </a:pPr>
            <a:r>
              <a:rPr lang="en-IN" sz="3000" b="1" u="sng" dirty="0">
                <a:latin typeface="Times New Roman" panose="02020603050405020304" pitchFamily="18" charset="0"/>
                <a:cs typeface="Times New Roman" panose="02020603050405020304" pitchFamily="18" charset="0"/>
              </a:rPr>
              <a:t>TCP VEGAS:</a:t>
            </a:r>
          </a:p>
          <a:p>
            <a:pPr marL="0" indent="0" algn="l">
              <a:buNone/>
            </a:pPr>
            <a:r>
              <a:rPr lang="en-US" sz="1800" b="0" i="0" u="none" strike="noStrike" baseline="0" dirty="0">
                <a:solidFill>
                  <a:srgbClr val="252525"/>
                </a:solidFill>
                <a:latin typeface="Times New Roman" panose="02020603050405020304" pitchFamily="18" charset="0"/>
                <a:cs typeface="Times New Roman" panose="02020603050405020304" pitchFamily="18" charset="0"/>
              </a:rPr>
              <a:t>TCP Reno has been improved by TCP Vegas. It eliminates the problem of</a:t>
            </a:r>
          </a:p>
          <a:p>
            <a:pPr marL="0" indent="0" algn="l">
              <a:buNone/>
            </a:pPr>
            <a:r>
              <a:rPr lang="en-US" sz="1800" b="0" i="0" u="none" strike="noStrike" baseline="0" dirty="0">
                <a:solidFill>
                  <a:srgbClr val="252525"/>
                </a:solidFill>
                <a:latin typeface="Times New Roman" panose="02020603050405020304" pitchFamily="18" charset="0"/>
                <a:cs typeface="Times New Roman" panose="02020603050405020304" pitchFamily="18" charset="0"/>
              </a:rPr>
              <a:t>requiring enough duplicate acknowledgement to detect a packet shortfall, and it</a:t>
            </a:r>
          </a:p>
          <a:p>
            <a:pPr marL="0" indent="0" algn="l">
              <a:buNone/>
            </a:pPr>
            <a:r>
              <a:rPr lang="en-US" sz="1800" b="0" i="0" u="none" strike="noStrike" baseline="0" dirty="0">
                <a:solidFill>
                  <a:srgbClr val="252525"/>
                </a:solidFill>
                <a:latin typeface="Times New Roman" panose="02020603050405020304" pitchFamily="18" charset="0"/>
                <a:cs typeface="Times New Roman" panose="02020603050405020304" pitchFamily="18" charset="0"/>
              </a:rPr>
              <a:t>also proposes an improved slow start strategy that prevents the network from</a:t>
            </a:r>
          </a:p>
          <a:p>
            <a:pPr marL="0" indent="0" algn="l">
              <a:buNone/>
            </a:pPr>
            <a:r>
              <a:rPr lang="en-US" sz="1800" b="0" i="0" u="none" strike="noStrike" baseline="0" dirty="0">
                <a:solidFill>
                  <a:srgbClr val="252525"/>
                </a:solidFill>
                <a:latin typeface="Times New Roman" panose="02020603050405020304" pitchFamily="18" charset="0"/>
                <a:cs typeface="Times New Roman" panose="02020603050405020304" pitchFamily="18" charset="0"/>
              </a:rPr>
              <a:t>being blocked. Since packet losses occur, it identifies congestion. Vegas</a:t>
            </a:r>
          </a:p>
          <a:p>
            <a:pPr marL="0" indent="0" algn="l">
              <a:buNone/>
            </a:pPr>
            <a:r>
              <a:rPr lang="en-US" sz="1800" b="0" i="0" u="none" strike="noStrike" baseline="0" dirty="0">
                <a:solidFill>
                  <a:srgbClr val="252525"/>
                </a:solidFill>
                <a:latin typeface="Times New Roman" panose="02020603050405020304" pitchFamily="18" charset="0"/>
                <a:cs typeface="Times New Roman" panose="02020603050405020304" pitchFamily="18" charset="0"/>
              </a:rPr>
              <a:t>employed three techniques to enhance throughput while minimizing losses.</a:t>
            </a:r>
          </a:p>
          <a:p>
            <a:pPr algn="l"/>
            <a:r>
              <a:rPr lang="en-US" sz="1800" b="0" i="0" u="none" strike="noStrike" baseline="0" dirty="0">
                <a:solidFill>
                  <a:srgbClr val="252525"/>
                </a:solidFill>
                <a:latin typeface="Times New Roman" panose="02020603050405020304" pitchFamily="18" charset="0"/>
                <a:cs typeface="Times New Roman" panose="02020603050405020304" pitchFamily="18" charset="0"/>
              </a:rPr>
              <a:t>1. Slow Start approach with a twist</a:t>
            </a:r>
          </a:p>
          <a:p>
            <a:pPr algn="l"/>
            <a:r>
              <a:rPr lang="en-US" sz="1800" b="0" i="0" u="none" strike="noStrike" baseline="0" dirty="0">
                <a:solidFill>
                  <a:srgbClr val="252525"/>
                </a:solidFill>
                <a:latin typeface="Times New Roman" panose="02020603050405020304" pitchFamily="18" charset="0"/>
                <a:cs typeface="Times New Roman" panose="02020603050405020304" pitchFamily="18" charset="0"/>
              </a:rPr>
              <a:t>2. An improved Congestion Avoidance method</a:t>
            </a:r>
          </a:p>
          <a:p>
            <a:pPr algn="l"/>
            <a:r>
              <a:rPr lang="en-US" sz="1800" b="0" i="0" u="none" strike="noStrike" baseline="0" dirty="0">
                <a:solidFill>
                  <a:srgbClr val="252525"/>
                </a:solidFill>
                <a:latin typeface="Times New Roman" panose="02020603050405020304" pitchFamily="18" charset="0"/>
                <a:cs typeface="Times New Roman" panose="02020603050405020304" pitchFamily="18" charset="0"/>
              </a:rPr>
              <a:t>3. A re-transmission technology that has been updated.</a:t>
            </a:r>
          </a:p>
          <a:p>
            <a:pPr marL="0" indent="0" algn="l">
              <a:buNone/>
            </a:pPr>
            <a:r>
              <a:rPr lang="en-US" sz="1800" b="0" i="0" u="none" strike="noStrike" baseline="0" dirty="0">
                <a:solidFill>
                  <a:srgbClr val="252525"/>
                </a:solidFill>
                <a:latin typeface="Times New Roman" panose="02020603050405020304" pitchFamily="18" charset="0"/>
                <a:cs typeface="Times New Roman" panose="02020603050405020304" pitchFamily="18" charset="0"/>
              </a:rPr>
              <a:t>The congestion window in TCP Vegas has been upgraded from the following</a:t>
            </a:r>
          </a:p>
          <a:p>
            <a:pPr marL="0" indent="0" algn="l">
              <a:buNone/>
            </a:pPr>
            <a:r>
              <a:rPr lang="en-IN" sz="1800" b="0" i="0" u="none" strike="noStrike" baseline="0" dirty="0">
                <a:solidFill>
                  <a:srgbClr val="252525"/>
                </a:solidFill>
                <a:latin typeface="Times New Roman" panose="02020603050405020304" pitchFamily="18" charset="0"/>
                <a:cs typeface="Times New Roman" panose="02020603050405020304" pitchFamily="18" charset="0"/>
              </a:rPr>
              <a:t>regulation.</a:t>
            </a:r>
          </a:p>
          <a:p>
            <a:pPr algn="l"/>
            <a:r>
              <a:rPr lang="en-US" sz="1800" b="0" i="0" u="none" strike="noStrike" baseline="0" dirty="0">
                <a:solidFill>
                  <a:srgbClr val="333333"/>
                </a:solidFill>
                <a:latin typeface="Times New Roman" panose="02020603050405020304" pitchFamily="18" charset="0"/>
                <a:cs typeface="Times New Roman" panose="02020603050405020304" pitchFamily="18" charset="0"/>
              </a:rPr>
              <a:t>● Expected rate = CWND (t)/Base RTT,</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Actual rate = CWND (t)/RTT,</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Diff = Expected rate - Actual rate</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Using the value of Diff the CWND is adapted as:</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If Diff &lt; α TCP Vegas increases CWND linearly</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If Diff &gt; β, TCP Vegas decreases the CWND linearly.</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If α &lt; Diff&lt;β, TCP Vegas leaves the CWND</a:t>
            </a:r>
          </a:p>
          <a:p>
            <a:pPr marL="0" indent="0" algn="l">
              <a:buNone/>
            </a:pP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63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1570</TotalTime>
  <Words>1250</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Calibri</vt:lpstr>
      <vt:lpstr>Söhne</vt:lpstr>
      <vt:lpstr>Times New Roman</vt:lpstr>
      <vt:lpstr>Trebuchet MS</vt:lpstr>
      <vt:lpstr>Wingdings</vt:lpstr>
      <vt:lpstr>Wingdings 3</vt:lpstr>
      <vt:lpstr>Facet</vt:lpstr>
      <vt:lpstr>    STUDY OF TCP AND IT’S VARIANTS</vt:lpstr>
      <vt:lpstr>PROBLEM STATEMENT</vt:lpstr>
      <vt:lpstr>MOTIVATION</vt:lpstr>
      <vt:lpstr>TCP ANALYSIS USING NS3-MMWAVE</vt:lpstr>
      <vt:lpstr>OVERVIEW OF TCP AND ITS VARIANTS</vt:lpstr>
      <vt:lpstr>VARIANTS USED</vt:lpstr>
      <vt:lpstr>COMPARISON OF TCP VARIANTS </vt:lpstr>
      <vt:lpstr>TCP VERSIONS</vt:lpstr>
      <vt:lpstr>PowerPoint Presentation</vt:lpstr>
      <vt:lpstr>PowerPoint Presentation</vt:lpstr>
      <vt:lpstr>SETUP:</vt:lpstr>
      <vt:lpstr>Methodology</vt:lpstr>
      <vt:lpstr>OBSERVATION:</vt:lpstr>
      <vt:lpstr>RESULTS:    </vt:lpstr>
      <vt:lpstr>TCP VEGAS</vt:lpstr>
      <vt:lpstr>TCP CUBIC</vt:lpstr>
      <vt:lpstr>TCP NEW RENO</vt:lpstr>
      <vt:lpstr>RESULTS:</vt:lpstr>
      <vt:lpstr>TCP CUBIC</vt:lpstr>
      <vt:lpstr>TCP NEW RENO</vt:lpstr>
      <vt:lpstr>TCP VEGAS</vt:lpstr>
      <vt:lpstr>RESULTS:</vt:lpstr>
      <vt:lpstr>TCP CUBIC</vt:lpstr>
      <vt:lpstr>TCP NEW RENO</vt:lpstr>
      <vt:lpstr>TCP VEGAS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Li-fi : the next future technology</dc:title>
  <dc:creator>gnanesh patel</dc:creator>
  <cp:lastModifiedBy>gnanesh Patel</cp:lastModifiedBy>
  <cp:revision>89</cp:revision>
  <dcterms:created xsi:type="dcterms:W3CDTF">2019-02-21T03:16:07Z</dcterms:created>
  <dcterms:modified xsi:type="dcterms:W3CDTF">2023-05-10T12:25:14Z</dcterms:modified>
</cp:coreProperties>
</file>