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66" r:id="rId4"/>
    <p:sldId id="258" r:id="rId5"/>
    <p:sldId id="261" r:id="rId6"/>
    <p:sldId id="262" r:id="rId7"/>
    <p:sldId id="259" r:id="rId8"/>
    <p:sldId id="263" r:id="rId9"/>
    <p:sldId id="260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6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4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943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5952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67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111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95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478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08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17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64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70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98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55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6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7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99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239558"/>
            <a:ext cx="8825658" cy="3329581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DDL COMMANDS IN SQL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9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53218"/>
            <a:ext cx="10131425" cy="112541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0877" y="1217204"/>
            <a:ext cx="2929597" cy="5085122"/>
          </a:xfrm>
          <a:prstGeom prst="rect">
            <a:avLst/>
          </a:prstGeom>
          <a:noFill/>
          <a:effectLst>
            <a:glow>
              <a:schemeClr val="tx1">
                <a:alpha val="0"/>
              </a:schemeClr>
            </a:glow>
            <a:outerShdw blurRad="63500" dir="21540000" sx="89000" sy="89000" algn="ctr" rotWithShape="0">
              <a:srgbClr val="000000">
                <a:alpha val="0"/>
              </a:srgbClr>
            </a:outerShdw>
            <a:reflection blurRad="12700" stA="0" endPos="6500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B prst="angle"/>
          </a:sp3d>
        </p:spPr>
      </p:pic>
      <p:pic>
        <p:nvPicPr>
          <p:cNvPr id="1026" name="Picture 2" descr="Image result for confused student carto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809" y="1217204"/>
            <a:ext cx="3464079" cy="508512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B w="139700" h="139700" prst="divo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 Arrow Callout 6"/>
          <p:cNvSpPr/>
          <p:nvPr/>
        </p:nvSpPr>
        <p:spPr>
          <a:xfrm>
            <a:off x="9421094" y="2342621"/>
            <a:ext cx="2770905" cy="1849826"/>
          </a:xfrm>
          <a:prstGeom prst="leftArrowCallou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glow rad="127000">
              <a:schemeClr val="bg1"/>
            </a:glow>
            <a:outerShdw blurRad="12700" dist="38100" dir="2100000" algn="tl" rotWithShape="0">
              <a:prstClr val="black">
                <a:alpha val="40000"/>
              </a:prstClr>
            </a:outerShdw>
            <a:reflection stA="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41000"/>
                    </a:prstClr>
                  </a:innerShdw>
                </a:effectLst>
              </a:rPr>
              <a:t>How to Remember </a:t>
            </a:r>
            <a:r>
              <a:rPr lang="en-US" dirty="0" smtClean="0">
                <a:solidFill>
                  <a:srgbClr val="FF0000"/>
                </a:solidFill>
                <a:effectLst>
                  <a:innerShdw blurRad="63500" dist="50800" dir="13500000">
                    <a:prstClr val="black">
                      <a:alpha val="41000"/>
                    </a:prstClr>
                  </a:innerShdw>
                </a:effectLst>
              </a:rPr>
              <a:t>DDL COMMANDS</a:t>
            </a:r>
            <a:r>
              <a:rPr lang="en-US" dirty="0" smtClean="0"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41000"/>
                    </a:prstClr>
                  </a:innerShdw>
                </a:effectLst>
              </a:rPr>
              <a:t>?</a:t>
            </a:r>
            <a:endParaRPr lang="en-US" dirty="0">
              <a:solidFill>
                <a:schemeClr val="tx1"/>
              </a:solidFill>
              <a:effectLst>
                <a:outerShdw blurRad="50800" dist="50800" dir="5400000" algn="ctr" rotWithShape="0">
                  <a:schemeClr val="bg1"/>
                </a:outerShdw>
              </a:effectLst>
            </a:endParaRPr>
          </a:p>
        </p:txBody>
      </p:sp>
      <p:sp>
        <p:nvSpPr>
          <p:cNvPr id="8" name="Right Arrow Callout 7"/>
          <p:cNvSpPr/>
          <p:nvPr/>
        </p:nvSpPr>
        <p:spPr>
          <a:xfrm>
            <a:off x="1" y="2518117"/>
            <a:ext cx="1927274" cy="2110154"/>
          </a:xfrm>
          <a:prstGeom prst="rightArrowCallou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Just Remember Doctor cat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“DR CAT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21791" y="1217204"/>
            <a:ext cx="1930701" cy="5085122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 D:          DROP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R:     RENAME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  C:        CREATE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A:         ALTER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T: TRUNCATE</a:t>
            </a:r>
          </a:p>
          <a:p>
            <a:pPr algn="ctr"/>
            <a:endParaRPr lang="en-US" dirty="0" smtClean="0">
              <a:effectLst>
                <a:outerShdw blurRad="50800" dist="50800" dir="5400000" algn="ctr" rotWithShape="0">
                  <a:schemeClr val="bg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599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1125415"/>
            <a:ext cx="9980614" cy="3651966"/>
          </a:xfrm>
        </p:spPr>
        <p:txBody>
          <a:bodyPr/>
          <a:lstStyle/>
          <a:p>
            <a:r>
              <a:rPr lang="en-US" sz="9600" dirty="0" smtClean="0">
                <a:solidFill>
                  <a:schemeClr val="accent3"/>
                </a:solidFill>
              </a:rPr>
              <a:t>   THANK YOU</a:t>
            </a:r>
            <a:endParaRPr lang="en-US" sz="9600" dirty="0">
              <a:solidFill>
                <a:schemeClr val="accent3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 flipH="1">
            <a:off x="9980613" y="559206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1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590" y="708338"/>
            <a:ext cx="10131425" cy="1493949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DDL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589" y="2408349"/>
            <a:ext cx="10131425" cy="419851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DDL stands for </a:t>
            </a:r>
            <a:r>
              <a:rPr lang="en-US" b="1" dirty="0">
                <a:solidFill>
                  <a:schemeClr val="bg1"/>
                </a:solidFill>
              </a:rPr>
              <a:t>Data Definition </a:t>
            </a:r>
            <a:r>
              <a:rPr lang="en-US" b="1" dirty="0" smtClean="0">
                <a:solidFill>
                  <a:schemeClr val="bg1"/>
                </a:solidFill>
              </a:rPr>
              <a:t>Language.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It </a:t>
            </a:r>
            <a:r>
              <a:rPr lang="en-US" dirty="0">
                <a:solidFill>
                  <a:schemeClr val="bg1"/>
                </a:solidFill>
              </a:rPr>
              <a:t>is a language used for defining and modifying the data and its structure.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01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WHY DDL?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Definition Language literally defines the structure of the database</a:t>
            </a:r>
            <a:r>
              <a:rPr lang="en-US" dirty="0"/>
              <a:t>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57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DDL commands are as </a:t>
            </a:r>
            <a:r>
              <a:rPr lang="en-US" b="1" dirty="0" smtClean="0">
                <a:solidFill>
                  <a:schemeClr val="accent3"/>
                </a:solidFill>
              </a:rPr>
              <a:t>follows</a:t>
            </a:r>
            <a:r>
              <a:rPr lang="en-US" dirty="0">
                <a:solidFill>
                  <a:schemeClr val="accent3"/>
                </a:solidFill>
              </a:rPr>
              <a:t/>
            </a:r>
            <a:br>
              <a:rPr lang="en-US" dirty="0">
                <a:solidFill>
                  <a:schemeClr val="accent3"/>
                </a:solidFill>
              </a:rPr>
            </a:b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1. DROP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smtClean="0">
                <a:solidFill>
                  <a:schemeClr val="bg1"/>
                </a:solidFill>
              </a:rPr>
              <a:t>RENAME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3. CREATE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4. ALTER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. TRUNCATE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32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DROP COMMAND</a:t>
            </a:r>
            <a:br>
              <a:rPr lang="en-US" dirty="0">
                <a:solidFill>
                  <a:schemeClr val="accent3"/>
                </a:solidFill>
              </a:rPr>
            </a:b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DROP command</a:t>
            </a:r>
            <a:r>
              <a:rPr lang="en-US" dirty="0">
                <a:solidFill>
                  <a:schemeClr val="bg1"/>
                </a:solidFill>
              </a:rPr>
              <a:t> allows to remove entire database objects from the database.</a:t>
            </a:r>
          </a:p>
          <a:p>
            <a:r>
              <a:rPr lang="en-US" dirty="0">
                <a:solidFill>
                  <a:schemeClr val="bg1"/>
                </a:solidFill>
              </a:rPr>
              <a:t>It removes entire data structure from the database.</a:t>
            </a:r>
          </a:p>
          <a:p>
            <a:r>
              <a:rPr lang="en-US" dirty="0">
                <a:solidFill>
                  <a:schemeClr val="bg1"/>
                </a:solidFill>
              </a:rPr>
              <a:t>It deletes a table, index or view.</a:t>
            </a: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Syntax: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DROP TABLE &lt;</a:t>
            </a:r>
            <a:r>
              <a:rPr lang="en-US" dirty="0" err="1">
                <a:solidFill>
                  <a:schemeClr val="bg1"/>
                </a:solidFill>
              </a:rPr>
              <a:t>table_name</a:t>
            </a:r>
            <a:r>
              <a:rPr lang="en-US" dirty="0">
                <a:solidFill>
                  <a:schemeClr val="bg1"/>
                </a:solidFill>
              </a:rPr>
              <a:t>&gt;;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DROP DATABASE &lt;</a:t>
            </a:r>
            <a:r>
              <a:rPr lang="en-US" dirty="0" err="1">
                <a:solidFill>
                  <a:schemeClr val="bg1"/>
                </a:solidFill>
              </a:rPr>
              <a:t>database_name</a:t>
            </a:r>
            <a:r>
              <a:rPr lang="en-US" dirty="0">
                <a:solidFill>
                  <a:schemeClr val="bg1"/>
                </a:solidFill>
              </a:rPr>
              <a:t>&gt;;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RENAME COMMAND</a:t>
            </a:r>
            <a:r>
              <a:rPr lang="en-US" dirty="0">
                <a:solidFill>
                  <a:srgbClr val="92D050"/>
                </a:solidFill>
              </a:rPr>
              <a:t/>
            </a:r>
            <a:br>
              <a:rPr lang="en-US" dirty="0">
                <a:solidFill>
                  <a:srgbClr val="92D050"/>
                </a:solidFill>
              </a:rPr>
            </a:b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RENAME </a:t>
            </a:r>
            <a:r>
              <a:rPr lang="en-US" b="1" dirty="0">
                <a:solidFill>
                  <a:schemeClr val="bg1"/>
                </a:solidFill>
              </a:rPr>
              <a:t>command</a:t>
            </a:r>
            <a:r>
              <a:rPr lang="en-US" dirty="0">
                <a:solidFill>
                  <a:schemeClr val="bg1"/>
                </a:solidFill>
              </a:rPr>
              <a:t> is used to rename an object.</a:t>
            </a:r>
          </a:p>
          <a:p>
            <a:r>
              <a:rPr lang="en-US" dirty="0">
                <a:solidFill>
                  <a:schemeClr val="bg1"/>
                </a:solidFill>
              </a:rPr>
              <a:t>It renames a database table.</a:t>
            </a:r>
          </a:p>
          <a:p>
            <a:r>
              <a:rPr lang="en-US" b="1" dirty="0">
                <a:solidFill>
                  <a:schemeClr val="bg1"/>
                </a:solidFill>
              </a:rPr>
              <a:t>Syntax: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RENAME TABLE &lt;</a:t>
            </a:r>
            <a:r>
              <a:rPr lang="en-US" dirty="0" err="1">
                <a:solidFill>
                  <a:schemeClr val="bg1"/>
                </a:solidFill>
              </a:rPr>
              <a:t>old_name</a:t>
            </a:r>
            <a:r>
              <a:rPr lang="en-US" dirty="0">
                <a:solidFill>
                  <a:schemeClr val="bg1"/>
                </a:solidFill>
              </a:rPr>
              <a:t>&gt; TO &lt;</a:t>
            </a:r>
            <a:r>
              <a:rPr lang="en-US" dirty="0" err="1">
                <a:solidFill>
                  <a:schemeClr val="bg1"/>
                </a:solidFill>
              </a:rPr>
              <a:t>new_name</a:t>
            </a:r>
            <a:r>
              <a:rPr lang="en-US" dirty="0">
                <a:solidFill>
                  <a:schemeClr val="bg1"/>
                </a:solidFill>
              </a:rPr>
              <a:t>&gt;;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03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CREATE COMMAND</a:t>
            </a:r>
            <a:r>
              <a:rPr lang="en-US" dirty="0">
                <a:solidFill>
                  <a:srgbClr val="92D050"/>
                </a:solidFill>
              </a:rPr>
              <a:t/>
            </a:r>
            <a:br>
              <a:rPr lang="en-US" dirty="0">
                <a:solidFill>
                  <a:srgbClr val="92D050"/>
                </a:solidFill>
              </a:rPr>
            </a:b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CREATE command</a:t>
            </a:r>
            <a:r>
              <a:rPr lang="en-US" dirty="0">
                <a:solidFill>
                  <a:schemeClr val="bg1"/>
                </a:solidFill>
              </a:rPr>
              <a:t> is used for creating objects in the database.</a:t>
            </a:r>
          </a:p>
          <a:p>
            <a:r>
              <a:rPr lang="en-US" dirty="0">
                <a:solidFill>
                  <a:schemeClr val="bg1"/>
                </a:solidFill>
              </a:rPr>
              <a:t>It creates a new table.</a:t>
            </a:r>
          </a:p>
          <a:p>
            <a:r>
              <a:rPr lang="en-US" b="1" dirty="0">
                <a:solidFill>
                  <a:schemeClr val="bg1"/>
                </a:solidFill>
              </a:rPr>
              <a:t>Syntax: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CREATE TABLE &lt;</a:t>
            </a:r>
            <a:r>
              <a:rPr lang="en-US" dirty="0" err="1">
                <a:solidFill>
                  <a:schemeClr val="bg1"/>
                </a:solidFill>
              </a:rPr>
              <a:t>table_name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    column_name1 </a:t>
            </a:r>
            <a:r>
              <a:rPr lang="en-US" dirty="0" err="1">
                <a:solidFill>
                  <a:schemeClr val="bg1"/>
                </a:solidFill>
              </a:rPr>
              <a:t>datatype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     column_name2 </a:t>
            </a:r>
            <a:r>
              <a:rPr lang="en-US" dirty="0" err="1">
                <a:solidFill>
                  <a:schemeClr val="bg1"/>
                </a:solidFill>
              </a:rPr>
              <a:t>datatype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     .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     .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     .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     </a:t>
            </a:r>
            <a:r>
              <a:rPr lang="en-US" dirty="0" err="1">
                <a:solidFill>
                  <a:schemeClr val="bg1"/>
                </a:solidFill>
              </a:rPr>
              <a:t>column_name_n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datatype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);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18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ALTER COMMAND</a:t>
            </a:r>
            <a:r>
              <a:rPr lang="en-US" dirty="0">
                <a:solidFill>
                  <a:srgbClr val="92D050"/>
                </a:solidFill>
              </a:rPr>
              <a:t/>
            </a:r>
            <a:br>
              <a:rPr lang="en-US" dirty="0">
                <a:solidFill>
                  <a:srgbClr val="92D050"/>
                </a:solidFill>
              </a:rPr>
            </a:b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An </a:t>
            </a:r>
            <a:r>
              <a:rPr lang="en-US" b="1" dirty="0">
                <a:solidFill>
                  <a:schemeClr val="bg1"/>
                </a:solidFill>
              </a:rPr>
              <a:t>ALTER command</a:t>
            </a:r>
            <a:r>
              <a:rPr lang="en-US" dirty="0">
                <a:solidFill>
                  <a:schemeClr val="bg1"/>
                </a:solidFill>
              </a:rPr>
              <a:t> allows to alter or modify the structure of the database.</a:t>
            </a:r>
          </a:p>
          <a:p>
            <a:r>
              <a:rPr lang="en-US" dirty="0">
                <a:solidFill>
                  <a:schemeClr val="bg1"/>
                </a:solidFill>
              </a:rPr>
              <a:t>It modifies an existing database object.</a:t>
            </a:r>
          </a:p>
          <a:p>
            <a:r>
              <a:rPr lang="en-US" dirty="0">
                <a:solidFill>
                  <a:schemeClr val="bg1"/>
                </a:solidFill>
              </a:rPr>
              <a:t>Using this command, you can add additional column, drop existing column and even change the data type of columns.</a:t>
            </a:r>
          </a:p>
          <a:p>
            <a:r>
              <a:rPr lang="en-US" b="1" dirty="0">
                <a:solidFill>
                  <a:schemeClr val="bg1"/>
                </a:solidFill>
              </a:rPr>
              <a:t>Syntax: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ALTER TABLE &lt;</a:t>
            </a:r>
            <a:r>
              <a:rPr lang="en-US" dirty="0" err="1">
                <a:solidFill>
                  <a:schemeClr val="bg1"/>
                </a:solidFill>
              </a:rPr>
              <a:t>table_name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ADD &lt;</a:t>
            </a:r>
            <a:r>
              <a:rPr lang="en-US" dirty="0" err="1">
                <a:solidFill>
                  <a:schemeClr val="bg1"/>
                </a:solidFill>
              </a:rPr>
              <a:t>column_name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datatype</a:t>
            </a:r>
            <a:r>
              <a:rPr lang="en-US" dirty="0">
                <a:solidFill>
                  <a:schemeClr val="bg1"/>
                </a:solidFill>
              </a:rPr>
              <a:t>&gt;;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OR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ALTER TABLE &lt;</a:t>
            </a:r>
            <a:r>
              <a:rPr lang="en-US" dirty="0" err="1">
                <a:solidFill>
                  <a:schemeClr val="bg1"/>
                </a:solidFill>
              </a:rPr>
              <a:t>table_name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CHANGE &lt;</a:t>
            </a:r>
            <a:r>
              <a:rPr lang="en-US" dirty="0" err="1">
                <a:solidFill>
                  <a:schemeClr val="bg1"/>
                </a:solidFill>
              </a:rPr>
              <a:t>old_column_name</a:t>
            </a:r>
            <a:r>
              <a:rPr lang="en-US" dirty="0">
                <a:solidFill>
                  <a:schemeClr val="bg1"/>
                </a:solidFill>
              </a:rPr>
              <a:t>&gt; &lt;</a:t>
            </a:r>
            <a:r>
              <a:rPr lang="en-US" dirty="0" err="1">
                <a:solidFill>
                  <a:schemeClr val="bg1"/>
                </a:solidFill>
              </a:rPr>
              <a:t>new_column_name</a:t>
            </a:r>
            <a:r>
              <a:rPr lang="en-US" dirty="0">
                <a:solidFill>
                  <a:schemeClr val="bg1"/>
                </a:solidFill>
              </a:rPr>
              <a:t>&gt;;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OR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ALTER TABLE &lt;</a:t>
            </a:r>
            <a:r>
              <a:rPr lang="en-US" dirty="0" err="1">
                <a:solidFill>
                  <a:schemeClr val="bg1"/>
                </a:solidFill>
              </a:rPr>
              <a:t>table_name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DROP COLUMN &lt;</a:t>
            </a:r>
            <a:r>
              <a:rPr lang="en-US" dirty="0" err="1">
                <a:solidFill>
                  <a:schemeClr val="bg1"/>
                </a:solidFill>
              </a:rPr>
              <a:t>column_name</a:t>
            </a:r>
            <a:r>
              <a:rPr lang="en-US" dirty="0">
                <a:solidFill>
                  <a:schemeClr val="bg1"/>
                </a:solidFill>
              </a:rPr>
              <a:t>&gt;;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85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TRUNCATE </a:t>
            </a:r>
            <a:r>
              <a:rPr lang="en-US" dirty="0" smtClean="0">
                <a:solidFill>
                  <a:schemeClr val="accent3"/>
                </a:solidFill>
              </a:rPr>
              <a:t>COMMAND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TRUNCATE command</a:t>
            </a:r>
            <a:r>
              <a:rPr lang="en-US" dirty="0">
                <a:solidFill>
                  <a:schemeClr val="bg1"/>
                </a:solidFill>
              </a:rPr>
              <a:t> is used to delete all the rows from the table permanently.</a:t>
            </a:r>
          </a:p>
          <a:p>
            <a:r>
              <a:rPr lang="en-US" dirty="0">
                <a:solidFill>
                  <a:schemeClr val="bg1"/>
                </a:solidFill>
              </a:rPr>
              <a:t>It removes all the records from a table, including all spaces allocated for the records.</a:t>
            </a:r>
          </a:p>
          <a:p>
            <a:r>
              <a:rPr lang="en-US" dirty="0">
                <a:solidFill>
                  <a:schemeClr val="bg1"/>
                </a:solidFill>
              </a:rPr>
              <a:t>This command is same as DELETE command, but TRUNCATE command does not generate any rollback data.</a:t>
            </a:r>
          </a:p>
          <a:p>
            <a:r>
              <a:rPr lang="en-US" b="1" dirty="0">
                <a:solidFill>
                  <a:schemeClr val="bg1"/>
                </a:solidFill>
              </a:rPr>
              <a:t>Syntax: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TRUNCATE TABLE &lt;</a:t>
            </a:r>
            <a:r>
              <a:rPr lang="en-US" dirty="0" err="1">
                <a:solidFill>
                  <a:schemeClr val="bg1"/>
                </a:solidFill>
              </a:rPr>
              <a:t>table_name</a:t>
            </a:r>
            <a:r>
              <a:rPr lang="en-US" dirty="0">
                <a:solidFill>
                  <a:schemeClr val="bg1"/>
                </a:solidFill>
              </a:rPr>
              <a:t>&gt;;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9" y="5289452"/>
            <a:ext cx="2143125" cy="156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1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3" presetClass="path" presetSubtype="0" repeatCount="4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85185E-6 L 0.82214 -0.00972 " pathEditMode="relative" rAng="0" ptsTypes="AA">
                                      <p:cBhvr>
                                        <p:cTn id="28" dur="3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07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154</TotalTime>
  <Words>83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DDL COMMANDS IN SQL</vt:lpstr>
      <vt:lpstr>DDL</vt:lpstr>
      <vt:lpstr>WHY DDL?</vt:lpstr>
      <vt:lpstr>DDL commands are as follows </vt:lpstr>
      <vt:lpstr>DROP COMMAND </vt:lpstr>
      <vt:lpstr>RENAME COMMAND </vt:lpstr>
      <vt:lpstr>CREATE COMMAND </vt:lpstr>
      <vt:lpstr>ALTER COMMAND </vt:lpstr>
      <vt:lpstr>TRUNCATE COMMAND</vt:lpstr>
      <vt:lpstr>PowerPoint Presentation</vt:lpstr>
      <vt:lpstr>   THANK YOU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Tiwari, Hritika</dc:creator>
  <cp:lastModifiedBy>Tiwari, Hritika</cp:lastModifiedBy>
  <cp:revision>16</cp:revision>
  <dcterms:created xsi:type="dcterms:W3CDTF">2019-07-19T03:14:01Z</dcterms:created>
  <dcterms:modified xsi:type="dcterms:W3CDTF">2019-07-19T05:48:08Z</dcterms:modified>
</cp:coreProperties>
</file>