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54"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908276"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smtClean="0">
                <a:solidFill>
                  <a:srgbClr val="D4DF33"/>
                </a:solidFill>
              </a:rPr>
              <a:t>BOSTON CONSULTING GROUP(BCG)</a:t>
            </a:r>
            <a:endParaRPr dirty="0"/>
          </a:p>
        </p:txBody>
      </p:sp>
      <p:sp>
        <p:nvSpPr>
          <p:cNvPr id="512" name="Google Shape;512;p1"/>
          <p:cNvSpPr txBox="1"/>
          <p:nvPr/>
        </p:nvSpPr>
        <p:spPr>
          <a:xfrm>
            <a:off x="4150895" y="296777"/>
            <a:ext cx="7664115" cy="5995739"/>
          </a:xfrm>
          <a:prstGeom prst="rect">
            <a:avLst/>
          </a:prstGeom>
          <a:noFill/>
          <a:ln>
            <a:noFill/>
          </a:ln>
        </p:spPr>
        <p:txBody>
          <a:bodyPr spcFirstLastPara="1" wrap="square" lIns="91425" tIns="45700" rIns="91425" bIns="45700" anchor="t" anchorCtr="0">
            <a:noAutofit/>
          </a:bodyPr>
          <a:lstStyle/>
          <a:p>
            <a:pPr marL="108000" lvl="1" indent="0" algn="just">
              <a:buSzPts val="1600"/>
              <a:buFont typeface="Arial"/>
              <a:buNone/>
            </a:pPr>
            <a:r>
              <a:rPr lang="en-US" sz="1600" b="1" dirty="0">
                <a:latin typeface="Times New Roman" panose="02020603050405020304" pitchFamily="18" charset="0"/>
                <a:cs typeface="Times New Roman" panose="02020603050405020304" pitchFamily="18" charset="0"/>
                <a:sym typeface="Trebuchet MS"/>
              </a:rPr>
              <a:t>Situation</a:t>
            </a:r>
            <a:endParaRPr sz="1600" b="1" dirty="0">
              <a:latin typeface="Times New Roman" panose="02020603050405020304" pitchFamily="18" charset="0"/>
              <a:cs typeface="Times New Roman" panose="02020603050405020304" pitchFamily="18" charset="0"/>
            </a:endParaRPr>
          </a:p>
          <a:p>
            <a:pPr marL="324000" lvl="1" indent="-216000" algn="just">
              <a:spcBef>
                <a:spcPts val="300"/>
              </a:spcBef>
              <a:buClr>
                <a:srgbClr val="28BA73"/>
              </a:buClr>
              <a:buSzPts val="1600"/>
              <a:buFont typeface="Trebuchet MS"/>
              <a:buChar char="•"/>
            </a:pPr>
            <a:r>
              <a:rPr lang="en-US" dirty="0" err="1">
                <a:latin typeface="Times New Roman" panose="02020603050405020304" pitchFamily="18" charset="0"/>
                <a:cs typeface="Times New Roman" panose="02020603050405020304" pitchFamily="18" charset="0"/>
              </a:rPr>
              <a:t>PowerCo</a:t>
            </a:r>
            <a:r>
              <a:rPr lang="en-US" dirty="0">
                <a:latin typeface="Times New Roman" panose="02020603050405020304" pitchFamily="18" charset="0"/>
                <a:cs typeface="Times New Roman" panose="02020603050405020304" pitchFamily="18" charset="0"/>
              </a:rPr>
              <a:t> has a problem with customer churn; they believe it is caused by customers’ price sensitivities. One possible solution is to provide 20% off to customers who are most likely to start leaving</a:t>
            </a:r>
            <a:r>
              <a:rPr lang="en-US" dirty="0" smtClean="0">
                <a:latin typeface="Times New Roman" panose="02020603050405020304" pitchFamily="18" charset="0"/>
                <a:cs typeface="Times New Roman" panose="02020603050405020304" pitchFamily="18" charset="0"/>
              </a:rPr>
              <a:t>.</a:t>
            </a:r>
            <a:endParaRPr lang="en-US" dirty="0">
              <a:solidFill>
                <a:schemeClr val="dk1"/>
              </a:solidFill>
              <a:latin typeface="Times New Roman" panose="02020603050405020304" pitchFamily="18" charset="0"/>
              <a:cs typeface="Times New Roman" panose="02020603050405020304" pitchFamily="18" charset="0"/>
              <a:sym typeface="Trebuchet MS"/>
            </a:endParaRPr>
          </a:p>
          <a:p>
            <a:pPr marL="550800" lvl="2" indent="-114399" algn="just">
              <a:lnSpc>
                <a:spcPct val="90000"/>
              </a:lnSpc>
              <a:buClr>
                <a:srgbClr val="28BA73"/>
              </a:buClr>
              <a:buSzPts val="1600"/>
            </a:pPr>
            <a:endParaRPr lang="en-US" sz="12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08000" lvl="1" algn="just">
              <a:buSzPts val="1600"/>
            </a:pPr>
            <a:r>
              <a:rPr lang="en-IN" sz="1600" b="1" dirty="0">
                <a:latin typeface="Times New Roman" panose="02020603050405020304" pitchFamily="18" charset="0"/>
                <a:cs typeface="Times New Roman" panose="02020603050405020304" pitchFamily="18" charset="0"/>
              </a:rPr>
              <a:t>Hypothesis Testing</a:t>
            </a:r>
          </a:p>
          <a:p>
            <a:pPr marL="285750" indent="-285750" algn="just">
              <a:buClr>
                <a:srgbClr val="28BA73"/>
              </a:buClr>
              <a:buSzPts val="1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a:t>
            </a:r>
            <a:r>
              <a:rPr lang="en-US" dirty="0">
                <a:latin typeface="Times New Roman" panose="02020603050405020304" pitchFamily="18" charset="0"/>
                <a:cs typeface="Times New Roman" panose="02020603050405020304" pitchFamily="18" charset="0"/>
              </a:rPr>
              <a:t>we have investigated the information, now is the ideal time to explore whether cost responsiveness has some effect on stir. First we want to characterize precisely exact thing is cost responsiveness.</a:t>
            </a:r>
          </a:p>
          <a:p>
            <a:pPr marL="285750" indent="-285750" algn="just">
              <a:buClr>
                <a:srgbClr val="28BA73"/>
              </a:buClr>
              <a:buSzPts val="1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we have the utilization information for every one of the organizations for the extended period of 2015, we will make new highlights to quantify "price sensitivity" utilizing the normal of the year, the most recent a half year and the most recent 3 months</a:t>
            </a:r>
            <a:r>
              <a:rPr lang="en-US" dirty="0" smtClean="0">
                <a:latin typeface="Times New Roman" panose="02020603050405020304" pitchFamily="18" charset="0"/>
                <a:cs typeface="Times New Roman" panose="02020603050405020304" pitchFamily="18" charset="0"/>
              </a:rPr>
              <a:t>.</a:t>
            </a:r>
          </a:p>
          <a:p>
            <a:pPr algn="just">
              <a:buClr>
                <a:srgbClr val="28BA73"/>
              </a:buClr>
              <a:buSzPts val="1600"/>
            </a:pPr>
            <a:endParaRPr lang="en-US" sz="1200" dirty="0">
              <a:latin typeface="Times New Roman" panose="02020603050405020304" pitchFamily="18" charset="0"/>
              <a:cs typeface="Times New Roman" panose="02020603050405020304" pitchFamily="18" charset="0"/>
              <a:sym typeface="Trebuchet MS"/>
            </a:endParaRPr>
          </a:p>
          <a:p>
            <a:pPr marL="108000" lvl="1" algn="just">
              <a:buSzPts val="1600"/>
            </a:pPr>
            <a:r>
              <a:rPr lang="en-US" sz="1600" b="1" dirty="0">
                <a:latin typeface="Times New Roman" panose="02020603050405020304" pitchFamily="18" charset="0"/>
                <a:cs typeface="Times New Roman" panose="02020603050405020304" pitchFamily="18" charset="0"/>
              </a:rPr>
              <a:t>Machine Learning </a:t>
            </a:r>
            <a:r>
              <a:rPr lang="en-US" sz="1600" b="1" dirty="0" smtClean="0">
                <a:latin typeface="Times New Roman" panose="02020603050405020304" pitchFamily="18" charset="0"/>
                <a:cs typeface="Times New Roman" panose="02020603050405020304" pitchFamily="18" charset="0"/>
              </a:rPr>
              <a:t>Modeling</a:t>
            </a:r>
            <a:endParaRPr lang="en-US" sz="1600" b="1" dirty="0">
              <a:latin typeface="Times New Roman" panose="02020603050405020304" pitchFamily="18" charset="0"/>
              <a:cs typeface="Times New Roman" panose="02020603050405020304" pitchFamily="18" charset="0"/>
            </a:endParaRPr>
          </a:p>
          <a:p>
            <a:pPr marL="324000" lvl="1" indent="-216000" algn="just">
              <a:spcBef>
                <a:spcPts val="300"/>
              </a:spcBef>
              <a:buClr>
                <a:srgbClr val="28BA73"/>
              </a:buClr>
              <a:buSzPts val="1600"/>
              <a:buFont typeface="Trebuchet MS"/>
              <a:buChar char="•"/>
            </a:pPr>
            <a:r>
              <a:rPr lang="en-US" dirty="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Data cleaning, EDA and Feature engineering, I applied Random Forest Classifier. Random Forest Classifier. </a:t>
            </a:r>
            <a:endParaRPr lang="en-US" dirty="0">
              <a:latin typeface="Times New Roman" panose="02020603050405020304" pitchFamily="18" charset="0"/>
              <a:cs typeface="Times New Roman" panose="02020603050405020304" pitchFamily="18" charset="0"/>
            </a:endParaRPr>
          </a:p>
          <a:p>
            <a:pPr marL="324000" lvl="1" indent="-216000" algn="just">
              <a:spcBef>
                <a:spcPts val="300"/>
              </a:spcBef>
              <a:buClr>
                <a:srgbClr val="28BA73"/>
              </a:buClr>
              <a:buSzPts val="1600"/>
              <a:buFont typeface="Trebuchet MS"/>
              <a:buChar char="•"/>
            </a:pPr>
            <a:r>
              <a:rPr lang="en-US" dirty="0">
                <a:latin typeface="Times New Roman" panose="02020603050405020304" pitchFamily="18" charset="0"/>
                <a:cs typeface="Times New Roman" panose="02020603050405020304" pitchFamily="18" charset="0"/>
              </a:rPr>
              <a:t>Random </a:t>
            </a:r>
            <a:r>
              <a:rPr lang="en-US" dirty="0">
                <a:latin typeface="Times New Roman" panose="02020603050405020304" pitchFamily="18" charset="0"/>
                <a:cs typeface="Times New Roman" panose="02020603050405020304" pitchFamily="18" charset="0"/>
              </a:rPr>
              <a:t>Forest Classifier model has been built to predict customers’ churn probability, achieving an accuracy of 0.90 and Precision score of 0.91 on test set. </a:t>
            </a:r>
            <a:endParaRPr lang="en-US" dirty="0">
              <a:latin typeface="Times New Roman" panose="02020603050405020304" pitchFamily="18" charset="0"/>
              <a:cs typeface="Times New Roman" panose="02020603050405020304" pitchFamily="18" charset="0"/>
            </a:endParaRPr>
          </a:p>
          <a:p>
            <a:pPr marL="107999" lvl="1" algn="just">
              <a:spcBef>
                <a:spcPts val="300"/>
              </a:spcBef>
              <a:buClr>
                <a:srgbClr val="28BA73"/>
              </a:buClr>
              <a:buSzPts val="1600"/>
            </a:pPr>
            <a:endParaRPr lang="en-US" sz="1200" dirty="0" smtClean="0">
              <a:latin typeface="Times New Roman" panose="02020603050405020304" pitchFamily="18" charset="0"/>
              <a:cs typeface="Times New Roman" panose="02020603050405020304" pitchFamily="18" charset="0"/>
            </a:endParaRPr>
          </a:p>
          <a:p>
            <a:pPr marL="108000" lvl="1" algn="just">
              <a:buSzPts val="1600"/>
            </a:pPr>
            <a:r>
              <a:rPr lang="en-US" sz="1600" b="1" dirty="0" smtClean="0">
                <a:latin typeface="Times New Roman" panose="02020603050405020304" pitchFamily="18" charset="0"/>
                <a:cs typeface="Times New Roman" panose="02020603050405020304" pitchFamily="18" charset="0"/>
              </a:rPr>
              <a:t>Insights</a:t>
            </a:r>
            <a:endParaRPr lang="en-US" sz="1600" b="1" dirty="0">
              <a:latin typeface="Times New Roman" panose="02020603050405020304" pitchFamily="18" charset="0"/>
              <a:cs typeface="Times New Roman" panose="02020603050405020304" pitchFamily="18" charset="0"/>
            </a:endParaRPr>
          </a:p>
          <a:p>
            <a:pPr marL="324000" lvl="1" indent="-216000" algn="just">
              <a:spcBef>
                <a:spcPts val="300"/>
              </a:spcBef>
              <a:buClr>
                <a:srgbClr val="28BA73"/>
              </a:buClr>
              <a:buSzPts val="1600"/>
              <a:buFont typeface="Trebuchet MS"/>
              <a:buChar char="•"/>
            </a:pPr>
            <a:r>
              <a:rPr lang="en-US" dirty="0">
                <a:latin typeface="Times New Roman" panose="02020603050405020304" pitchFamily="18" charset="0"/>
                <a:cs typeface="Times New Roman" panose="02020603050405020304" pitchFamily="18" charset="0"/>
              </a:rPr>
              <a:t>9.7</a:t>
            </a:r>
            <a:r>
              <a:rPr lang="en-US" dirty="0">
                <a:latin typeface="Times New Roman" panose="02020603050405020304" pitchFamily="18" charset="0"/>
                <a:cs typeface="Times New Roman" panose="02020603050405020304" pitchFamily="18" charset="0"/>
              </a:rPr>
              <a:t>% of the customers have churned and 90% of the customers have not </a:t>
            </a:r>
            <a:r>
              <a:rPr lang="en-US" dirty="0">
                <a:latin typeface="Times New Roman" panose="02020603050405020304" pitchFamily="18" charset="0"/>
                <a:cs typeface="Times New Roman" panose="02020603050405020304" pitchFamily="18" charset="0"/>
              </a:rPr>
              <a:t>churned.</a:t>
            </a:r>
          </a:p>
          <a:p>
            <a:pPr marL="324000" lvl="1" indent="-216000" algn="just">
              <a:spcBef>
                <a:spcPts val="300"/>
              </a:spcBef>
              <a:buClr>
                <a:srgbClr val="28BA73"/>
              </a:buClr>
              <a:buSzPts val="1600"/>
              <a:buFont typeface="Trebuchet MS"/>
              <a:buChar char="•"/>
            </a:pPr>
            <a:r>
              <a:rPr lang="en-US" dirty="0">
                <a:latin typeface="Times New Roman" panose="02020603050405020304" pitchFamily="18" charset="0"/>
                <a:cs typeface="Times New Roman" panose="02020603050405020304" pitchFamily="18" charset="0"/>
              </a:rPr>
              <a:t>Net </a:t>
            </a:r>
            <a:r>
              <a:rPr lang="en-US" dirty="0">
                <a:latin typeface="Times New Roman" panose="02020603050405020304" pitchFamily="18" charset="0"/>
                <a:cs typeface="Times New Roman" panose="02020603050405020304" pitchFamily="18" charset="0"/>
              </a:rPr>
              <a:t>margin on power subscription and consumption over 12 months is a top driver for </a:t>
            </a:r>
            <a:r>
              <a:rPr lang="en-US" dirty="0">
                <a:latin typeface="Times New Roman" panose="02020603050405020304" pitchFamily="18" charset="0"/>
                <a:cs typeface="Times New Roman" panose="02020603050405020304" pitchFamily="18" charset="0"/>
              </a:rPr>
              <a:t>churn.</a:t>
            </a:r>
          </a:p>
          <a:p>
            <a:pPr marL="324000" lvl="1" indent="-216000" algn="just">
              <a:spcBef>
                <a:spcPts val="300"/>
              </a:spcBef>
              <a:buClr>
                <a:srgbClr val="28BA73"/>
              </a:buClr>
              <a:buSzPts val="1600"/>
              <a:buFont typeface="Trebuchet MS"/>
              <a:buChar char="•"/>
            </a:pPr>
            <a:r>
              <a:rPr lang="en-US" dirty="0">
                <a:latin typeface="Times New Roman" panose="02020603050405020304" pitchFamily="18" charset="0"/>
                <a:cs typeface="Times New Roman" panose="02020603050405020304" pitchFamily="18" charset="0"/>
              </a:rPr>
              <a:t>Forecasted </a:t>
            </a:r>
            <a:r>
              <a:rPr lang="en-US" dirty="0">
                <a:latin typeface="Times New Roman" panose="02020603050405020304" pitchFamily="18" charset="0"/>
                <a:cs typeface="Times New Roman" panose="02020603050405020304" pitchFamily="18" charset="0"/>
              </a:rPr>
              <a:t>bill of meter rental for the next 2 months also is an influential </a:t>
            </a:r>
            <a:r>
              <a:rPr lang="en-US" dirty="0">
                <a:latin typeface="Times New Roman" panose="02020603050405020304" pitchFamily="18" charset="0"/>
                <a:cs typeface="Times New Roman" panose="02020603050405020304" pitchFamily="18" charset="0"/>
              </a:rPr>
              <a:t>driver.</a:t>
            </a:r>
          </a:p>
          <a:p>
            <a:pPr marL="324000" lvl="1" indent="-216000" algn="just">
              <a:spcBef>
                <a:spcPts val="300"/>
              </a:spcBef>
              <a:buClr>
                <a:srgbClr val="28BA73"/>
              </a:buClr>
              <a:buSzPts val="1600"/>
              <a:buFont typeface="Trebuchet MS"/>
              <a:buChar char="•"/>
            </a:pPr>
            <a:r>
              <a:rPr lang="en-US" dirty="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seems to be an influential factor, especially the number of months they have been active, their tenure and the number of months since they updated their contract.</a:t>
            </a:r>
            <a:endParaRPr lang="en-US" dirty="0">
              <a:latin typeface="Times New Roman" panose="02020603050405020304" pitchFamily="18" charset="0"/>
              <a:cs typeface="Times New Roman" panose="02020603050405020304" pitchFamily="18" charset="0"/>
              <a:sym typeface="Trebuchet MS"/>
            </a:endParaRPr>
          </a:p>
          <a:p>
            <a:pPr marL="108000" lvl="1">
              <a:spcBef>
                <a:spcPts val="300"/>
              </a:spcBef>
              <a:buClr>
                <a:srgbClr val="28BA73"/>
              </a:buClr>
              <a:buSzPts val="1600"/>
            </a:pPr>
            <a:endParaRPr lang="en-US" sz="1600" dirty="0">
              <a:solidFill>
                <a:schemeClr val="dk1"/>
              </a:solidFill>
              <a:latin typeface="Trebuchet MS"/>
              <a:sym typeface="Trebuchet MS"/>
            </a:endParaRPr>
          </a:p>
        </p:txBody>
      </p:sp>
      <p:sp>
        <p:nvSpPr>
          <p:cNvPr id="513" name="Google Shape;513;p1"/>
          <p:cNvSpPr txBox="1"/>
          <p:nvPr/>
        </p:nvSpPr>
        <p:spPr>
          <a:xfrm>
            <a:off x="247975" y="2229550"/>
            <a:ext cx="3136800" cy="3774208"/>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2400" dirty="0" smtClean="0">
                <a:solidFill>
                  <a:schemeClr val="lt1"/>
                </a:solidFill>
                <a:latin typeface="Trebuchet MS"/>
                <a:ea typeface="Trebuchet MS"/>
                <a:cs typeface="Trebuchet MS"/>
                <a:sym typeface="Trebuchet MS"/>
              </a:rPr>
              <a:t>FINDINGS &amp; RECOMMENDATIONS</a:t>
            </a:r>
            <a:endParaRPr sz="24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269</Words>
  <Application>Microsoft Office PowerPoint</Application>
  <PresentationFormat>Widescreen</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Trebuchet MS</vt:lpstr>
      <vt:lpstr>BCG Grid 16:9</vt:lpstr>
      <vt:lpstr>BOSTON CONSULTING GROUP(BCG)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BOSTON CONSULTING GROUP(BCG)</dc:title>
  <dc:creator>The Boston Consulting Group</dc:creator>
  <cp:lastModifiedBy>Hritika Vaishnav</cp:lastModifiedBy>
  <cp:revision>2</cp:revision>
  <dcterms:created xsi:type="dcterms:W3CDTF">2016-11-04T11:46:04Z</dcterms:created>
  <dcterms:modified xsi:type="dcterms:W3CDTF">2024-07-29T07:04:12Z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