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ritik Bansal"/>
  <p:cmAuthor clrIdx="1" id="1" initials="" lastIdx="1" name="GANTAVYA BHAT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D82791-EE9E-4FFD-A7CC-0A7E8B265786}">
  <a:tblStyle styleId="{82D82791-EE9E-4FFD-A7CC-0A7E8B265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Nuni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15T10:01:31.027">
    <p:pos x="776" y="658"/>
    <p:text>please highlight the head noun and the verb in these sentences</p:text>
  </p:cm>
  <p:cm authorId="1" idx="1" dt="2019-09-15T10:01:31.027">
    <p:pos x="776" y="658"/>
    <p:text>Done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edf9262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edf9262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edf9262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edf9262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c6323a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2c6323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edf92626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fedf9262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c51fa7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c51fa7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c51fa7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2c51fa7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c6323a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c6323a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2c6323a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2c6323a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fedf9262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fedf9262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edf9262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edf9262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496469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3496469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edf9262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edf9262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5fdaa5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5fdaa5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edf92626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edf92626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edf92626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edf92626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edf9262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edf9262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edf9262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edf9262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learning-systems.ch/multimedia/vis_e02.htm" TargetMode="External"/><Relationship Id="rId4" Type="http://schemas.openxmlformats.org/officeDocument/2006/relationships/hyperlink" Target="https://www.freecodecamp.org/news/an-introduction-to-part-of-speech-tagging-and-the-hidden-markov-model-953d45338f24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8336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Linguistic </a:t>
            </a:r>
            <a:r>
              <a:rPr lang="en"/>
              <a:t>Approach</a:t>
            </a:r>
            <a:r>
              <a:rPr lang="en"/>
              <a:t> to the Cognitively Plausible Deep Neural Architectures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981750" y="2991225"/>
            <a:ext cx="7788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Gantavya Bhatt 2016EE10694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Hritik Bansal      2016EE10071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      18 Sept 2019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917725" y="3137325"/>
            <a:ext cx="3137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687875" y="392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Saccade CNN - SaCNN (Our group)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819150" y="1513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CNNs are generally less used in the NLP tasks because of their inability to work with inputs that do not have fixed length and reducibility to skip gram model.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However, as per Yin et. al. CNNs are not too bad when dealt with the NLP tasks.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We propose a CNN architecture that takes inspiration from human reading ability and saccades.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Humans can only see a particular word clearly on which they are currently focussing, and then gradually plans the next saccade to process the sentence (shown on the next slide).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We exploited this behavior and imposed this bias on the word processing of the CNNs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375" y="392100"/>
            <a:ext cx="56864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321" y="2161400"/>
            <a:ext cx="3119700" cy="21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2343150" y="4511300"/>
            <a:ext cx="445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Image courtesy - Foveal Vision in reading [6]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819150" y="37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 for Inflection, plus10 and full </a:t>
            </a:r>
            <a:r>
              <a:rPr lang="en" sz="2200"/>
              <a:t>grammaticality</a:t>
            </a:r>
            <a:r>
              <a:rPr lang="en" sz="2200"/>
              <a:t> tasks </a:t>
            </a:r>
            <a:endParaRPr sz="2200"/>
          </a:p>
        </p:txBody>
      </p:sp>
      <p:graphicFrame>
        <p:nvGraphicFramePr>
          <p:cNvPr id="221" name="Google Shape;221;p2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{82D82791-EE9E-4FFD-A7CC-0A7E8B265786}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LSTM(2L)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Decay RNN(2L)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CNN(2L)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 Number 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98.62%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96.93%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Plus 10 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97.05%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90.81%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Grammaticality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95.73%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79.39%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571000" y="202725"/>
            <a:ext cx="61263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 on Full Grammaticality- SaCNN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819150" y="1964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-8590" r="8589" t="0"/>
          <a:stretch/>
        </p:blipFill>
        <p:spPr>
          <a:xfrm>
            <a:off x="-455875" y="642800"/>
            <a:ext cx="8535101" cy="420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1054825" y="1426525"/>
            <a:ext cx="1697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50" y="299037"/>
            <a:ext cx="7725902" cy="454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2255500" y="303575"/>
            <a:ext cx="4594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Results on Full Grammaticality- DECAY RNN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00" y="321475"/>
            <a:ext cx="8236176" cy="44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/>
        </p:nvSpPr>
        <p:spPr>
          <a:xfrm>
            <a:off x="2286000" y="321475"/>
            <a:ext cx="4714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Results on Full Grammaticality- LSTMs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182900" y="256300"/>
            <a:ext cx="67782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Grammaticality predictions by models along with ground labels</a:t>
            </a:r>
            <a:endParaRPr sz="1800"/>
          </a:p>
        </p:txBody>
      </p:sp>
      <p:graphicFrame>
        <p:nvGraphicFramePr>
          <p:cNvPr id="251" name="Google Shape;251;p28"/>
          <p:cNvGraphicFramePr/>
          <p:nvPr/>
        </p:nvGraphicFramePr>
        <p:xfrm>
          <a:off x="1233275" y="10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{82D82791-EE9E-4FFD-A7CC-0A7E8B265786}</a:tableStyleId>
              </a:tblPr>
              <a:tblGrid>
                <a:gridCol w="1645500"/>
                <a:gridCol w="1645500"/>
                <a:gridCol w="1645500"/>
                <a:gridCol w="1645500"/>
              </a:tblGrid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Ground truth of Grammaticality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Decay RNN Prediction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Prediction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 few folk </a:t>
                      </a: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tales featu</a:t>
                      </a: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res </a:t>
                      </a:r>
                      <a:r>
                        <a:rPr lang="en" sz="1100"/>
                        <a:t>a boy discovering a NN or a NN assumed to be of great value .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Incorrect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Incorrect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some </a:t>
                      </a: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sources calls </a:t>
                      </a:r>
                      <a:r>
                        <a:rPr lang="en" sz="1100"/>
                        <a:t>them NNS now because there is finally a term for what those couples are .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Incorrect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Incorrect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Incorrect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8" name="Google Shape;258;p29"/>
          <p:cNvGraphicFramePr/>
          <p:nvPr/>
        </p:nvGraphicFramePr>
        <p:xfrm>
          <a:off x="952500" y="83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{82D82791-EE9E-4FFD-A7CC-0A7E8B265786}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Ground truth of Grammaticality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Decay RNN Prediction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Prediction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if there is something the </a:t>
                      </a: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world </a:t>
                      </a:r>
                      <a:r>
                        <a:rPr lang="en" sz="1100"/>
                        <a:t>RB </a:t>
                      </a: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needs </a:t>
                      </a:r>
                      <a:r>
                        <a:rPr lang="en" sz="1100"/>
                        <a:t>, it is people who think about how to improve the way we run things .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Incorrect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 similar suspension is the JJ rear suspension , in which the </a:t>
                      </a: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beam </a:t>
                      </a:r>
                      <a:r>
                        <a:rPr lang="en" sz="1100"/>
                        <a:t>NN also </a:t>
                      </a:r>
                      <a:r>
                        <a:rPr lang="en" sz="1100">
                          <a:highlight>
                            <a:srgbClr val="FFFF00"/>
                          </a:highlight>
                        </a:rPr>
                        <a:t>function </a:t>
                      </a:r>
                      <a:r>
                        <a:rPr lang="en" sz="1100"/>
                        <a:t>as an JJ bar to control the roll motion of the body .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Incorrect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3980250" y="3381875"/>
            <a:ext cx="40452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 txBox="1"/>
          <p:nvPr>
            <p:ph idx="2" type="body"/>
          </p:nvPr>
        </p:nvSpPr>
        <p:spPr>
          <a:xfrm>
            <a:off x="616650" y="327450"/>
            <a:ext cx="7910700" cy="22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 of now, the tasks we have performed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 binary prediction. However, these tasks are not enough to investigate the capabilities of the model proposed by our group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Part of Speech tagging - to  understand  if the model is actually learning the Subject Verb Agreement.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Language Modelling.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Cognitive CNN : We are using a fixed decay vector to train the model but,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What happens when we make the decay setting to be bounded learnable? Will this lead to the same hyper ellipsoid in parameter space?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Decay RNN : As per current settings, the decay parameter is not bounded but,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What happens when the decay parameter is forced to be bound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ed ?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When can we see see the vanishing and exploding gradient situation, mathematically?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1600"/>
              </a:spcBef>
              <a:spcAft>
                <a:spcPts val="1600"/>
              </a:spcAft>
              <a:buSzPts val="1300"/>
              <a:buFont typeface="Arial"/>
              <a:buAutoNum type="alphaLcPeriod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When our model can converge to existing sequence models?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751400" y="322100"/>
            <a:ext cx="5284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Introduction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843850" y="1185425"/>
            <a:ext cx="76752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Creating cognitive and biologically inspired neural networks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Learning syntax sensitive dependencies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Comparing different models on various metrics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Subject Verb Agreement Task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Grammaticality Check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Language Modelling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Analyzing the effect of these models on similar sentences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625" y="1629525"/>
            <a:ext cx="2743350" cy="18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1359900" y="11932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5" name="Google Shape;275;p3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idx="2" type="body"/>
          </p:nvPr>
        </p:nvSpPr>
        <p:spPr>
          <a:xfrm>
            <a:off x="701250" y="940575"/>
            <a:ext cx="77415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Tal Linzen, Emmanuel Dupoux, and Yoav Goldberg. 2016. Assessing the ability of LSTMs to learn syntax-sensitive dependencies. In TACL.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 Francis Song, Guangyu R Yang, and Xiao-Jing Wang. Training excitatory-inhibitory recurrent neural networks for cognitive tasks: A simple and flexible framework. PLoS Comput Biol, 12(2): e1004792, 2016.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Rebecca Marvin and Tal Linzen. Targeted syntactic evaluation of language models. arXiv preprint arXiv:1808.09031, 2018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Yikang Shen, Shawn Tan, Alessandro Sordoni, and Aaron Courville. 2019. Ordered neurons: Integrating tree structures into recurrent neural networks. In ICLR.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“Recurrent Nets as cognitive models”, Singh Rishubh, IIT Delhi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Foveal Vision in reading,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http://www.learning-systems.ch/multimedia/vis_e02.htm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W. Yin, K. Kann, M. Yu, and H. Schütze, “Comparative study of CNN and RNN for natural language processing,” arXiv Preprint, arXiv:1702.01923, 2017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POS Tagging 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https://www.freecodecamp.org/news/an-introduction-to-part-of-speech-tagging-and-the-hidden-markov-model-953d45338f24/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1883250" y="305475"/>
            <a:ext cx="53775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</a:t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885700" y="1867450"/>
            <a:ext cx="75231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" Geoff Hinton can make your weight decay (your weight, but unfortunately not mine)." -Yann LeCunn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ctrTitle"/>
          </p:nvPr>
        </p:nvSpPr>
        <p:spPr>
          <a:xfrm>
            <a:off x="2080650" y="0"/>
            <a:ext cx="4982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syntax is cognitively important ?</a:t>
            </a:r>
            <a:endParaRPr sz="30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663" y="1189975"/>
            <a:ext cx="4837375" cy="30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2807000" y="4476775"/>
            <a:ext cx="346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Image courtesy : POS Tagging [8]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ctrTitle"/>
          </p:nvPr>
        </p:nvSpPr>
        <p:spPr>
          <a:xfrm>
            <a:off x="1959175" y="305628"/>
            <a:ext cx="5361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Well-established Models</a:t>
            </a:r>
            <a:endParaRPr sz="3000"/>
          </a:p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50" y="1277100"/>
            <a:ext cx="3027649" cy="132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637" y="934150"/>
            <a:ext cx="2667375" cy="18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344" y="3014569"/>
            <a:ext cx="3027650" cy="16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2280425" y="2748150"/>
            <a:ext cx="11652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RNN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995725" y="2571750"/>
            <a:ext cx="3000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</a:t>
            </a:r>
            <a:endParaRPr b="1"/>
          </a:p>
        </p:txBody>
      </p:sp>
      <p:sp>
        <p:nvSpPr>
          <p:cNvPr id="158" name="Google Shape;158;p16"/>
          <p:cNvSpPr txBox="1"/>
          <p:nvPr/>
        </p:nvSpPr>
        <p:spPr>
          <a:xfrm>
            <a:off x="6284650" y="3991650"/>
            <a:ext cx="3000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EIRNN [2]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2059628" y="5871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2566725" y="281872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049850" y="392925"/>
            <a:ext cx="3905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Tasks Description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42950" y="1271800"/>
            <a:ext cx="81573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Subject Verb Agreement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as an evidence of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Syntax Dependencies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he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key is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 the table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*The 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key are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 the table [ Look at the number of verb and head !! 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keys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cabinet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on the table [ Presence of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intervening nouns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with opp. Number !! 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Grammaticality Judgements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Predict if the sentence if grammatical or not with input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as complete sentence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Weak supervision -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Unlike previous objectives, it doesn’t give any syntactic cues to the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variant-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Grammaticality Plus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Language Modelling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The goal of the network is to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predict next word at each point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every sentence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The keys to the cabinet 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P(are) &gt; P(is)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79425" y="283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among previous models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50" y="2375348"/>
            <a:ext cx="2606500" cy="16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775" y="2375350"/>
            <a:ext cx="2351485" cy="1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582675" y="4073675"/>
            <a:ext cx="2069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Number Prediction Task[5]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3920250" y="4035475"/>
            <a:ext cx="1780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Grammaticality Task[5]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709325" y="1237625"/>
            <a:ext cx="78459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RNNs are incapable of capturing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long term dependencies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but the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y have better structural models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EIRNNs performed well on Number Prediction Tasks even without sequential nature[1]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EIRNN didn’t perform very well on Grammaticality - maybe due to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absence of sequentiality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Performance of each model deteriorate with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increasing number of intervening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noun attractors[1].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251" y="2375350"/>
            <a:ext cx="2508625" cy="17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38050" y="4107275"/>
            <a:ext cx="24171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LSTM with increase in # attractors[1]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Architectures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819150" y="345550"/>
            <a:ext cx="75057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Ordered Neuron LSTMs (Shen et. al., </a:t>
            </a:r>
            <a:r>
              <a:rPr lang="en" sz="2400"/>
              <a:t>ICLR 2019</a:t>
            </a:r>
            <a:r>
              <a:rPr lang="en" sz="2400"/>
              <a:t>)</a:t>
            </a:r>
            <a:endParaRPr sz="2400"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712000" y="1023825"/>
            <a:ext cx="75057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LSTM architecture imposes a prior of tree based sentence constituency parsing.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ON-LSTM includes a new gating mechanism and a new activation function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cumulative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softmax.[4]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Awarded with the best paper award for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Conference on Learning Representations, 2019.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91" y="2202471"/>
            <a:ext cx="7777675" cy="221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Decay RNN (Our Group)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819150" y="1568550"/>
            <a:ext cx="7505700" cy="14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Our group proposed an architecture that is between LSTMs and RNNs.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Taking inspiration from the decaying nature of the voltage of a neuron membrane after receiving activation from preceding neurons, we write following equation -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8" name="Google Shape;198;p21"/>
          <p:cNvSpPr txBox="1"/>
          <p:nvPr/>
        </p:nvSpPr>
        <p:spPr>
          <a:xfrm>
            <a:off x="819150" y="2995350"/>
            <a:ext cx="75057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Note that, ɑ is a learnable scalar called the decay parameter.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term                                               can be thought of a hidden memory state.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h_t = tanh(\alpha h_{t-1} + (1-\alpha)(w_{ih}x_t + b_{ih}+ w_{hh}h_{t-1}+ b_{hh}))" id="199" name="Google Shape;199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650" y="2478475"/>
            <a:ext cx="6696326" cy="32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w_{ih}x_t + b_{ih}+ w_{hh}h_{t-1}+ b_{hh})" id="200" name="Google Shape;200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175" y="3351875"/>
            <a:ext cx="2633100" cy="2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