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806.04168.pdf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bc9fd8c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bc9fd8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model should assign large 1- alpha_j(t) to words beginning new constituents.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While xt itself is a constituent-beginning word, the model should assign large 1 -alphatj to words beginning larger constituents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bc9fd8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4bc9fd8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bc9fd8c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bc9fd8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Figure , we illustrate how ht would contain information about all the constituents that include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current token xt even if those are only partially observed. This intuition suggests that each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node in the tree can be represented by a set of neurons in the hidden states.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4bc9fd8c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4bc9fd8c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bc9fd8c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bc9fd8c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would be do 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Ofcourse expectation of the gate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bc9fd8c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bc9fd8c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Following the properties of the cumax() activation, the values in the master forget gate are monotonically increasing from 0 to 1, and those in the master input gate are monotonically decreasing from 1 to 0.</a:t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input xt just provides</a:t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local information that could be erased by ~ ft in the next few time steps.</a:t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product of the two master gates !t represents the overlap of ~ ft and~i</a:t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t. Whenever an</a:t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overlap exists (9k; !tk &gt; 0), the corresponding segment of neurons encodes the incomplete</a:t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constituents that contain some previous words and the current input word xt. Since these</a:t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constituents are incomplete, we want to update the information inside the respective blocks.</a:t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segment is further controlled by the ft and it in the standard LSTM model to enable</a:t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more fine-grained operations within blocks</a:t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Read about the intuition - Page 5 in ON lstm paper</a:t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bc9fd8c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bc9fd8c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infer the tree structure of a sentence from a pre-trained model, we initialize the hidden states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zero vector, then feed the sentence into the model as done in the language modeling task.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bc9fd8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bc9fd8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 item [i; j] indicates a constituent spans words i to j, inclusive. Inference rules are applied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follows: when a constituent matching the item above the line, subject to the constraints on the right is found,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constituents below the line are constructed.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bc9fd8c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bc9fd8c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bc9fd8c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bc9fd8c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Total number of possible parses of a sentence of length is O(2^n)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ratio of the extractable parses to the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total binary parses- catalan number C(n-1) logarithmically converges to 0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Thus, to obtain the split between ) and (, the MIDDLE rule would have applied because of the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size constraints on the inference rules. However, as we showed in the proof of Prop. 1, after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MIDDLE applies, a terminal symbol must be the left child of the resulting right daughter constituent,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thus we obligatorily must have the sequence )(x(, where x is any single terminal symbol. This contradicts our starting assumption.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b3e7b25a_1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b3e7b25a_1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bc9fd8c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4bc9fd8c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paper has drawn attention to a potential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confound in interpreting the results of experiments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using COO parsers.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https://arxiv.org/pdf/1806.04168.pdf</a:t>
            </a:r>
            <a:r>
              <a:rPr lang="en-GB">
                <a:solidFill>
                  <a:schemeClr val="dk1"/>
                </a:solidFill>
              </a:rPr>
              <a:t> [supervised setting ]</a:t>
            </a:r>
            <a:endParaRPr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It is difficult for the model to give scores to transitions or word spans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-Different story in supervised setting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a suitable linking hypothesis that connects the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Activations of a sequential language model to hypotheses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about either changes in syntactic depth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that occur from one word to the next (i.e., scoring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gaps) or that assign scores to all spans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 sequence.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bc9fd8c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4bc9fd8c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4bc9fd8c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4bc9fd8c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b3e7b25a_1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b3e7b25a_1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b8696a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b8696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b8696a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b8696a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b8696adf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b8696adf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idea is to introduce tree structure into language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</a:t>
            </a:r>
            <a:r>
              <a:rPr lang="en-GB"/>
              <a:t>ecurrent models provide a convenient way to model sequential data, with the current hidden state only depends on the last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hidden state. This makes models more robust when facing nonconforming sequential data, but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suffers from neglecting the real dependency relation that dominates the structure of natural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sentences.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bc9fd8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bc9fd8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 other words, the current hidden state does not only depend on the last hidden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state, but also on previous hidden states that have a direct syntactic relation to the current one.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bc9fd8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bc9fd8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skip connection will directly feed information forward, and pass gradient backward. The parent to-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child relation will be implicitly modeled by skip-connect relation between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p(lt|x0... xt) represents the probability of choosing one out of t possible local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structures that defines the conditional dependencies. If lt = t0, it means xt depends on all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 hidden state from mt0 to mt (t0 &lt;=t).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Once we sample lt from the process, the connectivity is realized by a element-wise multiplication of an attention weight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a masking vector gt.. In this way, xt becomes functionally independent of all xs for all s &lt; lt.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bc9fd8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bc9fd8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Unsupervised Constituency Parsing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986400" y="3467800"/>
            <a:ext cx="28650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9</a:t>
            </a:r>
            <a:r>
              <a:rPr baseline="30000" lang="en-GB">
                <a:solidFill>
                  <a:srgbClr val="FFFFFF"/>
                </a:solidFill>
              </a:rPr>
              <a:t>th</a:t>
            </a:r>
            <a:r>
              <a:rPr lang="en-GB">
                <a:solidFill>
                  <a:srgbClr val="FFFFFF"/>
                </a:solidFill>
              </a:rPr>
              <a:t> Oct 2019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Hritik Bansal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Senior Undergrad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Electrical Engineering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IIT Delhi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177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Parsing Network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6075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For a sentence of length K, we define a set of scalar values d</a:t>
            </a:r>
            <a:r>
              <a:rPr baseline="-25000" lang="en-GB" sz="1400"/>
              <a:t>0</a:t>
            </a:r>
            <a:r>
              <a:rPr lang="en-GB" sz="1400"/>
              <a:t>,d</a:t>
            </a:r>
            <a:r>
              <a:rPr baseline="-25000" lang="en-GB" sz="1400"/>
              <a:t>1</a:t>
            </a:r>
            <a:r>
              <a:rPr lang="en-GB" sz="1400"/>
              <a:t>...</a:t>
            </a:r>
            <a:r>
              <a:rPr lang="en-GB" sz="1400"/>
              <a:t>d</a:t>
            </a:r>
            <a:r>
              <a:rPr baseline="-25000" lang="en-GB" sz="1400"/>
              <a:t>k-1</a:t>
            </a:r>
            <a:r>
              <a:rPr lang="en-GB" sz="1400"/>
              <a:t>,</a:t>
            </a:r>
            <a:r>
              <a:rPr lang="en-GB" sz="1400"/>
              <a:t>such that d</a:t>
            </a:r>
            <a:r>
              <a:rPr baseline="-25000" lang="en-GB" sz="1400"/>
              <a:t>i</a:t>
            </a:r>
            <a:r>
              <a:rPr lang="en-GB" sz="1400"/>
              <a:t> is the syntactic relationship between pair of words x</a:t>
            </a:r>
            <a:r>
              <a:rPr baseline="-25000" lang="en-GB" sz="1400"/>
              <a:t>i-1</a:t>
            </a:r>
            <a:r>
              <a:rPr lang="en-GB" sz="1400"/>
              <a:t>,x</a:t>
            </a:r>
            <a:r>
              <a:rPr baseline="-25000" lang="en-GB" sz="1400"/>
              <a:t>i</a:t>
            </a:r>
            <a:r>
              <a:rPr lang="en-GB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We would like the starting of a new constituents should have high value of 1-</a:t>
            </a:r>
            <a:r>
              <a:rPr lang="en-GB" sz="1400"/>
              <a:t>𝛼</a:t>
            </a:r>
            <a:r>
              <a:rPr baseline="-25000" lang="en-GB" sz="1400"/>
              <a:t>j</a:t>
            </a:r>
            <a:r>
              <a:rPr baseline="30000" lang="en-GB" sz="1400"/>
              <a:t>t</a:t>
            </a:r>
            <a:r>
              <a:rPr lang="en-GB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The syntactic distance d</a:t>
            </a:r>
            <a:r>
              <a:rPr baseline="-25000" lang="en-GB" sz="1400"/>
              <a:t>i</a:t>
            </a:r>
            <a:r>
              <a:rPr lang="en-GB" sz="1400"/>
              <a:t> can be learnt using a CNN with a sliding a window [local contextual info. ]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762" y="1455500"/>
            <a:ext cx="6921724" cy="10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000" y="2854500"/>
            <a:ext cx="6547376" cy="20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Inferring Tree Structure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model has computed the distance between the successive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parsing algorithm </a:t>
            </a:r>
            <a:r>
              <a:rPr b="1" lang="en-GB"/>
              <a:t>recursively</a:t>
            </a:r>
            <a:r>
              <a:rPr lang="en-GB"/>
              <a:t> assembles tokens into constituents according to the </a:t>
            </a:r>
            <a:r>
              <a:rPr b="1" lang="en-GB"/>
              <a:t>learned distance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Arrangement in decreasing order of the distances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Separate the sentence according to the token associated with highest distance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825" y="2772625"/>
            <a:ext cx="4222375" cy="20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Ordered Neuron LSTM(Shen et al. 2019)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Claims that PRPN is </a:t>
            </a:r>
            <a:r>
              <a:rPr b="1" lang="en-GB"/>
              <a:t>relatively complex and difficult to train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Intuition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High ranking neuron-global information,Low ranking neuron-local context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54" y="2221571"/>
            <a:ext cx="7777675" cy="2212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234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Implementation?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196975" y="711300"/>
            <a:ext cx="85206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Gates in LSTM are independent. Makes it difficult to discern hierarchy.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Make the gates of the neuron </a:t>
            </a:r>
            <a:r>
              <a:rPr b="1" lang="en-GB"/>
              <a:t>dependent</a:t>
            </a:r>
            <a:r>
              <a:rPr lang="en-GB"/>
              <a:t> on each other by imposing a </a:t>
            </a:r>
            <a:r>
              <a:rPr b="1" lang="en-GB"/>
              <a:t>order</a:t>
            </a:r>
            <a:r>
              <a:rPr lang="en-GB"/>
              <a:t> in which they are updated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500" y="1268850"/>
            <a:ext cx="2667400" cy="17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71600"/>
            <a:ext cx="85206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Introduce a new activation function - </a:t>
            </a:r>
            <a:r>
              <a:rPr b="1" lang="en-GB" sz="1400"/>
              <a:t>cumax()</a:t>
            </a:r>
            <a:endParaRPr sz="1400"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/>
              <a:t>ĝ = cumax(...)=cumsum(softmax(...))</a:t>
            </a:r>
            <a:endParaRPr b="1" sz="1400"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ĝ can be seen as expectation of </a:t>
            </a:r>
            <a:r>
              <a:rPr b="1" lang="en-GB" sz="1400"/>
              <a:t>binary gate g=(0,0,..0,1..,1)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Cell state has been split into 0-segment and 1-segment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Categorically R.V. </a:t>
            </a:r>
            <a:r>
              <a:rPr b="1" lang="en-GB"/>
              <a:t>d</a:t>
            </a:r>
            <a:r>
              <a:rPr lang="en-GB"/>
              <a:t> can represent the index of first 1 in g -- </a:t>
            </a:r>
            <a:r>
              <a:rPr b="1" lang="en-GB"/>
              <a:t>p(d)=softmax(...)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We can find the probability that the </a:t>
            </a:r>
            <a:r>
              <a:rPr b="1" lang="en-GB" sz="1400"/>
              <a:t>k-th value in g being 1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/>
              <a:t>   	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/>
              <a:t>   -       As g</a:t>
            </a:r>
            <a:r>
              <a:rPr b="1" baseline="-25000" lang="en-GB" sz="1400"/>
              <a:t>k </a:t>
            </a:r>
            <a:r>
              <a:rPr b="1" lang="en-GB" sz="1400"/>
              <a:t>is binary, it is same as E[g</a:t>
            </a:r>
            <a:r>
              <a:rPr b="1" baseline="-25000" lang="en-GB" sz="1400"/>
              <a:t>k</a:t>
            </a:r>
            <a:r>
              <a:rPr b="1" lang="en-GB" sz="1400"/>
              <a:t>]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613" y="3552413"/>
            <a:ext cx="43910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736150" y="4206575"/>
            <a:ext cx="6998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Structured Gating Mechanism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Introduction of a master forget gate and input gate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036" y="1540950"/>
            <a:ext cx="3797940" cy="8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974" y="2507225"/>
            <a:ext cx="5445200" cy="1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Unsupervised Constituency Parsing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D</a:t>
            </a:r>
            <a:r>
              <a:rPr baseline="-25000" lang="en-GB" sz="1400"/>
              <a:t>m</a:t>
            </a:r>
            <a:r>
              <a:rPr lang="en-GB" sz="1400"/>
              <a:t> is the size of the hidden state and p</a:t>
            </a:r>
            <a:r>
              <a:rPr baseline="-25000" lang="en-GB" sz="1400"/>
              <a:t>f</a:t>
            </a:r>
            <a:r>
              <a:rPr lang="en-GB" sz="1400"/>
              <a:t> is the probability distribution over different split points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Given d</a:t>
            </a:r>
            <a:r>
              <a:rPr baseline="-25000" lang="en-GB" sz="1400"/>
              <a:t>t</a:t>
            </a:r>
            <a:r>
              <a:rPr baseline="30000" lang="en-GB" sz="1400"/>
              <a:t>f</a:t>
            </a:r>
            <a:r>
              <a:rPr lang="en-GB" sz="1400"/>
              <a:t> we can infer the tree structure using Parsing algorithm discussed earlier.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The </a:t>
            </a:r>
            <a:r>
              <a:rPr b="1" lang="en-GB" sz="1400"/>
              <a:t>second layer</a:t>
            </a:r>
            <a:r>
              <a:rPr lang="en-GB" sz="1400"/>
              <a:t> of ON-LSTM achieves state-of-the-art unsupervised constituency parsing results on the WSJ test set, while the </a:t>
            </a:r>
            <a:r>
              <a:rPr b="1" lang="en-GB" sz="1400"/>
              <a:t>first and third layers</a:t>
            </a:r>
            <a:r>
              <a:rPr lang="en-GB" sz="1400"/>
              <a:t> do not perform as well.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First and last layers may be too focused on capturing local information useful for the language modeling task as they are directly exposed to input tokens and output predictions respectively.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138" y="1800213"/>
            <a:ext cx="65436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Critical Analysis of Unsupervised Parsing (Dyer et al.)</a:t>
            </a:r>
            <a:endParaRPr sz="2400"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Two important contributions of this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Using the same parsing algorithm(Shen et al.), LSTM perform as well as ON-LSTM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parsing algorithm is </a:t>
            </a:r>
            <a:r>
              <a:rPr b="1" lang="en-GB"/>
              <a:t>incomplete</a:t>
            </a:r>
            <a:r>
              <a:rPr lang="en-GB"/>
              <a:t>, and has a marked bias towards right branching trees.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authors call it COO parser and define it as: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9"/>
          <p:cNvCxnSpPr/>
          <p:nvPr/>
        </p:nvCxnSpPr>
        <p:spPr>
          <a:xfrm flipH="1" rot="10800000">
            <a:off x="2782075" y="2084125"/>
            <a:ext cx="382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25" y="2433425"/>
            <a:ext cx="5737575" cy="258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6491525" y="3111325"/>
            <a:ext cx="2017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Two variants(L/R) of the parser depending upon the definition of scores s</a:t>
            </a:r>
            <a:r>
              <a:rPr baseline="-25000" lang="en-GB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(influence on Middle Rule)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 vs ON-LSTM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find the value of </a:t>
            </a:r>
            <a:r>
              <a:rPr lang="en-GB" sz="1400"/>
              <a:t>d</a:t>
            </a:r>
            <a:r>
              <a:rPr baseline="-25000" lang="en-GB" sz="1400"/>
              <a:t>t</a:t>
            </a:r>
            <a:r>
              <a:rPr baseline="30000" lang="en-GB" sz="1400"/>
              <a:t>f</a:t>
            </a:r>
            <a:r>
              <a:rPr lang="en-GB" sz="1400"/>
              <a:t> in LSTM, just sum the values in forget gates across all the layers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1" y="1631750"/>
            <a:ext cx="3215000" cy="30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4015375" y="1849350"/>
            <a:ext cx="47325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-"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F1 scores of the two models are comparable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-"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ON-LSTM model requires that a </a:t>
            </a:r>
            <a:r>
              <a:rPr b="1" lang="en-GB" sz="1800">
                <a:latin typeface="Old Standard TT"/>
                <a:ea typeface="Old Standard TT"/>
                <a:cs typeface="Old Standard TT"/>
                <a:sym typeface="Old Standard TT"/>
              </a:rPr>
              <a:t>single layer</a:t>
            </a: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 be selected to compute the parser’s scoring criterion (since each layer will have a different expected forget depth), the </a:t>
            </a:r>
            <a:r>
              <a:rPr b="1" lang="en-GB" sz="1800">
                <a:latin typeface="Old Standard TT"/>
                <a:ea typeface="Old Standard TT"/>
                <a:cs typeface="Old Standard TT"/>
                <a:sym typeface="Old Standard TT"/>
              </a:rPr>
              <a:t>unordered nature of LSTM forget gates</a:t>
            </a: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 means our baseline can use gates from all layers jointly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-"/>
            </a:pPr>
            <a:r>
              <a:rPr b="1" lang="en-GB" sz="1800">
                <a:latin typeface="Old Standard TT"/>
                <a:ea typeface="Old Standard TT"/>
                <a:cs typeface="Old Standard TT"/>
                <a:sym typeface="Old Standard TT"/>
              </a:rPr>
              <a:t>L-variant</a:t>
            </a: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 is substantially worse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COO parser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The R variant of parser can generate </a:t>
            </a:r>
            <a:r>
              <a:rPr lang="en-GB" sz="1400"/>
              <a:t>all valid binary bracketings that do not contain the contiguous string )(( . </a:t>
            </a:r>
            <a:r>
              <a:rPr b="1" lang="en-GB" sz="1400"/>
              <a:t>Proof by contradiction</a:t>
            </a:r>
            <a:r>
              <a:rPr lang="en-GB" sz="1400"/>
              <a:t>!!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The number of parses of a string of length n that is recoverable by a COO parser decreases with the length of the sentence.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  <p:cxnSp>
        <p:nvCxnSpPr>
          <p:cNvPr id="199" name="Google Shape;199;p31"/>
          <p:cNvCxnSpPr/>
          <p:nvPr/>
        </p:nvCxnSpPr>
        <p:spPr>
          <a:xfrm>
            <a:off x="2428350" y="564075"/>
            <a:ext cx="6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4104" t="0"/>
          <a:stretch/>
        </p:blipFill>
        <p:spPr>
          <a:xfrm>
            <a:off x="363300" y="2494375"/>
            <a:ext cx="4263925" cy="23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4923600" y="2284950"/>
            <a:ext cx="3556500" cy="21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512" y="2494374"/>
            <a:ext cx="3896675" cy="217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1"/>
          <p:cNvCxnSpPr/>
          <p:nvPr/>
        </p:nvCxnSpPr>
        <p:spPr>
          <a:xfrm>
            <a:off x="6158125" y="1778125"/>
            <a:ext cx="3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Basics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Syntactic structure in Natural language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Integrating syntactic structure in language models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Supervised vs Unsupervised learning in language models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Recent Advances</a:t>
            </a:r>
            <a:r>
              <a:rPr lang="en-GB"/>
              <a:t>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Introduction to Unsupervised Parsing algorithm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Ordered Neuron LSTM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Critical Analysis of Unsupervised Parsers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148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Directional Bias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803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 sz="1400"/>
              <a:t>R-COO parser has significant bias towards the right branching trees as clear from this experiment, which is common in English.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 </a:t>
            </a:r>
            <a:endParaRPr sz="1400"/>
          </a:p>
        </p:txBody>
      </p:sp>
      <p:sp>
        <p:nvSpPr>
          <p:cNvPr id="210" name="Google Shape;210;p32"/>
          <p:cNvSpPr txBox="1"/>
          <p:nvPr/>
        </p:nvSpPr>
        <p:spPr>
          <a:xfrm>
            <a:off x="3479975" y="803075"/>
            <a:ext cx="47994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575" y="1646575"/>
            <a:ext cx="3105000" cy="3307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2"/>
          <p:cNvCxnSpPr/>
          <p:nvPr/>
        </p:nvCxnSpPr>
        <p:spPr>
          <a:xfrm>
            <a:off x="1061225" y="917800"/>
            <a:ext cx="33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	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Prof. Sumeet Agarwal </a:t>
            </a:r>
            <a:r>
              <a:rPr lang="en-GB"/>
              <a:t>for his constant guidance.</a:t>
            </a:r>
            <a:endParaRPr b="1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Gantavya Bhatt </a:t>
            </a:r>
            <a:r>
              <a:rPr lang="en-GB"/>
              <a:t>for sharing his valuable inputs.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/>
              <a:t>ThankYou!!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Syntactic Structure in Natural Language	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Underlying structure of Language - </a:t>
            </a:r>
            <a:r>
              <a:rPr b="1" lang="en-GB"/>
              <a:t>Tree like not sequential!!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 of rules that determine the structure is known as </a:t>
            </a:r>
            <a:r>
              <a:rPr b="1" lang="en-GB"/>
              <a:t>syntax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125" y="2134325"/>
            <a:ext cx="4460376" cy="28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Integrating syntactic structure in Language models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Obtain hierarchical representations with increasing level of abstracti</a:t>
            </a:r>
            <a:r>
              <a:rPr lang="en-GB"/>
              <a:t>on</a:t>
            </a:r>
            <a:endParaRPr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Key feature of deep neural networks and the </a:t>
            </a:r>
            <a:r>
              <a:rPr b="1" lang="en-GB" sz="1800"/>
              <a:t>human brain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Capture complex linguistic phenomena 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like </a:t>
            </a:r>
            <a:r>
              <a:rPr b="1" lang="en-GB" sz="1800"/>
              <a:t>long-term</a:t>
            </a:r>
            <a:r>
              <a:rPr lang="en-GB" sz="1800"/>
              <a:t> dependencies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 generalization and potentially decrease the training data for learning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433950" y="4568800"/>
            <a:ext cx="1637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Shen et al. 2019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vs Unsupervised in language models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Supervised Parsing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External agents - Expensive human experts to annotate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Chances of error - people break rules w.r.t context - </a:t>
            </a:r>
            <a:r>
              <a:rPr b="1" lang="en-GB" sz="1800"/>
              <a:t>Twitter!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Treebanks of only major languages present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 Unsupervised Parsing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 access to expert labelled corpora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Dependency structure to better a particular NLP application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 argue for or against poverty of stimulus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Examine cognitive issues in language acquisitions</a:t>
            </a:r>
            <a:endParaRPr sz="1800"/>
          </a:p>
        </p:txBody>
      </p:sp>
      <p:sp>
        <p:nvSpPr>
          <p:cNvPr id="88" name="Google Shape;88;p17"/>
          <p:cNvSpPr txBox="1"/>
          <p:nvPr/>
        </p:nvSpPr>
        <p:spPr>
          <a:xfrm>
            <a:off x="7454050" y="4682175"/>
            <a:ext cx="19590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Shen et al. 2018a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/>
              <a:t>Introduction to Unsupervised Constituency Parsing Algorithm (Shen et al. 2018a)</a:t>
            </a:r>
            <a:endParaRPr b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570" y="867350"/>
            <a:ext cx="5547128" cy="24578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23000" y="3262900"/>
            <a:ext cx="82980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x</a:t>
            </a:r>
            <a:r>
              <a:rPr baseline="-25000" lang="en-GB">
                <a:latin typeface="Old Standard TT"/>
                <a:ea typeface="Old Standard TT"/>
                <a:cs typeface="Old Standard TT"/>
                <a:sym typeface="Old Standard TT"/>
              </a:rPr>
              <a:t>i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are the observed tokens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y</a:t>
            </a:r>
            <a:r>
              <a:rPr baseline="-25000" lang="en-GB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are the meanings of the constituent formed by its leaves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Directly learn the tree structure?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No! - a)Challenging, requires supervision b)Not robust to ungrammatical sentences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Hidden States :) - Recurrent Neural Nets ?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But they don’t capture real dependency relations that dominate natural language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Introduction to Unsupervised Language Parsing Algorithm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600" y="883700"/>
            <a:ext cx="5109330" cy="222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30700" y="2969925"/>
            <a:ext cx="86016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Skip connections to integrate structure into recurrent neural net[</a:t>
            </a:r>
            <a:r>
              <a:rPr lang="en-GB" sz="1200">
                <a:latin typeface="Old Standard TT"/>
                <a:ea typeface="Old Standard TT"/>
                <a:cs typeface="Old Standard TT"/>
                <a:sym typeface="Old Standard TT"/>
              </a:rPr>
              <a:t>Parsing-Reading-Predict Network-</a:t>
            </a:r>
            <a:r>
              <a:rPr b="1" lang="en-GB" sz="1200">
                <a:latin typeface="Old Standard TT"/>
                <a:ea typeface="Old Standard TT"/>
                <a:cs typeface="Old Standard TT"/>
                <a:sym typeface="Old Standard TT"/>
              </a:rPr>
              <a:t>PRPN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Non-leaf node y</a:t>
            </a:r>
            <a:r>
              <a:rPr baseline="-25000" lang="en-GB">
                <a:latin typeface="Old Standard TT"/>
                <a:ea typeface="Old Standard TT"/>
                <a:cs typeface="Old Standard TT"/>
                <a:sym typeface="Old Standard TT"/>
              </a:rPr>
              <a:t>j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is represented by a set of hidden states {m</a:t>
            </a:r>
            <a:r>
              <a:rPr baseline="-25000" lang="en-GB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r>
              <a:rPr baseline="-25000" lang="en-GB">
                <a:latin typeface="Old Standard TT"/>
                <a:ea typeface="Old Standard TT"/>
                <a:cs typeface="Old Standard TT"/>
                <a:sym typeface="Old Standard TT"/>
              </a:rPr>
              <a:t>l(y)-&gt;r(y)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Skip connections are controlled by gates g</a:t>
            </a:r>
            <a:r>
              <a:rPr baseline="-25000" lang="en-GB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en-GB">
                <a:latin typeface="Old Standard TT"/>
                <a:ea typeface="Old Standard TT"/>
                <a:cs typeface="Old Standard TT"/>
                <a:sym typeface="Old Standard TT"/>
              </a:rPr>
              <a:t>t 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,introduce latent variable l</a:t>
            </a:r>
            <a:r>
              <a:rPr baseline="-25000" lang="en-GB"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to represent local context of x</a:t>
            </a:r>
            <a:r>
              <a:rPr baseline="-25000" lang="en-GB"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endParaRPr baseline="-25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If x</a:t>
            </a:r>
            <a:r>
              <a:rPr baseline="-25000" lang="en-GB"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is </a:t>
            </a:r>
            <a:r>
              <a:rPr b="1" lang="en-GB">
                <a:latin typeface="Old Standard TT"/>
                <a:ea typeface="Old Standard TT"/>
                <a:cs typeface="Old Standard TT"/>
                <a:sym typeface="Old Standard TT"/>
              </a:rPr>
              <a:t>not the leftmost child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of any subtree,then </a:t>
            </a: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baseline="-25000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is the position of </a:t>
            </a: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</a:t>
            </a:r>
            <a:r>
              <a:rPr baseline="-25000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’s leftmost sibling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If </a:t>
            </a: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</a:t>
            </a:r>
            <a:r>
              <a:rPr baseline="-25000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is the </a:t>
            </a:r>
            <a:r>
              <a:rPr b="1" lang="en-GB">
                <a:latin typeface="Old Standard TT"/>
                <a:ea typeface="Old Standard TT"/>
                <a:cs typeface="Old Standard TT"/>
                <a:sym typeface="Old Standard TT"/>
              </a:rPr>
              <a:t>leftmost child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of any subtree y</a:t>
            </a:r>
            <a:r>
              <a:rPr baseline="-25000" lang="en-GB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,then </a:t>
            </a: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baseline="-25000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is the position of leftmost child that belongs to the left most sibling of </a:t>
            </a: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</a:t>
            </a:r>
            <a:r>
              <a:rPr baseline="-25000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Modelling Syntactic Structure</a:t>
            </a:r>
            <a:endParaRPr sz="2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			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600" y="971463"/>
            <a:ext cx="28765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450" y="1871550"/>
            <a:ext cx="3516850" cy="4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90325" y="2221500"/>
            <a:ext cx="7505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We have to find the value of l</a:t>
            </a:r>
            <a:r>
              <a:rPr baseline="-25000" lang="en-GB"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p(</a:t>
            </a: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baseline="-25000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|x</a:t>
            </a:r>
            <a:r>
              <a:rPr baseline="-25000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...x</a:t>
            </a:r>
            <a:r>
              <a:rPr baseline="-25000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is modelled as a Dirichlet process (</a:t>
            </a:r>
            <a:r>
              <a:rPr b="1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Multivariate Beta </a:t>
            </a: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Distribution)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812" y="2878925"/>
            <a:ext cx="7388475" cy="17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90550" y="3282225"/>
            <a:ext cx="1731300" cy="12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766250" y="4568800"/>
            <a:ext cx="5763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𝛼</a:t>
            </a:r>
            <a:r>
              <a:rPr baseline="-25000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</a:t>
            </a: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﹦1-𝛽</a:t>
            </a:r>
            <a:r>
              <a:rPr baseline="-25000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</a:t>
            </a: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(sampled from beta distribution)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Result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Expectation of </a:t>
            </a:r>
            <a:r>
              <a:rPr b="1" lang="en-GB"/>
              <a:t>g</a:t>
            </a:r>
            <a:r>
              <a:rPr b="1" baseline="-25000" lang="en-GB"/>
              <a:t>i</a:t>
            </a:r>
            <a:r>
              <a:rPr b="1" baseline="30000" lang="en-GB"/>
              <a:t>t </a:t>
            </a:r>
            <a:r>
              <a:rPr b="1" lang="en-GB"/>
              <a:t> is the CDF of l</a:t>
            </a:r>
            <a:r>
              <a:rPr b="1" baseline="-25000" lang="en-GB"/>
              <a:t>t</a:t>
            </a:r>
            <a:endParaRPr b="1" baseline="-25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Parametrize</a:t>
            </a:r>
            <a:r>
              <a:rPr lang="en-GB"/>
              <a:t> </a:t>
            </a:r>
            <a:r>
              <a:rPr lang="en-GB"/>
              <a:t>𝛼</a:t>
            </a:r>
            <a:r>
              <a:rPr baseline="-25000" lang="en-GB"/>
              <a:t>j</a:t>
            </a:r>
            <a:r>
              <a:rPr baseline="30000" lang="en-GB"/>
              <a:t>t</a:t>
            </a:r>
            <a:r>
              <a:rPr lang="en-GB"/>
              <a:t> by a deterministic function depending on previous words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Gates are no longer discrete, and they are multiplied to attention weights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1986188"/>
            <a:ext cx="45529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