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5BDB1D-34ED-4D11-9F69-5EA5C1AFC572}">
  <a:tblStyle styleId="{C15BDB1D-34ED-4D11-9F69-5EA5C1AFC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93703ae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93703ae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93703ae2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93703ae2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93749fb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93749fb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93749fbb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93749fbb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93749fbb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93749fbb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93749fbb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93749fbb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93749fbb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93749fbb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93749fb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93749fb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4134a5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4134a5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93749fb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93749fb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93749fbb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93749fbb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94134a5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94134a5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94134a59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94134a59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94134a59b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94134a5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fedf92626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fedf92626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3749fb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93749fb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edf9262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edf9262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3703ae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3703ae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93703ae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93703ae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5fdaa5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5fdaa5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fedf92626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fedf92626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8336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cognitively plausible RNN models for linguistic tasks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981750" y="2991225"/>
            <a:ext cx="7788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Gantavya Bhatt 2016EE10694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Hritik Bansal      2016EE10071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      26 Nov 2019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917725" y="3137325"/>
            <a:ext cx="3137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678900" y="283025"/>
            <a:ext cx="7786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Predict Verb Number(Restricted)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709325" y="1237625"/>
            <a:ext cx="78459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74" y="1420400"/>
            <a:ext cx="6697250" cy="18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819150" y="407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Grammaticality(Less Restricted)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300" y="1686500"/>
            <a:ext cx="5005525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427750" y="2657375"/>
            <a:ext cx="23310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Slacked Decay RNN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Decay RNN without Dale’s constraint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EIRNN(FCN) [Singh R. 2019]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EIRNN in which full sentence is given as the input to the model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Ablated LSTM[Singh R. 2019]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LSTM with learnable 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i,f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gates which are independent of 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x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constraints on </a:t>
            </a:r>
            <a:r>
              <a:rPr lang="en"/>
              <a:t>⍺</a:t>
            </a:r>
            <a:r>
              <a:rPr lang="en"/>
              <a:t>	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819150" y="1621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Note that our </a:t>
            </a:r>
            <a:r>
              <a:rPr lang="en" sz="1600">
                <a:solidFill>
                  <a:srgbClr val="000000"/>
                </a:solidFill>
              </a:rPr>
              <a:t>⍺</a:t>
            </a:r>
            <a:r>
              <a:rPr lang="en" sz="1600"/>
              <a:t> values were not constrained till the previous settings. It was prone to get unbounded.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Therefore we applied 2 type of constraints: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⍺</a:t>
            </a:r>
            <a:r>
              <a:rPr lang="en" sz="1600"/>
              <a:t> +ve constraint 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+ve </a:t>
            </a:r>
            <a:r>
              <a:rPr lang="en" sz="1600">
                <a:solidFill>
                  <a:srgbClr val="000000"/>
                </a:solidFill>
              </a:rPr>
              <a:t>⍺</a:t>
            </a:r>
            <a:r>
              <a:rPr lang="en" sz="1600"/>
              <a:t> constraint: Here we made a constraint to keep alpha as a positive number.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However,  the results were same and there was no effect on accuracy.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⍺</a:t>
            </a:r>
            <a:r>
              <a:rPr lang="en" sz="1600"/>
              <a:t> bounded constraint 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this constraint,  we bounded </a:t>
            </a:r>
            <a:r>
              <a:rPr lang="en" sz="1600">
                <a:solidFill>
                  <a:srgbClr val="000000"/>
                </a:solidFill>
              </a:rPr>
              <a:t>⍺</a:t>
            </a:r>
            <a:r>
              <a:rPr lang="en" sz="1600"/>
              <a:t> in (0, 1).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However, the results were same and there was no effect on accuracy.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training initialization matter?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819150" y="1680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previous diagnostic tests showed that </a:t>
            </a:r>
            <a:r>
              <a:rPr lang="en" sz="1800">
                <a:solidFill>
                  <a:srgbClr val="000000"/>
                </a:solidFill>
              </a:rPr>
              <a:t>⍺</a:t>
            </a:r>
            <a:r>
              <a:rPr lang="en" sz="1800"/>
              <a:t> even after having constraints didn’t affect the accuracy of the model on PVN as well as Full Gram tasks.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to better analyze the learning of our model, we tried different initializations of </a:t>
            </a:r>
            <a:r>
              <a:rPr lang="en" sz="1600">
                <a:solidFill>
                  <a:srgbClr val="000000"/>
                </a:solidFill>
              </a:rPr>
              <a:t>⍺</a:t>
            </a:r>
            <a:r>
              <a:rPr lang="en" sz="1800"/>
              <a:t> in our model. We saw that for the best learning, </a:t>
            </a:r>
            <a:r>
              <a:rPr lang="en" sz="1600">
                <a:solidFill>
                  <a:srgbClr val="000000"/>
                </a:solidFill>
              </a:rPr>
              <a:t>⍺</a:t>
            </a:r>
            <a:r>
              <a:rPr lang="en" sz="1800"/>
              <a:t> should be initialized at 0.8.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also saw that learning is achieved if </a:t>
            </a:r>
            <a:r>
              <a:rPr lang="en" sz="1600">
                <a:solidFill>
                  <a:srgbClr val="000000"/>
                </a:solidFill>
              </a:rPr>
              <a:t>⍺</a:t>
            </a:r>
            <a:r>
              <a:rPr lang="en" sz="1800"/>
              <a:t> is initialized in between some certain interval which came out to be (-1,1)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383" y="2545775"/>
            <a:ext cx="4251392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450" y="221825"/>
            <a:ext cx="4603100" cy="23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6873550" y="983775"/>
            <a:ext cx="1906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Different Initialisations of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⍺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85650" y="506825"/>
            <a:ext cx="6572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</a:t>
            </a:r>
            <a:r>
              <a:rPr lang="en"/>
              <a:t>⍺</a:t>
            </a:r>
            <a:r>
              <a:rPr lang="en"/>
              <a:t> matter on inputs?	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819150" y="1220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investigate the behavior of </a:t>
            </a:r>
            <a:r>
              <a:rPr lang="en" sz="1600">
                <a:solidFill>
                  <a:srgbClr val="000000"/>
                </a:solidFill>
              </a:rPr>
              <a:t>⍺</a:t>
            </a:r>
            <a:r>
              <a:rPr lang="en" sz="1600"/>
              <a:t>,  we made a model which can learn alpha for every input.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was seen idiosyncratically that </a:t>
            </a:r>
            <a:r>
              <a:rPr lang="en" sz="1600">
                <a:solidFill>
                  <a:srgbClr val="000000"/>
                </a:solidFill>
              </a:rPr>
              <a:t>⍺</a:t>
            </a:r>
            <a:r>
              <a:rPr b="1" lang="en" sz="1600"/>
              <a:t> </a:t>
            </a:r>
            <a:r>
              <a:rPr lang="en" sz="1600"/>
              <a:t>came out to be same for each input which was equal to </a:t>
            </a:r>
            <a:r>
              <a:rPr b="1" lang="en" sz="1600"/>
              <a:t>0.83</a:t>
            </a:r>
            <a:r>
              <a:rPr lang="en" sz="1600"/>
              <a:t>.</a:t>
            </a:r>
            <a:endParaRPr sz="1600"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850" y="2436875"/>
            <a:ext cx="5896500" cy="22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19150" y="449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Is Dale principle really important?	Slacked Decay RNN</a:t>
            </a:r>
            <a:endParaRPr sz="2600"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958150" y="1588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Dale principle is a neurologically inspired phenomena, however to see from optimization perspective, is this good for training? The answer is no. It was patent from our observations.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made a new model where we slacked this Dale’s principle . We call that model as Slacked Decay RNN. The results of this model are already shown in the previous slides.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Modeling(General)  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Language modeling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art of determining the probability of a sequence of words.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trained our models for Language Modelling task. Following are the results.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30"/>
          <p:cNvGraphicFramePr/>
          <p:nvPr/>
        </p:nvGraphicFramePr>
        <p:xfrm>
          <a:off x="1014100" y="31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{C15BDB1D-34ED-4D11-9F69-5EA5C1AFC572}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Perplexity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Decay RNN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819150" y="845600"/>
            <a:ext cx="75057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Taxonomic</a:t>
            </a:r>
            <a:r>
              <a:rPr lang="en" sz="2400"/>
              <a:t> Representation of Recurrent Structures</a:t>
            </a:r>
            <a:endParaRPr sz="2400"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819150" y="1357700"/>
            <a:ext cx="75057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Analyzing the performance of various architectures on a particular task can give an insight about the effect of the design choices.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300"/>
              <a:t>Learnable</a:t>
            </a:r>
            <a:r>
              <a:rPr lang="en" sz="1300"/>
              <a:t> parameters/gates ; Dependence on </a:t>
            </a:r>
            <a:r>
              <a:rPr b="1" lang="en" sz="1300"/>
              <a:t>Input</a:t>
            </a:r>
            <a:r>
              <a:rPr lang="en" sz="1300"/>
              <a:t> ; Scalar or Vector(</a:t>
            </a:r>
            <a:r>
              <a:rPr b="1" lang="en" sz="1300"/>
              <a:t>hadamard</a:t>
            </a:r>
            <a:r>
              <a:rPr lang="en" sz="1300"/>
              <a:t>) products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11" y="2323199"/>
            <a:ext cx="5839575" cy="17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/>
        </p:nvSpPr>
        <p:spPr>
          <a:xfrm>
            <a:off x="2470050" y="4204150"/>
            <a:ext cx="4203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Comparison for model accuracy for 1 intervening noun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2197850" y="236575"/>
            <a:ext cx="4683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Introduction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833175" y="1003650"/>
            <a:ext cx="76752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ognitive and biologically inspired neural networks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RNN connections are analogous to neural synapses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EIRNN inculcates Dale’s principle(excitatory and inhibitory connections)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LSTM, GRU and its variants are highly sophisticated engineered models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Accessing the ability to capture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syntax-level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dependencies through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linguistic tasks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Subject Verb Agreement Task(Restricted)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Grammaticality(Less Restricted)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Language Modeling(General)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Can we come up with a metric to generalize the recurrent structures based on their performance on these linguistic tasks?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819150" y="845600"/>
            <a:ext cx="72237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Spectrum  </a:t>
            </a:r>
            <a:endParaRPr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00" y="1468050"/>
            <a:ext cx="7807725" cy="3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Joint analysis of intervening nouns and count of attractors to identify if models can skip the opposite inflection.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Improving accuracy of Decay RNN on LM tasks by hyperparameter tunings, lr annealing, etc.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Developing a question generation framework (affirmative question) will improve syntax encoding.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Multitask learning for better prior impositions and information encoding. (CCG Supertags and Question construction.)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585900" y="599150"/>
            <a:ext cx="6461400" cy="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578650" y="1403750"/>
            <a:ext cx="7586700" cy="23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588125" y="1443600"/>
            <a:ext cx="78702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want to acknowledge the work of Rishubh Singh, 2014 entry dual degree CSE student from IIT Delhi, who developed DecayRNN for a paper titled “RNNs as Cognitive Models for Learning Syntax-Sensitive Dependencies” with Prof. Sumeet Agarwal.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His Master's thesis also proved to be an excellent compilation of sufficient background material. His findings were compared against our results as a sanity check.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359900" y="322925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References</a:t>
            </a:r>
            <a:endParaRPr sz="3600"/>
          </a:p>
        </p:txBody>
      </p:sp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>
            <p:ph idx="2" type="body"/>
          </p:nvPr>
        </p:nvSpPr>
        <p:spPr>
          <a:xfrm>
            <a:off x="658375" y="1251325"/>
            <a:ext cx="77415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Tal Linzen, Emmanuel Dupoux, and Yoav Goldberg. 2016. Assessing the ability of LSTMs to learn syntax-sensitive dependencies. In TACL.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 Francis Song, Guangyu R Yang, and Xiao-Jing Wang. Training excitatory-inhibitory recurrent neural networks for cognitive tasks: A simple and flexible framework. PLoS Comput Biol, 12(2): e1004792, 2016.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Rebecca Marvin and Tal Linzen. Targeted syntactic evaluation of language models. arXiv preprint arXiv:1808.09031, 2018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Yikang Shen, Shawn Tan, Alessandro Sordoni, and Aaron Courville. 2019. Ordered neurons: Integrating tree structures into recurrent neural networks. In ICLR.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“Recurrent Nets as cognitive models”, Singh Rishubh, IIT Delhi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W. Yin, K. Kann, M. Yu, and H. Schütze, “Comparative study of CNN and RNN for natural language processing,” arXiv Preprint, arXiv:1702.01923, 2017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2059628" y="5871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2566725" y="281872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049850" y="392925"/>
            <a:ext cx="3905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Tasks Description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642950" y="1271800"/>
            <a:ext cx="81573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Subject Verb Agreement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as an evidence of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Syntax Dependencies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key is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 the table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*The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key are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 the table [ Look at the number of verb and head !! 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keys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cabinet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 the table [ Presence of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intervening nouns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with opp. Number !! 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Grammaticality Judgements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Predict if the sentence if grammatical or not with input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as complete sentence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Weak supervision -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Unlike previous objectives, it doesn’t give any syntactic cues to the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Language Modeling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The goal of the network is to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predict next word at each point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 every sentence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The keys to the cabinet 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P(are) &gt; P(is)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2491550" y="449125"/>
            <a:ext cx="4448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395325" y="4320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2627100" y="414925"/>
            <a:ext cx="3889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Noun Attractors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53650" y="1157300"/>
            <a:ext cx="80904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88750" y="1157300"/>
            <a:ext cx="7966500" cy="25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844775" y="13580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811350" y="1190875"/>
            <a:ext cx="79665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</a:t>
            </a:r>
            <a:r>
              <a:rPr lang="en"/>
              <a:t> </a:t>
            </a:r>
            <a:r>
              <a:rPr b="1" lang="en"/>
              <a:t>chair</a:t>
            </a:r>
            <a:r>
              <a:rPr lang="en"/>
              <a:t> created by a </a:t>
            </a:r>
            <a:r>
              <a:rPr lang="en" u="sng"/>
              <a:t>hobbyist</a:t>
            </a:r>
            <a:r>
              <a:rPr lang="en"/>
              <a:t> as a </a:t>
            </a:r>
            <a:r>
              <a:rPr lang="en" u="sng"/>
              <a:t>gift</a:t>
            </a:r>
            <a:r>
              <a:rPr lang="en"/>
              <a:t> to </a:t>
            </a:r>
            <a:r>
              <a:rPr lang="en" u="sng"/>
              <a:t>someone</a:t>
            </a:r>
            <a:r>
              <a:rPr lang="en"/>
              <a:t> </a:t>
            </a:r>
            <a:r>
              <a:rPr b="1" lang="en"/>
              <a:t>is</a:t>
            </a:r>
            <a:r>
              <a:rPr lang="en"/>
              <a:t> not a commodity.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3 ; A = 0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 </a:t>
            </a:r>
            <a:r>
              <a:rPr b="1" lang="en"/>
              <a:t>combination</a:t>
            </a:r>
            <a:r>
              <a:rPr lang="en"/>
              <a:t> of </a:t>
            </a:r>
            <a:r>
              <a:rPr lang="en" u="sng"/>
              <a:t>liver</a:t>
            </a:r>
            <a:r>
              <a:rPr lang="en"/>
              <a:t> </a:t>
            </a:r>
            <a:r>
              <a:rPr lang="en" u="sng"/>
              <a:t>function</a:t>
            </a:r>
            <a:r>
              <a:rPr lang="en"/>
              <a:t> </a:t>
            </a:r>
            <a:r>
              <a:rPr lang="en" u="sng"/>
              <a:t>tests</a:t>
            </a:r>
            <a:r>
              <a:rPr lang="en"/>
              <a:t>* </a:t>
            </a:r>
            <a:r>
              <a:rPr b="1" lang="en"/>
              <a:t>is</a:t>
            </a:r>
            <a:r>
              <a:rPr lang="en"/>
              <a:t> essential to arrive at a diagnosis.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3 ; A = 1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</a:t>
            </a:r>
            <a:r>
              <a:rPr lang="en"/>
              <a:t>ll </a:t>
            </a:r>
            <a:r>
              <a:rPr b="1" lang="en"/>
              <a:t>parts</a:t>
            </a:r>
            <a:r>
              <a:rPr lang="en"/>
              <a:t> of the </a:t>
            </a:r>
            <a:r>
              <a:rPr lang="en" u="sng"/>
              <a:t>body</a:t>
            </a:r>
            <a:r>
              <a:rPr lang="en"/>
              <a:t>* except the </a:t>
            </a:r>
            <a:r>
              <a:rPr lang="en" u="sng"/>
              <a:t>heart</a:t>
            </a:r>
            <a:r>
              <a:rPr lang="en"/>
              <a:t>* and </a:t>
            </a:r>
            <a:r>
              <a:rPr lang="en" u="sng"/>
              <a:t>lungs</a:t>
            </a:r>
            <a:r>
              <a:rPr lang="en"/>
              <a:t> </a:t>
            </a:r>
            <a:r>
              <a:rPr b="1" lang="en"/>
              <a:t>continue </a:t>
            </a:r>
            <a:r>
              <a:rPr lang="en"/>
              <a:t>to function normally .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3 ; A = 2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d)	</a:t>
            </a:r>
            <a:r>
              <a:rPr b="1" lang="en"/>
              <a:t>Accusations</a:t>
            </a:r>
            <a:r>
              <a:rPr lang="en"/>
              <a:t> of </a:t>
            </a:r>
            <a:r>
              <a:rPr lang="en" u="sng"/>
              <a:t>sock</a:t>
            </a:r>
            <a:r>
              <a:rPr lang="en"/>
              <a:t>* </a:t>
            </a:r>
            <a:r>
              <a:rPr lang="en" u="sng"/>
              <a:t>puppetry</a:t>
            </a:r>
            <a:r>
              <a:rPr lang="en"/>
              <a:t>* from this </a:t>
            </a:r>
            <a:r>
              <a:rPr lang="en" u="sng"/>
              <a:t>person</a:t>
            </a:r>
            <a:r>
              <a:rPr lang="en"/>
              <a:t>* </a:t>
            </a:r>
            <a:r>
              <a:rPr b="1" lang="en"/>
              <a:t>are</a:t>
            </a:r>
            <a:r>
              <a:rPr lang="en"/>
              <a:t> humourous at best.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3 ; A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4043850" y="3713000"/>
            <a:ext cx="45114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It is important that our model performs well when all the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intervening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 nouns are attractors.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751400" y="322100"/>
            <a:ext cx="5284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EIRNN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843850" y="1185425"/>
            <a:ext cx="76752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EiRNN models RNN from LDS perspective. It also take’s Dale Principle of Excitatory Inhibitory connections inside a neuron clusture. [Song et.al]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875" y="2493338"/>
            <a:ext cx="61531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838" y="1822825"/>
            <a:ext cx="5348328" cy="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ctrTitle"/>
          </p:nvPr>
        </p:nvSpPr>
        <p:spPr>
          <a:xfrm>
            <a:off x="2689088" y="344452"/>
            <a:ext cx="3700500" cy="11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Dale’s Principle</a:t>
            </a:r>
            <a:endParaRPr/>
          </a:p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492800" y="1447550"/>
            <a:ext cx="80847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A neurological phenomena which claims that in a neuron clusture, 20% of the synaptic connections are inhibitory and rest are excitatory. [courtesy - Wikipedia] 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76" y="2107175"/>
            <a:ext cx="7411049" cy="26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ctrTitle"/>
          </p:nvPr>
        </p:nvSpPr>
        <p:spPr>
          <a:xfrm>
            <a:off x="2435899" y="560045"/>
            <a:ext cx="4206900" cy="11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4" name="Google Shape;184;p1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3" y="1423675"/>
            <a:ext cx="8115300" cy="30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ctrTitle"/>
          </p:nvPr>
        </p:nvSpPr>
        <p:spPr>
          <a:xfrm>
            <a:off x="2080650" y="0"/>
            <a:ext cx="4982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Decay RNN</a:t>
            </a:r>
            <a:endParaRPr sz="3000"/>
          </a:p>
        </p:txBody>
      </p:sp>
      <p:sp>
        <p:nvSpPr>
          <p:cNvPr id="191" name="Google Shape;191;p20"/>
          <p:cNvSpPr txBox="1"/>
          <p:nvPr/>
        </p:nvSpPr>
        <p:spPr>
          <a:xfrm>
            <a:off x="1016375" y="1971150"/>
            <a:ext cx="7206900" cy="25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 model which is in between LSTM and RNN.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Note that here hidden state is bounded in contrast to hidden state in EIRNN.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⍺, the decay factor is a learnable parameter.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_t = tanh(\alpha h_{t-1} + (1-\alpha)(w_{ih}x_t + b_{ih}+ w_{hh}h_{t-1}+ b_{hh}))" id="192" name="Google Shape;192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837" y="1448100"/>
            <a:ext cx="6696326" cy="3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ctrTitle"/>
          </p:nvPr>
        </p:nvSpPr>
        <p:spPr>
          <a:xfrm>
            <a:off x="1506475" y="326750"/>
            <a:ext cx="6216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Future Prospects after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 presentation</a:t>
            </a:r>
            <a:endParaRPr sz="2400"/>
          </a:p>
        </p:txBody>
      </p:sp>
      <p:sp>
        <p:nvSpPr>
          <p:cNvPr id="198" name="Google Shape;198;p21"/>
          <p:cNvSpPr txBox="1"/>
          <p:nvPr/>
        </p:nvSpPr>
        <p:spPr>
          <a:xfrm>
            <a:off x="604775" y="415575"/>
            <a:ext cx="81483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Decay RNN : As per current settings, the decay parameter is not bounded but, 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happens when the decay parameter is forced to be bounded ?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can we see see the vanishing and exploding gradient situation, mathematically?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our model can converge to existing sequence models?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Understand the relationship among different models according to their performance on language tasks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Predict Verb Number (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Restricted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Grammaticality (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Less Restricted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Language Modeling (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