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6842817-9EFD-4DB4-96DB-6086DD42A576}" type="datetimeFigureOut">
              <a:rPr lang="en-IN" smtClean="0"/>
              <a:t>23-07-2017</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17800906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842817-9EFD-4DB4-96DB-6086DD42A576}" type="datetimeFigureOut">
              <a:rPr lang="en-IN" smtClean="0"/>
              <a:t>23-07-2017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22464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6842817-9EFD-4DB4-96DB-6086DD42A576}" type="datetimeFigureOut">
              <a:rPr lang="en-IN" smtClean="0"/>
              <a:t>23-07-2017</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486396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6842817-9EFD-4DB4-96DB-6086DD42A576}" type="datetimeFigureOut">
              <a:rPr lang="en-IN" smtClean="0"/>
              <a:t>23-07-2017</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C573DC-8B55-4F3B-9245-19B362123BA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7356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6842817-9EFD-4DB4-96DB-6086DD42A576}" type="datetimeFigureOut">
              <a:rPr lang="en-IN" smtClean="0"/>
              <a:t>23-07-2017</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2560716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6842817-9EFD-4DB4-96DB-6086DD42A576}" type="datetimeFigureOut">
              <a:rPr lang="en-IN" smtClean="0"/>
              <a:t>23-07-2017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849480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6842817-9EFD-4DB4-96DB-6086DD42A576}" type="datetimeFigureOut">
              <a:rPr lang="en-IN" smtClean="0"/>
              <a:t>23-07-2017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1230237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42817-9EFD-4DB4-96DB-6086DD42A576}" type="datetimeFigureOut">
              <a:rPr lang="en-IN" smtClean="0"/>
              <a:t>23-07-2017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2802643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6842817-9EFD-4DB4-96DB-6086DD42A576}" type="datetimeFigureOut">
              <a:rPr lang="en-IN" smtClean="0"/>
              <a:t>23-07-2017</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64922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42817-9EFD-4DB4-96DB-6086DD42A576}" type="datetimeFigureOut">
              <a:rPr lang="en-IN" smtClean="0"/>
              <a:t>23-07-2017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120481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6842817-9EFD-4DB4-96DB-6086DD42A576}" type="datetimeFigureOut">
              <a:rPr lang="en-IN" smtClean="0"/>
              <a:t>23-07-2017</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82755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42817-9EFD-4DB4-96DB-6086DD42A576}" type="datetimeFigureOut">
              <a:rPr lang="en-IN" smtClean="0"/>
              <a:t>23-07-2017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88387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42817-9EFD-4DB4-96DB-6086DD42A576}" type="datetimeFigureOut">
              <a:rPr lang="en-IN" smtClean="0"/>
              <a:t>23-07-2017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220655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842817-9EFD-4DB4-96DB-6086DD42A576}" type="datetimeFigureOut">
              <a:rPr lang="en-IN" smtClean="0"/>
              <a:t>23-07-2017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186481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42817-9EFD-4DB4-96DB-6086DD42A576}" type="datetimeFigureOut">
              <a:rPr lang="en-IN" smtClean="0"/>
              <a:t>23-07-2017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118033301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842817-9EFD-4DB4-96DB-6086DD42A576}" type="datetimeFigureOut">
              <a:rPr lang="en-IN" smtClean="0"/>
              <a:t>23-07-2017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1306728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842817-9EFD-4DB4-96DB-6086DD42A576}" type="datetimeFigureOut">
              <a:rPr lang="en-IN" smtClean="0"/>
              <a:t>23-07-2017</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32246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842817-9EFD-4DB4-96DB-6086DD42A576}" type="datetimeFigureOut">
              <a:rPr lang="en-IN" smtClean="0"/>
              <a:t>23-07-2017</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C573DC-8B55-4F3B-9245-19B362123BA3}" type="slidenum">
              <a:rPr lang="en-IN" smtClean="0"/>
              <a:t>‹#›</a:t>
            </a:fld>
            <a:endParaRPr lang="en-IN"/>
          </a:p>
        </p:txBody>
      </p:sp>
    </p:spTree>
    <p:extLst>
      <p:ext uri="{BB962C8B-B14F-4D97-AF65-F5344CB8AC3E}">
        <p14:creationId xmlns:p14="http://schemas.microsoft.com/office/powerpoint/2010/main" val="13985595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24BA-1F7E-44E3-A290-EF58342B9FEB}"/>
              </a:ext>
            </a:extLst>
          </p:cNvPr>
          <p:cNvSpPr>
            <a:spLocks noGrp="1"/>
          </p:cNvSpPr>
          <p:nvPr>
            <p:ph type="ctrTitle"/>
          </p:nvPr>
        </p:nvSpPr>
        <p:spPr/>
        <p:txBody>
          <a:bodyPr>
            <a:normAutofit/>
          </a:bodyPr>
          <a:lstStyle/>
          <a:p>
            <a:pPr algn="ctr"/>
            <a:r>
              <a:rPr lang="en-IN" dirty="0">
                <a:solidFill>
                  <a:srgbClr val="0070C0"/>
                </a:solidFill>
                <a:latin typeface="Adobe Naskh Medium" panose="01010101010101010101" pitchFamily="50" charset="-78"/>
                <a:cs typeface="Adobe Naskh Medium" panose="01010101010101010101" pitchFamily="50" charset="-78"/>
              </a:rPr>
              <a:t>Computational Prediction of origin of replication </a:t>
            </a:r>
          </a:p>
        </p:txBody>
      </p:sp>
      <p:sp>
        <p:nvSpPr>
          <p:cNvPr id="3" name="Subtitle 2">
            <a:extLst>
              <a:ext uri="{FF2B5EF4-FFF2-40B4-BE49-F238E27FC236}">
                <a16:creationId xmlns:a16="http://schemas.microsoft.com/office/drawing/2014/main" id="{48B34680-3CBE-4CD8-82B7-7A6FF2AC3946}"/>
              </a:ext>
            </a:extLst>
          </p:cNvPr>
          <p:cNvSpPr>
            <a:spLocks noGrp="1"/>
          </p:cNvSpPr>
          <p:nvPr>
            <p:ph type="subTitle" idx="1"/>
          </p:nvPr>
        </p:nvSpPr>
        <p:spPr>
          <a:xfrm>
            <a:off x="1371600" y="3632201"/>
            <a:ext cx="9448800" cy="1787938"/>
          </a:xfrm>
        </p:spPr>
        <p:txBody>
          <a:bodyPr>
            <a:normAutofit/>
          </a:bodyPr>
          <a:lstStyle/>
          <a:p>
            <a:pPr algn="ctr"/>
            <a:r>
              <a:rPr lang="en-IN" dirty="0">
                <a:solidFill>
                  <a:srgbClr val="0070C0"/>
                </a:solidFill>
                <a:latin typeface="Book Antiqua" panose="02040602050305030304" pitchFamily="18" charset="0"/>
                <a:cs typeface="Adobe Naskh Medium" panose="01010101010101010101" pitchFamily="50" charset="-78"/>
              </a:rPr>
              <a:t>DISA Project </a:t>
            </a:r>
            <a:br>
              <a:rPr lang="en-IN" dirty="0">
                <a:latin typeface="Book Antiqua" panose="02040602050305030304" pitchFamily="18" charset="0"/>
                <a:cs typeface="Adobe Naskh Medium" panose="01010101010101010101" pitchFamily="50" charset="-78"/>
              </a:rPr>
            </a:br>
            <a:r>
              <a:rPr lang="en-IN" dirty="0">
                <a:latin typeface="Book Antiqua" panose="02040602050305030304" pitchFamily="18" charset="0"/>
                <a:cs typeface="Adobe Naskh Medium" panose="01010101010101010101" pitchFamily="50" charset="-78"/>
              </a:rPr>
              <a:t>Submitted by:</a:t>
            </a:r>
            <a:br>
              <a:rPr lang="en-IN" dirty="0">
                <a:latin typeface="Book Antiqua" panose="02040602050305030304" pitchFamily="18" charset="0"/>
                <a:cs typeface="Adobe Naskh Medium" panose="01010101010101010101" pitchFamily="50" charset="-78"/>
              </a:rPr>
            </a:br>
            <a:r>
              <a:rPr lang="en-IN" dirty="0">
                <a:latin typeface="Book Antiqua" panose="02040602050305030304" pitchFamily="18" charset="0"/>
                <a:cs typeface="Adobe Naskh Medium" panose="01010101010101010101" pitchFamily="50" charset="-78"/>
              </a:rPr>
              <a:t>Shreya Johri (2016BB10039)</a:t>
            </a:r>
            <a:br>
              <a:rPr lang="en-IN" dirty="0">
                <a:latin typeface="Book Antiqua" panose="02040602050305030304" pitchFamily="18" charset="0"/>
                <a:cs typeface="Adobe Naskh Medium" panose="01010101010101010101" pitchFamily="50" charset="-78"/>
              </a:rPr>
            </a:br>
            <a:r>
              <a:rPr lang="en-IN" dirty="0" err="1">
                <a:latin typeface="Book Antiqua" panose="02040602050305030304" pitchFamily="18" charset="0"/>
                <a:cs typeface="Adobe Naskh Medium" panose="01010101010101010101" pitchFamily="50" charset="-78"/>
              </a:rPr>
              <a:t>Varuni</a:t>
            </a:r>
            <a:r>
              <a:rPr lang="en-IN" dirty="0">
                <a:latin typeface="Book Antiqua" panose="02040602050305030304" pitchFamily="18" charset="0"/>
                <a:cs typeface="Adobe Naskh Medium" panose="01010101010101010101" pitchFamily="50" charset="-78"/>
              </a:rPr>
              <a:t> </a:t>
            </a:r>
            <a:r>
              <a:rPr lang="en-IN" dirty="0" err="1">
                <a:latin typeface="Book Antiqua" panose="02040602050305030304" pitchFamily="18" charset="0"/>
                <a:cs typeface="Adobe Naskh Medium" panose="01010101010101010101" pitchFamily="50" charset="-78"/>
              </a:rPr>
              <a:t>Sarwal</a:t>
            </a:r>
            <a:r>
              <a:rPr lang="en-IN" dirty="0">
                <a:latin typeface="Book Antiqua" panose="02040602050305030304" pitchFamily="18" charset="0"/>
                <a:cs typeface="Adobe Naskh Medium" panose="01010101010101010101" pitchFamily="50" charset="-78"/>
              </a:rPr>
              <a:t> (2016BB10035)</a:t>
            </a:r>
            <a:br>
              <a:rPr lang="en-IN" dirty="0">
                <a:latin typeface="Book Antiqua" panose="02040602050305030304" pitchFamily="18" charset="0"/>
                <a:cs typeface="Adobe Naskh Medium" panose="01010101010101010101" pitchFamily="50" charset="-78"/>
              </a:rPr>
            </a:br>
            <a:r>
              <a:rPr lang="en-IN" dirty="0" err="1">
                <a:latin typeface="Book Antiqua" panose="02040602050305030304" pitchFamily="18" charset="0"/>
                <a:cs typeface="Adobe Naskh Medium" panose="01010101010101010101" pitchFamily="50" charset="-78"/>
              </a:rPr>
              <a:t>Hritik</a:t>
            </a:r>
            <a:r>
              <a:rPr lang="en-IN" dirty="0">
                <a:latin typeface="Book Antiqua" panose="02040602050305030304" pitchFamily="18" charset="0"/>
                <a:cs typeface="Adobe Naskh Medium" panose="01010101010101010101" pitchFamily="50" charset="-78"/>
              </a:rPr>
              <a:t> Bansal (2016EE1)</a:t>
            </a:r>
          </a:p>
        </p:txBody>
      </p:sp>
    </p:spTree>
    <p:extLst>
      <p:ext uri="{BB962C8B-B14F-4D97-AF65-F5344CB8AC3E}">
        <p14:creationId xmlns:p14="http://schemas.microsoft.com/office/powerpoint/2010/main" val="352346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0D0D-90DD-4428-B520-EF58AE07A751}"/>
              </a:ext>
            </a:extLst>
          </p:cNvPr>
          <p:cNvSpPr>
            <a:spLocks noGrp="1"/>
          </p:cNvSpPr>
          <p:nvPr>
            <p:ph type="title"/>
          </p:nvPr>
        </p:nvSpPr>
        <p:spPr>
          <a:xfrm>
            <a:off x="1782418" y="2473904"/>
            <a:ext cx="8610600" cy="2389644"/>
          </a:xfrm>
        </p:spPr>
        <p:txBody>
          <a:bodyPr>
            <a:noAutofit/>
          </a:bodyPr>
          <a:lstStyle/>
          <a:p>
            <a:pPr algn="ctr"/>
            <a:r>
              <a:rPr lang="en-IN" sz="6600" dirty="0">
                <a:latin typeface="Adobe Caslon Pro Bold" panose="0205070206050A020403" pitchFamily="18" charset="0"/>
              </a:rPr>
              <a:t>Did we meet all objectives?</a:t>
            </a:r>
          </a:p>
        </p:txBody>
      </p:sp>
    </p:spTree>
    <p:extLst>
      <p:ext uri="{BB962C8B-B14F-4D97-AF65-F5344CB8AC3E}">
        <p14:creationId xmlns:p14="http://schemas.microsoft.com/office/powerpoint/2010/main" val="419189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09FC93-1091-4935-9076-9DDB82BFA6CF}"/>
              </a:ext>
            </a:extLst>
          </p:cNvPr>
          <p:cNvSpPr>
            <a:spLocks noGrp="1"/>
          </p:cNvSpPr>
          <p:nvPr>
            <p:ph idx="1"/>
          </p:nvPr>
        </p:nvSpPr>
        <p:spPr>
          <a:xfrm>
            <a:off x="685800" y="2194561"/>
            <a:ext cx="10820400" cy="3570136"/>
          </a:xfrm>
        </p:spPr>
        <p:txBody>
          <a:bodyPr/>
          <a:lstStyle/>
          <a:p>
            <a:pPr>
              <a:buFont typeface="Wingdings" panose="05000000000000000000" pitchFamily="2" charset="2"/>
              <a:buChar char="ü"/>
            </a:pPr>
            <a:r>
              <a:rPr lang="en-US" sz="2000" dirty="0"/>
              <a:t>The design and implementation of a software that optimizes the parameters of the </a:t>
            </a:r>
            <a:r>
              <a:rPr lang="en-US" sz="2000" dirty="0" err="1"/>
              <a:t>iCorr</a:t>
            </a:r>
            <a:r>
              <a:rPr lang="en-US" sz="2000" dirty="0"/>
              <a:t> method for a given bacterial genome. </a:t>
            </a:r>
          </a:p>
          <a:p>
            <a:pPr marL="285750" indent="-285750">
              <a:buFont typeface="Wingdings" panose="05000000000000000000" pitchFamily="2" charset="2"/>
              <a:buChar char="§"/>
            </a:pPr>
            <a:endParaRPr lang="en-US" sz="2000" dirty="0"/>
          </a:p>
          <a:p>
            <a:pPr>
              <a:buFont typeface="Wingdings" panose="05000000000000000000" pitchFamily="2" charset="2"/>
              <a:buChar char="ü"/>
            </a:pPr>
            <a:r>
              <a:rPr lang="en-US" sz="2000" dirty="0"/>
              <a:t>Computation of parameters like Window Size and Shift Size by the software itself so as to give most precise location of origin of replication of DNA.</a:t>
            </a:r>
          </a:p>
          <a:p>
            <a:pPr marL="285750" indent="-285750">
              <a:buFont typeface="Wingdings" panose="05000000000000000000" pitchFamily="2" charset="2"/>
              <a:buChar char="§"/>
            </a:pPr>
            <a:endParaRPr lang="en-US" sz="2000" dirty="0"/>
          </a:p>
          <a:p>
            <a:pPr>
              <a:buFont typeface="Wingdings" panose="05000000000000000000" pitchFamily="2" charset="2"/>
              <a:buChar char="ü"/>
            </a:pPr>
            <a:r>
              <a:rPr lang="en-US" sz="2000" dirty="0"/>
              <a:t>Reduction of experimental time that goes into confirmation of results obtained by different methods.</a:t>
            </a:r>
          </a:p>
          <a:p>
            <a:pPr marL="0" indent="0">
              <a:buNone/>
            </a:pPr>
            <a:endParaRPr lang="en-IN" dirty="0"/>
          </a:p>
        </p:txBody>
      </p:sp>
    </p:spTree>
    <p:extLst>
      <p:ext uri="{BB962C8B-B14F-4D97-AF65-F5344CB8AC3E}">
        <p14:creationId xmlns:p14="http://schemas.microsoft.com/office/powerpoint/2010/main" val="182231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EC368-A632-48A5-A770-9D4AE6CBA285}"/>
              </a:ext>
            </a:extLst>
          </p:cNvPr>
          <p:cNvSpPr>
            <a:spLocks noGrp="1"/>
          </p:cNvSpPr>
          <p:nvPr>
            <p:ph type="title"/>
          </p:nvPr>
        </p:nvSpPr>
        <p:spPr>
          <a:xfrm>
            <a:off x="1086678" y="2460651"/>
            <a:ext cx="9319592" cy="2336635"/>
          </a:xfrm>
        </p:spPr>
        <p:txBody>
          <a:bodyPr>
            <a:noAutofit/>
          </a:bodyPr>
          <a:lstStyle/>
          <a:p>
            <a:pPr algn="ctr"/>
            <a:r>
              <a:rPr lang="en-IN" sz="6000" dirty="0">
                <a:latin typeface="Adobe Caslon Pro Bold" panose="0205070206050A020403" pitchFamily="18" charset="0"/>
              </a:rPr>
              <a:t>Scope for further improvements</a:t>
            </a:r>
          </a:p>
        </p:txBody>
      </p:sp>
    </p:spTree>
    <p:extLst>
      <p:ext uri="{BB962C8B-B14F-4D97-AF65-F5344CB8AC3E}">
        <p14:creationId xmlns:p14="http://schemas.microsoft.com/office/powerpoint/2010/main" val="179605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C0C89-9BFC-4660-B427-9B522B076FBB}"/>
              </a:ext>
            </a:extLst>
          </p:cNvPr>
          <p:cNvSpPr>
            <a:spLocks noGrp="1"/>
          </p:cNvSpPr>
          <p:nvPr>
            <p:ph idx="1"/>
          </p:nvPr>
        </p:nvSpPr>
        <p:spPr>
          <a:xfrm>
            <a:off x="685800" y="2194561"/>
            <a:ext cx="10820400" cy="853440"/>
          </a:xfrm>
        </p:spPr>
        <p:txBody>
          <a:bodyPr/>
          <a:lstStyle/>
          <a:p>
            <a:pPr marL="0" indent="0">
              <a:buNone/>
            </a:pPr>
            <a:r>
              <a:rPr lang="en-IN" dirty="0"/>
              <a:t>As of now, the </a:t>
            </a:r>
            <a:r>
              <a:rPr lang="en-IN" dirty="0" err="1"/>
              <a:t>iCorr</a:t>
            </a:r>
            <a:r>
              <a:rPr lang="en-IN" dirty="0"/>
              <a:t> method does not completely give results which match either with Origin Of Replication nor with Region of termination for all bacteria.</a:t>
            </a:r>
          </a:p>
        </p:txBody>
      </p:sp>
      <p:sp>
        <p:nvSpPr>
          <p:cNvPr id="4" name="Content Placeholder 2">
            <a:extLst>
              <a:ext uri="{FF2B5EF4-FFF2-40B4-BE49-F238E27FC236}">
                <a16:creationId xmlns:a16="http://schemas.microsoft.com/office/drawing/2014/main" id="{3F592C5D-70D9-49AD-8CCE-0E9342A56716}"/>
              </a:ext>
            </a:extLst>
          </p:cNvPr>
          <p:cNvSpPr txBox="1">
            <a:spLocks/>
          </p:cNvSpPr>
          <p:nvPr/>
        </p:nvSpPr>
        <p:spPr>
          <a:xfrm>
            <a:off x="685800" y="4798613"/>
            <a:ext cx="10820400" cy="853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IN" dirty="0"/>
              <a:t>More research could be done to verify what exactly is </a:t>
            </a:r>
            <a:r>
              <a:rPr lang="en-IN" dirty="0" err="1"/>
              <a:t>iCorr</a:t>
            </a:r>
            <a:r>
              <a:rPr lang="en-IN" dirty="0"/>
              <a:t> giving results for.</a:t>
            </a:r>
          </a:p>
        </p:txBody>
      </p:sp>
      <p:sp>
        <p:nvSpPr>
          <p:cNvPr id="5" name="Content Placeholder 2">
            <a:extLst>
              <a:ext uri="{FF2B5EF4-FFF2-40B4-BE49-F238E27FC236}">
                <a16:creationId xmlns:a16="http://schemas.microsoft.com/office/drawing/2014/main" id="{C1499132-2859-49A1-BDCF-091232532B51}"/>
              </a:ext>
            </a:extLst>
          </p:cNvPr>
          <p:cNvSpPr txBox="1">
            <a:spLocks/>
          </p:cNvSpPr>
          <p:nvPr/>
        </p:nvSpPr>
        <p:spPr>
          <a:xfrm>
            <a:off x="685800" y="3496587"/>
            <a:ext cx="10820400" cy="853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IN" dirty="0"/>
              <a:t>There is a possibility that the peaks given by </a:t>
            </a:r>
            <a:r>
              <a:rPr lang="en-IN" dirty="0" err="1"/>
              <a:t>iCorr</a:t>
            </a:r>
            <a:r>
              <a:rPr lang="en-IN" dirty="0"/>
              <a:t> are also referring to a other biological regions</a:t>
            </a:r>
          </a:p>
        </p:txBody>
      </p:sp>
    </p:spTree>
    <p:extLst>
      <p:ext uri="{BB962C8B-B14F-4D97-AF65-F5344CB8AC3E}">
        <p14:creationId xmlns:p14="http://schemas.microsoft.com/office/powerpoint/2010/main" val="145111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C04F-1032-4396-AF30-788F3E0F4006}"/>
              </a:ext>
            </a:extLst>
          </p:cNvPr>
          <p:cNvSpPr>
            <a:spLocks noGrp="1"/>
          </p:cNvSpPr>
          <p:nvPr>
            <p:ph type="title"/>
          </p:nvPr>
        </p:nvSpPr>
        <p:spPr/>
        <p:txBody>
          <a:bodyPr/>
          <a:lstStyle/>
          <a:p>
            <a:r>
              <a:rPr lang="en-IN" dirty="0"/>
              <a:t>What Was the need for this project?</a:t>
            </a:r>
          </a:p>
        </p:txBody>
      </p:sp>
      <p:sp>
        <p:nvSpPr>
          <p:cNvPr id="3" name="Content Placeholder 2">
            <a:extLst>
              <a:ext uri="{FF2B5EF4-FFF2-40B4-BE49-F238E27FC236}">
                <a16:creationId xmlns:a16="http://schemas.microsoft.com/office/drawing/2014/main" id="{DF8533D0-3107-406C-BC13-BF0118F436D1}"/>
              </a:ext>
            </a:extLst>
          </p:cNvPr>
          <p:cNvSpPr>
            <a:spLocks noGrp="1"/>
          </p:cNvSpPr>
          <p:nvPr>
            <p:ph idx="1"/>
          </p:nvPr>
        </p:nvSpPr>
        <p:spPr/>
        <p:txBody>
          <a:bodyPr>
            <a:normAutofit lnSpcReduction="10000"/>
          </a:bodyPr>
          <a:lstStyle/>
          <a:p>
            <a:pPr marL="285750" indent="-285750"/>
            <a:r>
              <a:rPr lang="en-US" sz="2800" dirty="0">
                <a:latin typeface="Adobe Naskh Medium" panose="01010101010101010101" pitchFamily="50" charset="-78"/>
                <a:cs typeface="Adobe Naskh Medium" panose="01010101010101010101" pitchFamily="50" charset="-78"/>
              </a:rPr>
              <a:t>Poor resolution of existing methods to predict origin of DNA replication.</a:t>
            </a:r>
          </a:p>
          <a:p>
            <a:pPr marL="285750" indent="-285750"/>
            <a:r>
              <a:rPr lang="en-US" sz="2800" dirty="0">
                <a:latin typeface="Adobe Naskh Medium" panose="01010101010101010101" pitchFamily="50" charset="-78"/>
                <a:cs typeface="Adobe Naskh Medium" panose="01010101010101010101" pitchFamily="50" charset="-78"/>
              </a:rPr>
              <a:t>Promising results of </a:t>
            </a:r>
            <a:r>
              <a:rPr lang="en-US" sz="2800" dirty="0" err="1">
                <a:latin typeface="Adobe Naskh Medium" panose="01010101010101010101" pitchFamily="50" charset="-78"/>
                <a:cs typeface="Adobe Naskh Medium" panose="01010101010101010101" pitchFamily="50" charset="-78"/>
              </a:rPr>
              <a:t>iCorr</a:t>
            </a:r>
            <a:r>
              <a:rPr lang="en-US" sz="2800" dirty="0">
                <a:latin typeface="Adobe Naskh Medium" panose="01010101010101010101" pitchFamily="50" charset="-78"/>
                <a:cs typeface="Adobe Naskh Medium" panose="01010101010101010101" pitchFamily="50" charset="-78"/>
              </a:rPr>
              <a:t> (for E. Coli) method but resolution and wide applicability to genomes is still unknown.</a:t>
            </a:r>
          </a:p>
          <a:p>
            <a:pPr marL="285750" indent="-285750">
              <a:buFont typeface="Wingdings" panose="05000000000000000000" pitchFamily="2" charset="2"/>
              <a:buChar char="Ø"/>
            </a:pPr>
            <a:r>
              <a:rPr lang="en-US" sz="2800" dirty="0">
                <a:latin typeface="Adobe Naskh Medium" panose="01010101010101010101" pitchFamily="50" charset="-78"/>
                <a:cs typeface="Adobe Naskh Medium" panose="01010101010101010101" pitchFamily="50" charset="-78"/>
              </a:rPr>
              <a:t>Need of a Software which optimizes the parameters (window size and shift size) of the </a:t>
            </a:r>
            <a:r>
              <a:rPr lang="en-US" sz="2800" dirty="0" err="1">
                <a:latin typeface="Adobe Naskh Medium" panose="01010101010101010101" pitchFamily="50" charset="-78"/>
                <a:cs typeface="Adobe Naskh Medium" panose="01010101010101010101" pitchFamily="50" charset="-78"/>
              </a:rPr>
              <a:t>iCorr</a:t>
            </a:r>
            <a:r>
              <a:rPr lang="en-US" sz="2800" dirty="0">
                <a:latin typeface="Adobe Naskh Medium" panose="01010101010101010101" pitchFamily="50" charset="-78"/>
                <a:cs typeface="Adobe Naskh Medium" panose="01010101010101010101" pitchFamily="50" charset="-78"/>
              </a:rPr>
              <a:t> method for a given bacterial genome (prokaryote) that gives more precise location of origin of DNA replication. </a:t>
            </a:r>
          </a:p>
          <a:p>
            <a:pPr marL="285750" indent="-285750">
              <a:buFont typeface="Wingdings" panose="05000000000000000000" pitchFamily="2" charset="2"/>
              <a:buChar char="Ø"/>
            </a:pPr>
            <a:r>
              <a:rPr lang="en-US" sz="2800" dirty="0">
                <a:latin typeface="Adobe Naskh Medium" panose="01010101010101010101" pitchFamily="50" charset="-78"/>
                <a:cs typeface="Adobe Naskh Medium" panose="01010101010101010101" pitchFamily="50" charset="-78"/>
              </a:rPr>
              <a:t>Need of Statistical analysis of results obtained by different methods like GC skew, </a:t>
            </a:r>
            <a:r>
              <a:rPr lang="en-US" sz="2800" dirty="0" err="1">
                <a:latin typeface="Adobe Naskh Medium" panose="01010101010101010101" pitchFamily="50" charset="-78"/>
                <a:cs typeface="Adobe Naskh Medium" panose="01010101010101010101" pitchFamily="50" charset="-78"/>
              </a:rPr>
              <a:t>gCorr</a:t>
            </a:r>
            <a:r>
              <a:rPr lang="en-US" sz="2800" dirty="0">
                <a:latin typeface="Adobe Naskh Medium" panose="01010101010101010101" pitchFamily="50" charset="-78"/>
                <a:cs typeface="Adobe Naskh Medium" panose="01010101010101010101" pitchFamily="50" charset="-78"/>
              </a:rPr>
              <a:t>, </a:t>
            </a:r>
            <a:r>
              <a:rPr lang="en-US" sz="2800" dirty="0" err="1">
                <a:latin typeface="Adobe Naskh Medium" panose="01010101010101010101" pitchFamily="50" charset="-78"/>
                <a:cs typeface="Adobe Naskh Medium" panose="01010101010101010101" pitchFamily="50" charset="-78"/>
              </a:rPr>
              <a:t>iCorr</a:t>
            </a:r>
            <a:r>
              <a:rPr lang="en-US" sz="2800" dirty="0">
                <a:latin typeface="Adobe Naskh Medium" panose="01010101010101010101" pitchFamily="50" charset="-78"/>
                <a:cs typeface="Adobe Naskh Medium" panose="01010101010101010101" pitchFamily="50" charset="-78"/>
              </a:rPr>
              <a:t> for a given genome.</a:t>
            </a:r>
          </a:p>
          <a:p>
            <a:pPr marL="285750" indent="-285750">
              <a:buFont typeface="Wingdings" panose="05000000000000000000" pitchFamily="2" charset="2"/>
              <a:buChar char="Ø"/>
            </a:pPr>
            <a:r>
              <a:rPr lang="en-US" sz="2800" dirty="0">
                <a:latin typeface="Adobe Naskh Medium" panose="01010101010101010101" pitchFamily="50" charset="-78"/>
                <a:cs typeface="Adobe Naskh Medium" panose="01010101010101010101" pitchFamily="50" charset="-78"/>
              </a:rPr>
              <a:t>Need for focus on disease causing bacterial genomes which have very damaging effects on humans.</a:t>
            </a:r>
          </a:p>
          <a:p>
            <a:endParaRPr lang="en-IN" dirty="0"/>
          </a:p>
        </p:txBody>
      </p:sp>
    </p:spTree>
    <p:extLst>
      <p:ext uri="{BB962C8B-B14F-4D97-AF65-F5344CB8AC3E}">
        <p14:creationId xmlns:p14="http://schemas.microsoft.com/office/powerpoint/2010/main" val="318652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7040-FCA2-4E33-9D60-08D55DD64976}"/>
              </a:ext>
            </a:extLst>
          </p:cNvPr>
          <p:cNvSpPr>
            <a:spLocks noGrp="1"/>
          </p:cNvSpPr>
          <p:nvPr>
            <p:ph type="title"/>
          </p:nvPr>
        </p:nvSpPr>
        <p:spPr>
          <a:xfrm>
            <a:off x="1610139" y="2248616"/>
            <a:ext cx="8610600" cy="1293028"/>
          </a:xfrm>
        </p:spPr>
        <p:txBody>
          <a:bodyPr>
            <a:normAutofit/>
          </a:bodyPr>
          <a:lstStyle/>
          <a:p>
            <a:pPr algn="ctr"/>
            <a:r>
              <a:rPr lang="en-IN" sz="6600" dirty="0">
                <a:latin typeface="Adobe Caslon Pro Bold" panose="0205070206050A020403" pitchFamily="18" charset="0"/>
                <a:cs typeface="Adobe Naskh Medium" panose="01010101010101010101" pitchFamily="50" charset="-78"/>
              </a:rPr>
              <a:t>Our progress </a:t>
            </a:r>
          </a:p>
        </p:txBody>
      </p:sp>
    </p:spTree>
    <p:extLst>
      <p:ext uri="{BB962C8B-B14F-4D97-AF65-F5344CB8AC3E}">
        <p14:creationId xmlns:p14="http://schemas.microsoft.com/office/powerpoint/2010/main" val="319893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40A274-5E6C-4CD1-9A51-502BEBF6B992}"/>
              </a:ext>
            </a:extLst>
          </p:cNvPr>
          <p:cNvSpPr txBox="1"/>
          <p:nvPr/>
        </p:nvSpPr>
        <p:spPr>
          <a:xfrm>
            <a:off x="2239615" y="1305772"/>
            <a:ext cx="7116417" cy="369332"/>
          </a:xfrm>
          <a:prstGeom prst="rect">
            <a:avLst/>
          </a:prstGeom>
          <a:noFill/>
        </p:spPr>
        <p:txBody>
          <a:bodyPr wrap="square" rtlCol="0">
            <a:spAutoFit/>
          </a:bodyPr>
          <a:lstStyle/>
          <a:p>
            <a:r>
              <a:rPr lang="en-IN" dirty="0"/>
              <a:t>Selection Of 12 disease causing bacteria to start our analysis</a:t>
            </a:r>
          </a:p>
        </p:txBody>
      </p:sp>
      <p:sp>
        <p:nvSpPr>
          <p:cNvPr id="5" name="Arrow: Down 4">
            <a:extLst>
              <a:ext uri="{FF2B5EF4-FFF2-40B4-BE49-F238E27FC236}">
                <a16:creationId xmlns:a16="http://schemas.microsoft.com/office/drawing/2014/main" id="{38ACF347-6FFF-4E6B-84C8-69F72976F94D}"/>
              </a:ext>
            </a:extLst>
          </p:cNvPr>
          <p:cNvSpPr/>
          <p:nvPr/>
        </p:nvSpPr>
        <p:spPr>
          <a:xfrm>
            <a:off x="5599042" y="1815548"/>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8" name="TextBox 7">
            <a:extLst>
              <a:ext uri="{FF2B5EF4-FFF2-40B4-BE49-F238E27FC236}">
                <a16:creationId xmlns:a16="http://schemas.microsoft.com/office/drawing/2014/main" id="{33C7F442-30C8-4307-8D7B-905D0561C02D}"/>
              </a:ext>
            </a:extLst>
          </p:cNvPr>
          <p:cNvSpPr txBox="1"/>
          <p:nvPr/>
        </p:nvSpPr>
        <p:spPr>
          <a:xfrm>
            <a:off x="2239614" y="5300870"/>
            <a:ext cx="7116417" cy="923330"/>
          </a:xfrm>
          <a:prstGeom prst="rect">
            <a:avLst/>
          </a:prstGeom>
          <a:noFill/>
        </p:spPr>
        <p:txBody>
          <a:bodyPr wrap="square" rtlCol="0">
            <a:spAutoFit/>
          </a:bodyPr>
          <a:lstStyle/>
          <a:p>
            <a:r>
              <a:rPr lang="en-IN" dirty="0"/>
              <a:t>Extended our analysis later to more ratios to make it more extensive. Found that not all bacteria were giving best results with 5:1 ratio. </a:t>
            </a:r>
          </a:p>
        </p:txBody>
      </p:sp>
      <p:sp>
        <p:nvSpPr>
          <p:cNvPr id="9" name="TextBox 8">
            <a:extLst>
              <a:ext uri="{FF2B5EF4-FFF2-40B4-BE49-F238E27FC236}">
                <a16:creationId xmlns:a16="http://schemas.microsoft.com/office/drawing/2014/main" id="{7CEA90D9-98AC-45E7-9E5D-7CA154468484}"/>
              </a:ext>
            </a:extLst>
          </p:cNvPr>
          <p:cNvSpPr txBox="1"/>
          <p:nvPr/>
        </p:nvSpPr>
        <p:spPr>
          <a:xfrm>
            <a:off x="2239614" y="3678451"/>
            <a:ext cx="7116417" cy="646331"/>
          </a:xfrm>
          <a:prstGeom prst="rect">
            <a:avLst/>
          </a:prstGeom>
          <a:noFill/>
        </p:spPr>
        <p:txBody>
          <a:bodyPr wrap="square" rtlCol="0">
            <a:spAutoFit/>
          </a:bodyPr>
          <a:lstStyle/>
          <a:p>
            <a:r>
              <a:rPr lang="en-IN" dirty="0"/>
              <a:t>Initially kept the ratio of window size : shift size as 5 (as per the research paper we were following)</a:t>
            </a:r>
          </a:p>
        </p:txBody>
      </p:sp>
      <p:sp>
        <p:nvSpPr>
          <p:cNvPr id="10" name="TextBox 9">
            <a:extLst>
              <a:ext uri="{FF2B5EF4-FFF2-40B4-BE49-F238E27FC236}">
                <a16:creationId xmlns:a16="http://schemas.microsoft.com/office/drawing/2014/main" id="{9B682B9B-E8AC-4ADC-9FBC-6B068FF5B136}"/>
              </a:ext>
            </a:extLst>
          </p:cNvPr>
          <p:cNvSpPr txBox="1"/>
          <p:nvPr/>
        </p:nvSpPr>
        <p:spPr>
          <a:xfrm>
            <a:off x="2239616" y="2584174"/>
            <a:ext cx="7116417" cy="369332"/>
          </a:xfrm>
          <a:prstGeom prst="rect">
            <a:avLst/>
          </a:prstGeom>
          <a:noFill/>
        </p:spPr>
        <p:txBody>
          <a:bodyPr wrap="square" rtlCol="0">
            <a:spAutoFit/>
          </a:bodyPr>
          <a:lstStyle/>
          <a:p>
            <a:r>
              <a:rPr lang="en-IN" dirty="0"/>
              <a:t>Run codes of </a:t>
            </a:r>
            <a:r>
              <a:rPr lang="en-IN" dirty="0" err="1"/>
              <a:t>iCorr</a:t>
            </a:r>
            <a:r>
              <a:rPr lang="en-IN" dirty="0"/>
              <a:t>, </a:t>
            </a:r>
            <a:r>
              <a:rPr lang="en-IN" dirty="0" err="1"/>
              <a:t>gCorr</a:t>
            </a:r>
            <a:r>
              <a:rPr lang="en-IN" dirty="0"/>
              <a:t> and GC Skew on different bacteria</a:t>
            </a:r>
          </a:p>
        </p:txBody>
      </p:sp>
      <p:sp>
        <p:nvSpPr>
          <p:cNvPr id="12" name="Arrow: Down 11">
            <a:extLst>
              <a:ext uri="{FF2B5EF4-FFF2-40B4-BE49-F238E27FC236}">
                <a16:creationId xmlns:a16="http://schemas.microsoft.com/office/drawing/2014/main" id="{B9B3CFBB-FA06-408A-8140-F4B6658FD3AC}"/>
              </a:ext>
            </a:extLst>
          </p:cNvPr>
          <p:cNvSpPr/>
          <p:nvPr/>
        </p:nvSpPr>
        <p:spPr>
          <a:xfrm>
            <a:off x="5599039" y="4470664"/>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13" name="Arrow: Down 12">
            <a:extLst>
              <a:ext uri="{FF2B5EF4-FFF2-40B4-BE49-F238E27FC236}">
                <a16:creationId xmlns:a16="http://schemas.microsoft.com/office/drawing/2014/main" id="{F21D4087-3445-4327-81FD-BA235C83B74C}"/>
              </a:ext>
            </a:extLst>
          </p:cNvPr>
          <p:cNvSpPr/>
          <p:nvPr/>
        </p:nvSpPr>
        <p:spPr>
          <a:xfrm>
            <a:off x="5599039" y="3066474"/>
            <a:ext cx="397566" cy="579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Tree>
    <p:extLst>
      <p:ext uri="{BB962C8B-B14F-4D97-AF65-F5344CB8AC3E}">
        <p14:creationId xmlns:p14="http://schemas.microsoft.com/office/powerpoint/2010/main" val="342586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C454A4-3520-463C-80E0-C0F4B9013E49}"/>
              </a:ext>
            </a:extLst>
          </p:cNvPr>
          <p:cNvSpPr txBox="1"/>
          <p:nvPr/>
        </p:nvSpPr>
        <p:spPr>
          <a:xfrm>
            <a:off x="2239613" y="1093737"/>
            <a:ext cx="7116417" cy="923330"/>
          </a:xfrm>
          <a:prstGeom prst="rect">
            <a:avLst/>
          </a:prstGeom>
          <a:noFill/>
        </p:spPr>
        <p:txBody>
          <a:bodyPr wrap="square" rtlCol="0">
            <a:spAutoFit/>
          </a:bodyPr>
          <a:lstStyle/>
          <a:p>
            <a:r>
              <a:rPr lang="en-IN" dirty="0"/>
              <a:t>Results for </a:t>
            </a:r>
            <a:r>
              <a:rPr lang="en-IN" dirty="0" err="1"/>
              <a:t>iCorr</a:t>
            </a:r>
            <a:r>
              <a:rPr lang="en-IN" dirty="0"/>
              <a:t> were decided based on standard normalisation technique in which we compared (peak-</a:t>
            </a:r>
            <a:r>
              <a:rPr lang="en-IN" dirty="0" err="1"/>
              <a:t>avg</a:t>
            </a:r>
            <a:r>
              <a:rPr lang="en-IN" dirty="0"/>
              <a:t>)/S.D </a:t>
            </a:r>
          </a:p>
        </p:txBody>
      </p:sp>
      <p:sp>
        <p:nvSpPr>
          <p:cNvPr id="7" name="TextBox 6">
            <a:extLst>
              <a:ext uri="{FF2B5EF4-FFF2-40B4-BE49-F238E27FC236}">
                <a16:creationId xmlns:a16="http://schemas.microsoft.com/office/drawing/2014/main" id="{6CAA43DF-ACB0-4894-87DA-7438A6FAEB88}"/>
              </a:ext>
            </a:extLst>
          </p:cNvPr>
          <p:cNvSpPr txBox="1"/>
          <p:nvPr/>
        </p:nvSpPr>
        <p:spPr>
          <a:xfrm>
            <a:off x="2239612" y="2624363"/>
            <a:ext cx="7116417" cy="646331"/>
          </a:xfrm>
          <a:prstGeom prst="rect">
            <a:avLst/>
          </a:prstGeom>
          <a:noFill/>
        </p:spPr>
        <p:txBody>
          <a:bodyPr wrap="square" rtlCol="0">
            <a:spAutoFit/>
          </a:bodyPr>
          <a:lstStyle/>
          <a:p>
            <a:r>
              <a:rPr lang="en-IN" dirty="0"/>
              <a:t>Prepared a extensive chart comparing this ratio for different window sizes and shift sizes for different bacteria. </a:t>
            </a:r>
          </a:p>
        </p:txBody>
      </p:sp>
      <p:sp>
        <p:nvSpPr>
          <p:cNvPr id="8" name="TextBox 7">
            <a:extLst>
              <a:ext uri="{FF2B5EF4-FFF2-40B4-BE49-F238E27FC236}">
                <a16:creationId xmlns:a16="http://schemas.microsoft.com/office/drawing/2014/main" id="{03546A83-DAB6-4BD5-BB49-21503415AFF0}"/>
              </a:ext>
            </a:extLst>
          </p:cNvPr>
          <p:cNvSpPr txBox="1"/>
          <p:nvPr/>
        </p:nvSpPr>
        <p:spPr>
          <a:xfrm>
            <a:off x="2239611" y="3983575"/>
            <a:ext cx="7116417" cy="646331"/>
          </a:xfrm>
          <a:prstGeom prst="rect">
            <a:avLst/>
          </a:prstGeom>
          <a:noFill/>
        </p:spPr>
        <p:txBody>
          <a:bodyPr wrap="square" rtlCol="0">
            <a:spAutoFit/>
          </a:bodyPr>
          <a:lstStyle/>
          <a:p>
            <a:r>
              <a:rPr lang="en-IN" dirty="0"/>
              <a:t>Based on chart, prepared an extensive algorithm</a:t>
            </a:r>
            <a:br>
              <a:rPr lang="en-IN" dirty="0"/>
            </a:br>
            <a:endParaRPr lang="en-IN" dirty="0"/>
          </a:p>
        </p:txBody>
      </p:sp>
      <p:sp>
        <p:nvSpPr>
          <p:cNvPr id="12" name="Arrow: Down 11">
            <a:extLst>
              <a:ext uri="{FF2B5EF4-FFF2-40B4-BE49-F238E27FC236}">
                <a16:creationId xmlns:a16="http://schemas.microsoft.com/office/drawing/2014/main" id="{F172D896-F37B-4C50-AF8A-800A5E9F71DC}"/>
              </a:ext>
            </a:extLst>
          </p:cNvPr>
          <p:cNvSpPr/>
          <p:nvPr/>
        </p:nvSpPr>
        <p:spPr>
          <a:xfrm>
            <a:off x="5599042" y="1815548"/>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13" name="Arrow: Down 12">
            <a:extLst>
              <a:ext uri="{FF2B5EF4-FFF2-40B4-BE49-F238E27FC236}">
                <a16:creationId xmlns:a16="http://schemas.microsoft.com/office/drawing/2014/main" id="{B3E01B12-FD64-420F-B340-FC21BE0DD221}"/>
              </a:ext>
            </a:extLst>
          </p:cNvPr>
          <p:cNvSpPr/>
          <p:nvPr/>
        </p:nvSpPr>
        <p:spPr>
          <a:xfrm>
            <a:off x="5599036" y="3270694"/>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Tree>
    <p:extLst>
      <p:ext uri="{BB962C8B-B14F-4D97-AF65-F5344CB8AC3E}">
        <p14:creationId xmlns:p14="http://schemas.microsoft.com/office/powerpoint/2010/main" val="232453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777F-CBAA-4481-A25A-D3C96BDD1F86}"/>
              </a:ext>
            </a:extLst>
          </p:cNvPr>
          <p:cNvSpPr>
            <a:spLocks noGrp="1"/>
          </p:cNvSpPr>
          <p:nvPr>
            <p:ph type="title"/>
          </p:nvPr>
        </p:nvSpPr>
        <p:spPr>
          <a:xfrm>
            <a:off x="1437861" y="2473903"/>
            <a:ext cx="8610600" cy="1293028"/>
          </a:xfrm>
        </p:spPr>
        <p:txBody>
          <a:bodyPr>
            <a:normAutofit fontScale="90000"/>
          </a:bodyPr>
          <a:lstStyle/>
          <a:p>
            <a:pPr algn="ctr"/>
            <a:r>
              <a:rPr lang="en-IN" sz="7200" dirty="0">
                <a:latin typeface="Adobe Caslon Pro Bold" panose="0205070206050A020403" pitchFamily="18" charset="0"/>
                <a:cs typeface="Adobe Naskh Medium" panose="01010101010101010101" pitchFamily="50" charset="-78"/>
              </a:rPr>
              <a:t>Our algorithm</a:t>
            </a:r>
          </a:p>
        </p:txBody>
      </p:sp>
    </p:spTree>
    <p:extLst>
      <p:ext uri="{BB962C8B-B14F-4D97-AF65-F5344CB8AC3E}">
        <p14:creationId xmlns:p14="http://schemas.microsoft.com/office/powerpoint/2010/main" val="424683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6369FB-F1C1-432B-90C9-3588E0CAF851}"/>
              </a:ext>
            </a:extLst>
          </p:cNvPr>
          <p:cNvSpPr txBox="1"/>
          <p:nvPr/>
        </p:nvSpPr>
        <p:spPr>
          <a:xfrm>
            <a:off x="2392010" y="3169214"/>
            <a:ext cx="7116417" cy="646331"/>
          </a:xfrm>
          <a:prstGeom prst="rect">
            <a:avLst/>
          </a:prstGeom>
          <a:noFill/>
        </p:spPr>
        <p:txBody>
          <a:bodyPr wrap="square" rtlCol="0">
            <a:spAutoFit/>
          </a:bodyPr>
          <a:lstStyle/>
          <a:p>
            <a:r>
              <a:rPr lang="en-IN" dirty="0"/>
              <a:t>Data corresponds to a window number. Further use this data to find peaks.</a:t>
            </a:r>
          </a:p>
        </p:txBody>
      </p:sp>
      <p:sp>
        <p:nvSpPr>
          <p:cNvPr id="6" name="TextBox 5">
            <a:extLst>
              <a:ext uri="{FF2B5EF4-FFF2-40B4-BE49-F238E27FC236}">
                <a16:creationId xmlns:a16="http://schemas.microsoft.com/office/drawing/2014/main" id="{A3999F36-08BE-4B19-8D00-CDA65E8CB70D}"/>
              </a:ext>
            </a:extLst>
          </p:cNvPr>
          <p:cNvSpPr txBox="1"/>
          <p:nvPr/>
        </p:nvSpPr>
        <p:spPr>
          <a:xfrm>
            <a:off x="2392009" y="4848423"/>
            <a:ext cx="7116417" cy="646331"/>
          </a:xfrm>
          <a:prstGeom prst="rect">
            <a:avLst/>
          </a:prstGeom>
          <a:noFill/>
        </p:spPr>
        <p:txBody>
          <a:bodyPr wrap="square" rtlCol="0">
            <a:spAutoFit/>
          </a:bodyPr>
          <a:lstStyle/>
          <a:p>
            <a:r>
              <a:rPr lang="en-IN" dirty="0"/>
              <a:t>Report only those peaks which have a (peak-</a:t>
            </a:r>
            <a:r>
              <a:rPr lang="en-IN" dirty="0" err="1"/>
              <a:t>avg</a:t>
            </a:r>
            <a:r>
              <a:rPr lang="en-IN" dirty="0"/>
              <a:t>)/S.D greater than 6 </a:t>
            </a:r>
            <a:r>
              <a:rPr lang="en-IN" dirty="0" err="1"/>
              <a:t>atleast</a:t>
            </a:r>
            <a:r>
              <a:rPr lang="en-IN" dirty="0"/>
              <a:t>. </a:t>
            </a:r>
          </a:p>
        </p:txBody>
      </p:sp>
      <p:sp>
        <p:nvSpPr>
          <p:cNvPr id="7" name="TextBox 6">
            <a:extLst>
              <a:ext uri="{FF2B5EF4-FFF2-40B4-BE49-F238E27FC236}">
                <a16:creationId xmlns:a16="http://schemas.microsoft.com/office/drawing/2014/main" id="{BDD878B0-4B71-4BE9-A638-B7F9FDB60E63}"/>
              </a:ext>
            </a:extLst>
          </p:cNvPr>
          <p:cNvSpPr txBox="1"/>
          <p:nvPr/>
        </p:nvSpPr>
        <p:spPr>
          <a:xfrm>
            <a:off x="2392011" y="1213006"/>
            <a:ext cx="7116417" cy="923330"/>
          </a:xfrm>
          <a:prstGeom prst="rect">
            <a:avLst/>
          </a:prstGeom>
          <a:noFill/>
        </p:spPr>
        <p:txBody>
          <a:bodyPr wrap="square" rtlCol="0">
            <a:spAutoFit/>
          </a:bodyPr>
          <a:lstStyle/>
          <a:p>
            <a:r>
              <a:rPr lang="en-IN" dirty="0"/>
              <a:t>First the code is run on 10 different window sizes and shift sizes. These were decided based on preliminary analysis done by us after running the code on the 12 chosen bacteria</a:t>
            </a:r>
          </a:p>
        </p:txBody>
      </p:sp>
      <p:sp>
        <p:nvSpPr>
          <p:cNvPr id="8" name="Arrow: Down 7">
            <a:extLst>
              <a:ext uri="{FF2B5EF4-FFF2-40B4-BE49-F238E27FC236}">
                <a16:creationId xmlns:a16="http://schemas.microsoft.com/office/drawing/2014/main" id="{DE0097D8-E556-46B6-AC1D-7C029ABCC730}"/>
              </a:ext>
            </a:extLst>
          </p:cNvPr>
          <p:cNvSpPr/>
          <p:nvPr/>
        </p:nvSpPr>
        <p:spPr>
          <a:xfrm>
            <a:off x="5552651" y="2347975"/>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9" name="Arrow: Down 8">
            <a:extLst>
              <a:ext uri="{FF2B5EF4-FFF2-40B4-BE49-F238E27FC236}">
                <a16:creationId xmlns:a16="http://schemas.microsoft.com/office/drawing/2014/main" id="{07528B3C-9F60-48D8-8545-692EE5E9776D}"/>
              </a:ext>
            </a:extLst>
          </p:cNvPr>
          <p:cNvSpPr/>
          <p:nvPr/>
        </p:nvSpPr>
        <p:spPr>
          <a:xfrm>
            <a:off x="5552651" y="3989372"/>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Tree>
    <p:extLst>
      <p:ext uri="{BB962C8B-B14F-4D97-AF65-F5344CB8AC3E}">
        <p14:creationId xmlns:p14="http://schemas.microsoft.com/office/powerpoint/2010/main" val="381073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C6C30-AB40-4E96-B1EB-62DF1CBC45C1}"/>
              </a:ext>
            </a:extLst>
          </p:cNvPr>
          <p:cNvSpPr txBox="1"/>
          <p:nvPr/>
        </p:nvSpPr>
        <p:spPr>
          <a:xfrm>
            <a:off x="2392010" y="3169214"/>
            <a:ext cx="7116417" cy="646331"/>
          </a:xfrm>
          <a:prstGeom prst="rect">
            <a:avLst/>
          </a:prstGeom>
          <a:noFill/>
        </p:spPr>
        <p:txBody>
          <a:bodyPr wrap="square" rtlCol="0">
            <a:spAutoFit/>
          </a:bodyPr>
          <a:lstStyle/>
          <a:p>
            <a:r>
              <a:rPr lang="en-IN" dirty="0"/>
              <a:t>Divided into 3 slots according to this. The </a:t>
            </a:r>
            <a:r>
              <a:rPr lang="en-IN" dirty="0" err="1"/>
              <a:t>cutoff</a:t>
            </a:r>
            <a:r>
              <a:rPr lang="en-IN" dirty="0"/>
              <a:t> for each slot was decided based on analysis of different bacteria.</a:t>
            </a:r>
          </a:p>
        </p:txBody>
      </p:sp>
      <p:sp>
        <p:nvSpPr>
          <p:cNvPr id="5" name="TextBox 4">
            <a:extLst>
              <a:ext uri="{FF2B5EF4-FFF2-40B4-BE49-F238E27FC236}">
                <a16:creationId xmlns:a16="http://schemas.microsoft.com/office/drawing/2014/main" id="{F4EE9248-D067-4D40-A30E-0A3FF7500388}"/>
              </a:ext>
            </a:extLst>
          </p:cNvPr>
          <p:cNvSpPr txBox="1"/>
          <p:nvPr/>
        </p:nvSpPr>
        <p:spPr>
          <a:xfrm>
            <a:off x="2392010" y="1161510"/>
            <a:ext cx="7116417" cy="1200329"/>
          </a:xfrm>
          <a:prstGeom prst="rect">
            <a:avLst/>
          </a:prstGeom>
          <a:noFill/>
        </p:spPr>
        <p:txBody>
          <a:bodyPr wrap="square" rtlCol="0">
            <a:spAutoFit/>
          </a:bodyPr>
          <a:lstStyle/>
          <a:p>
            <a:r>
              <a:rPr lang="en-IN" dirty="0"/>
              <a:t>Also, another constraint put in is that the ratio of (highest reported peak)/ (lowest reported peak)&lt; a certain number. This number was decided based on value of highest reported peak.</a:t>
            </a:r>
          </a:p>
        </p:txBody>
      </p:sp>
      <p:sp>
        <p:nvSpPr>
          <p:cNvPr id="7" name="Arrow: Down 6">
            <a:extLst>
              <a:ext uri="{FF2B5EF4-FFF2-40B4-BE49-F238E27FC236}">
                <a16:creationId xmlns:a16="http://schemas.microsoft.com/office/drawing/2014/main" id="{B0302927-5641-4D39-8D5D-C05379F9D8FD}"/>
              </a:ext>
            </a:extLst>
          </p:cNvPr>
          <p:cNvSpPr/>
          <p:nvPr/>
        </p:nvSpPr>
        <p:spPr>
          <a:xfrm rot="2339228">
            <a:off x="3513540" y="4318120"/>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8" name="Arrow: Down 7">
            <a:extLst>
              <a:ext uri="{FF2B5EF4-FFF2-40B4-BE49-F238E27FC236}">
                <a16:creationId xmlns:a16="http://schemas.microsoft.com/office/drawing/2014/main" id="{DD0FBDF0-6D08-4F2C-8715-FFBC310E99BF}"/>
              </a:ext>
            </a:extLst>
          </p:cNvPr>
          <p:cNvSpPr/>
          <p:nvPr/>
        </p:nvSpPr>
        <p:spPr>
          <a:xfrm>
            <a:off x="5605655" y="4360470"/>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9" name="Arrow: Down 8">
            <a:extLst>
              <a:ext uri="{FF2B5EF4-FFF2-40B4-BE49-F238E27FC236}">
                <a16:creationId xmlns:a16="http://schemas.microsoft.com/office/drawing/2014/main" id="{D349CB80-21D2-413D-868D-411F17ED6E18}"/>
              </a:ext>
            </a:extLst>
          </p:cNvPr>
          <p:cNvSpPr/>
          <p:nvPr/>
        </p:nvSpPr>
        <p:spPr>
          <a:xfrm rot="18674310">
            <a:off x="7595925" y="4297095"/>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10" name="TextBox 9">
            <a:extLst>
              <a:ext uri="{FF2B5EF4-FFF2-40B4-BE49-F238E27FC236}">
                <a16:creationId xmlns:a16="http://schemas.microsoft.com/office/drawing/2014/main" id="{7A6C7868-E930-4D2B-BF1B-032088311756}"/>
              </a:ext>
            </a:extLst>
          </p:cNvPr>
          <p:cNvSpPr txBox="1"/>
          <p:nvPr/>
        </p:nvSpPr>
        <p:spPr>
          <a:xfrm>
            <a:off x="5088829" y="5354312"/>
            <a:ext cx="2252875" cy="369332"/>
          </a:xfrm>
          <a:prstGeom prst="rect">
            <a:avLst/>
          </a:prstGeom>
          <a:noFill/>
        </p:spPr>
        <p:txBody>
          <a:bodyPr wrap="square" rtlCol="0">
            <a:spAutoFit/>
          </a:bodyPr>
          <a:lstStyle/>
          <a:p>
            <a:r>
              <a:rPr lang="en-IN" dirty="0"/>
              <a:t>From 10 to 20</a:t>
            </a:r>
          </a:p>
        </p:txBody>
      </p:sp>
      <p:sp>
        <p:nvSpPr>
          <p:cNvPr id="11" name="TextBox 10">
            <a:extLst>
              <a:ext uri="{FF2B5EF4-FFF2-40B4-BE49-F238E27FC236}">
                <a16:creationId xmlns:a16="http://schemas.microsoft.com/office/drawing/2014/main" id="{FF5707F5-6453-463E-AEE5-06DED9A22A54}"/>
              </a:ext>
            </a:extLst>
          </p:cNvPr>
          <p:cNvSpPr txBox="1"/>
          <p:nvPr/>
        </p:nvSpPr>
        <p:spPr>
          <a:xfrm>
            <a:off x="7938047" y="5341347"/>
            <a:ext cx="2252875" cy="369332"/>
          </a:xfrm>
          <a:prstGeom prst="rect">
            <a:avLst/>
          </a:prstGeom>
          <a:noFill/>
        </p:spPr>
        <p:txBody>
          <a:bodyPr wrap="square" rtlCol="0">
            <a:spAutoFit/>
          </a:bodyPr>
          <a:lstStyle/>
          <a:p>
            <a:r>
              <a:rPr lang="en-IN" dirty="0"/>
              <a:t>Above 20</a:t>
            </a:r>
          </a:p>
        </p:txBody>
      </p:sp>
      <p:sp>
        <p:nvSpPr>
          <p:cNvPr id="12" name="TextBox 11">
            <a:extLst>
              <a:ext uri="{FF2B5EF4-FFF2-40B4-BE49-F238E27FC236}">
                <a16:creationId xmlns:a16="http://schemas.microsoft.com/office/drawing/2014/main" id="{11A8F10A-DB9B-40CA-9BB4-BD3A0FA13F3C}"/>
              </a:ext>
            </a:extLst>
          </p:cNvPr>
          <p:cNvSpPr txBox="1"/>
          <p:nvPr/>
        </p:nvSpPr>
        <p:spPr>
          <a:xfrm>
            <a:off x="2239611" y="5341203"/>
            <a:ext cx="2252875" cy="369332"/>
          </a:xfrm>
          <a:prstGeom prst="rect">
            <a:avLst/>
          </a:prstGeom>
          <a:noFill/>
        </p:spPr>
        <p:txBody>
          <a:bodyPr wrap="square" rtlCol="0">
            <a:spAutoFit/>
          </a:bodyPr>
          <a:lstStyle/>
          <a:p>
            <a:r>
              <a:rPr lang="en-IN" dirty="0"/>
              <a:t>From 6 to 10</a:t>
            </a:r>
          </a:p>
        </p:txBody>
      </p:sp>
      <p:sp>
        <p:nvSpPr>
          <p:cNvPr id="13" name="Arrow: Down 12">
            <a:extLst>
              <a:ext uri="{FF2B5EF4-FFF2-40B4-BE49-F238E27FC236}">
                <a16:creationId xmlns:a16="http://schemas.microsoft.com/office/drawing/2014/main" id="{44F6632B-225C-4EF7-9216-D6EC15D0F545}"/>
              </a:ext>
            </a:extLst>
          </p:cNvPr>
          <p:cNvSpPr/>
          <p:nvPr/>
        </p:nvSpPr>
        <p:spPr>
          <a:xfrm>
            <a:off x="5605655" y="2345202"/>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Tree>
    <p:extLst>
      <p:ext uri="{BB962C8B-B14F-4D97-AF65-F5344CB8AC3E}">
        <p14:creationId xmlns:p14="http://schemas.microsoft.com/office/powerpoint/2010/main" val="221073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552484-D9F4-4007-9CCA-DFE115370C33}"/>
              </a:ext>
            </a:extLst>
          </p:cNvPr>
          <p:cNvSpPr txBox="1"/>
          <p:nvPr/>
        </p:nvSpPr>
        <p:spPr>
          <a:xfrm>
            <a:off x="2405262" y="1243832"/>
            <a:ext cx="7116417" cy="1200329"/>
          </a:xfrm>
          <a:prstGeom prst="rect">
            <a:avLst/>
          </a:prstGeom>
          <a:noFill/>
        </p:spPr>
        <p:txBody>
          <a:bodyPr wrap="square" rtlCol="0">
            <a:spAutoFit/>
          </a:bodyPr>
          <a:lstStyle/>
          <a:p>
            <a:r>
              <a:rPr lang="en-IN" dirty="0"/>
              <a:t>Analysis suggested that “Once a peak, Always a peak” indicating that each window size and shift size gave different height of peak but the window number of these peaks were same.</a:t>
            </a:r>
          </a:p>
        </p:txBody>
      </p:sp>
      <p:sp>
        <p:nvSpPr>
          <p:cNvPr id="5" name="TextBox 4">
            <a:extLst>
              <a:ext uri="{FF2B5EF4-FFF2-40B4-BE49-F238E27FC236}">
                <a16:creationId xmlns:a16="http://schemas.microsoft.com/office/drawing/2014/main" id="{40C03ACA-622F-4192-9BD3-B6662C4CEC8E}"/>
              </a:ext>
            </a:extLst>
          </p:cNvPr>
          <p:cNvSpPr txBox="1"/>
          <p:nvPr/>
        </p:nvSpPr>
        <p:spPr>
          <a:xfrm>
            <a:off x="2405261" y="3456945"/>
            <a:ext cx="7116417" cy="923330"/>
          </a:xfrm>
          <a:prstGeom prst="rect">
            <a:avLst/>
          </a:prstGeom>
          <a:noFill/>
        </p:spPr>
        <p:txBody>
          <a:bodyPr wrap="square" rtlCol="0">
            <a:spAutoFit/>
          </a:bodyPr>
          <a:lstStyle/>
          <a:p>
            <a:r>
              <a:rPr lang="en-IN" dirty="0"/>
              <a:t>So, considered the ratio : (highest reported peak)/(lowest reported peak). Take the graph with the least value of this ratio.</a:t>
            </a:r>
          </a:p>
        </p:txBody>
      </p:sp>
      <p:sp>
        <p:nvSpPr>
          <p:cNvPr id="6" name="Arrow: Down 5">
            <a:extLst>
              <a:ext uri="{FF2B5EF4-FFF2-40B4-BE49-F238E27FC236}">
                <a16:creationId xmlns:a16="http://schemas.microsoft.com/office/drawing/2014/main" id="{2A688995-A5A8-4410-A1C4-5870F889A767}"/>
              </a:ext>
            </a:extLst>
          </p:cNvPr>
          <p:cNvSpPr/>
          <p:nvPr/>
        </p:nvSpPr>
        <p:spPr>
          <a:xfrm>
            <a:off x="5552651" y="2347975"/>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Tree>
    <p:extLst>
      <p:ext uri="{BB962C8B-B14F-4D97-AF65-F5344CB8AC3E}">
        <p14:creationId xmlns:p14="http://schemas.microsoft.com/office/powerpoint/2010/main" val="25664734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671</TotalTime>
  <Words>576</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Adobe Caslon Pro Bold</vt:lpstr>
      <vt:lpstr>Adobe Naskh Medium</vt:lpstr>
      <vt:lpstr>Arial</vt:lpstr>
      <vt:lpstr>Book Antiqua</vt:lpstr>
      <vt:lpstr>Century Gothic</vt:lpstr>
      <vt:lpstr>Wingdings</vt:lpstr>
      <vt:lpstr>Vapor Trail</vt:lpstr>
      <vt:lpstr>Computational Prediction of origin of replication </vt:lpstr>
      <vt:lpstr>What Was the need for this project?</vt:lpstr>
      <vt:lpstr>Our progress </vt:lpstr>
      <vt:lpstr>PowerPoint Presentation</vt:lpstr>
      <vt:lpstr>PowerPoint Presentation</vt:lpstr>
      <vt:lpstr>Our algorithm</vt:lpstr>
      <vt:lpstr>PowerPoint Presentation</vt:lpstr>
      <vt:lpstr>PowerPoint Presentation</vt:lpstr>
      <vt:lpstr>PowerPoint Presentation</vt:lpstr>
      <vt:lpstr>Did we meet all objectives?</vt:lpstr>
      <vt:lpstr>PowerPoint Presentation</vt:lpstr>
      <vt:lpstr>Scope for further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Prediction of origin of replication</dc:title>
  <dc:creator>Rahul Johri</dc:creator>
  <cp:lastModifiedBy>Rahul Johri</cp:lastModifiedBy>
  <cp:revision>21</cp:revision>
  <dcterms:created xsi:type="dcterms:W3CDTF">2017-07-22T07:11:07Z</dcterms:created>
  <dcterms:modified xsi:type="dcterms:W3CDTF">2017-07-23T19:13:36Z</dcterms:modified>
</cp:coreProperties>
</file>