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9096f067c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9096f067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9096f08c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9096f08c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9096f08cd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9096f08c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9096f08c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9096f08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9096f08cd_0_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9096f08c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9096f08cd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9096f08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9096f08cd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9096f08c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67543364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675433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9096f067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9096f06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096f067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9096f06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9096f08c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9096f08c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096f067c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9096f06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e67543364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e675433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e67543364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e6754336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e67543364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e6754336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096f067c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096f067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67543364_0_1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e6754336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67543364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e6754336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9096f08c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9096f08c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9096f08cd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9096f08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67543364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6754336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9096f08c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9096f0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9096f067c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9096f067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9096f067c_1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9096f067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9096f067c_1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9096f067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4583575" y="11025"/>
            <a:ext cx="4572000" cy="5143500"/>
          </a:xfrm>
          <a:prstGeom prst="rect">
            <a:avLst/>
          </a:prstGeom>
          <a:solidFill>
            <a:srgbClr val="085170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265500" y="869725"/>
            <a:ext cx="4045200" cy="17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ata Analytics in Building Science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65500" y="2097568"/>
            <a:ext cx="4045200" cy="29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D9EEB"/>
                </a:solidFill>
              </a:rPr>
              <a:t>MAJOR PROJECT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</a:rPr>
              <a:t>Under the guidance of</a:t>
            </a:r>
            <a:r>
              <a:rPr b="1" lang="en" sz="1500">
                <a:solidFill>
                  <a:srgbClr val="6D9EEB"/>
                </a:solidFill>
              </a:rPr>
              <a:t> Prof. Prashant Anand</a:t>
            </a:r>
            <a:endParaRPr b="1" sz="15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Hritik Kumar Garg | 20AR10014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Khushi Tayal | 20AR10016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Mobassir Shams | 20AR10020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Nidam Kumar Jha | 20AR10023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Niraj Yadav | 20AR10025</a:t>
            </a:r>
            <a:endParaRPr b="1" sz="1500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2121"/>
                </a:solidFill>
              </a:rPr>
              <a:t>Shubham | 20AR10042</a:t>
            </a:r>
            <a:endParaRPr b="1" sz="1500">
              <a:solidFill>
                <a:srgbClr val="212121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575" y="824000"/>
            <a:ext cx="4560300" cy="349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2006250"/>
            <a:ext cx="2953182" cy="194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2675" y="2095125"/>
            <a:ext cx="3192775" cy="19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5">
            <a:alphaModFix/>
          </a:blip>
          <a:srcRect b="0" l="0" r="3623" t="0"/>
          <a:stretch/>
        </p:blipFill>
        <p:spPr>
          <a:xfrm>
            <a:off x="6020150" y="2068275"/>
            <a:ext cx="3083650" cy="194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Metrics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1205"/>
          <a:stretch/>
        </p:blipFill>
        <p:spPr>
          <a:xfrm>
            <a:off x="4048575" y="979650"/>
            <a:ext cx="4485101" cy="4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00" y="1902050"/>
            <a:ext cx="8696050" cy="28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50" y="1972800"/>
            <a:ext cx="8603250" cy="28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50" y="1883625"/>
            <a:ext cx="8910899" cy="284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91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Relationship between Occupant Feedback Data and Occupant Personal Information</a:t>
            </a:r>
            <a:endParaRPr sz="20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200" y="2050000"/>
            <a:ext cx="3760807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7" y="2006250"/>
            <a:ext cx="385361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729450" y="1318650"/>
            <a:ext cx="7914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Relationship between Occupant Feedback Data and Occupant Personal Information</a:t>
            </a:r>
            <a:endParaRPr sz="2000"/>
          </a:p>
        </p:txBody>
      </p:sp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36419" t="0"/>
          <a:stretch/>
        </p:blipFill>
        <p:spPr>
          <a:xfrm>
            <a:off x="379250" y="2036900"/>
            <a:ext cx="3887125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 rotWithShape="1">
          <a:blip r:embed="rId4">
            <a:alphaModFix/>
          </a:blip>
          <a:srcRect b="0" l="4685" r="32500" t="0"/>
          <a:stretch/>
        </p:blipFill>
        <p:spPr>
          <a:xfrm>
            <a:off x="4383325" y="1951550"/>
            <a:ext cx="3937025" cy="30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BASED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925" y="1080550"/>
            <a:ext cx="5071925" cy="388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Relationship between Experimental and Occupant Feedback Data</a:t>
            </a:r>
            <a:endParaRPr sz="2000"/>
          </a:p>
        </p:txBody>
      </p:sp>
      <p:pic>
        <p:nvPicPr>
          <p:cNvPr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28418" t="44239"/>
          <a:stretch/>
        </p:blipFill>
        <p:spPr>
          <a:xfrm>
            <a:off x="1448050" y="2156750"/>
            <a:ext cx="3933150" cy="242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 rotWithShape="1">
          <a:blip r:embed="rId3">
            <a:alphaModFix/>
          </a:blip>
          <a:srcRect b="12010" l="69984" r="0" t="0"/>
          <a:stretch/>
        </p:blipFill>
        <p:spPr>
          <a:xfrm>
            <a:off x="5817875" y="1994825"/>
            <a:ext cx="1324175" cy="3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type="title"/>
          </p:nvPr>
        </p:nvSpPr>
        <p:spPr>
          <a:xfrm>
            <a:off x="3990025" y="4577275"/>
            <a:ext cx="106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PMV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0" y="2003950"/>
            <a:ext cx="8839200" cy="2524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HUMIDITY</a:t>
            </a:r>
            <a:endParaRPr sz="2100"/>
          </a:p>
        </p:txBody>
      </p:sp>
      <p:pic>
        <p:nvPicPr>
          <p:cNvPr id="211" name="Google Shape;211;p32"/>
          <p:cNvPicPr preferRelativeResize="0"/>
          <p:nvPr/>
        </p:nvPicPr>
        <p:blipFill rotWithShape="1">
          <a:blip r:embed="rId3">
            <a:alphaModFix/>
          </a:blip>
          <a:srcRect b="34781" l="0" r="42219" t="0"/>
          <a:stretch/>
        </p:blipFill>
        <p:spPr>
          <a:xfrm>
            <a:off x="1146575" y="1828425"/>
            <a:ext cx="4689699" cy="2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57832" r="0" t="0"/>
          <a:stretch/>
        </p:blipFill>
        <p:spPr>
          <a:xfrm>
            <a:off x="5897551" y="1766300"/>
            <a:ext cx="24120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TEMPERATURE</a:t>
            </a:r>
            <a:endParaRPr sz="2100"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35806" l="0" r="41568" t="0"/>
          <a:stretch/>
        </p:blipFill>
        <p:spPr>
          <a:xfrm>
            <a:off x="1137900" y="1825575"/>
            <a:ext cx="5053402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58338" r="0" t="0"/>
          <a:stretch/>
        </p:blipFill>
        <p:spPr>
          <a:xfrm>
            <a:off x="6320579" y="1853850"/>
            <a:ext cx="231287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DUST</a:t>
            </a:r>
            <a:endParaRPr sz="2100"/>
          </a:p>
        </p:txBody>
      </p:sp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b="34193" l="0" r="32691" t="0"/>
          <a:stretch/>
        </p:blipFill>
        <p:spPr>
          <a:xfrm>
            <a:off x="811025" y="1853850"/>
            <a:ext cx="5361975" cy="3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66213" r="0" t="0"/>
          <a:stretch/>
        </p:blipFill>
        <p:spPr>
          <a:xfrm>
            <a:off x="6308307" y="1797825"/>
            <a:ext cx="172675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84625" y="13248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CARBON DIOXIDE</a:t>
            </a:r>
            <a:endParaRPr sz="2100"/>
          </a:p>
        </p:txBody>
      </p:sp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b="35500" l="0" r="41155" t="0"/>
          <a:stretch/>
        </p:blipFill>
        <p:spPr>
          <a:xfrm>
            <a:off x="874469" y="1835050"/>
            <a:ext cx="5083056" cy="29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59530" r="0" t="0"/>
          <a:stretch/>
        </p:blipFill>
        <p:spPr>
          <a:xfrm>
            <a:off x="6179747" y="1810100"/>
            <a:ext cx="2293275" cy="29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PHYSICAL EFFECTS WITH TEMPERATURE</a:t>
            </a:r>
            <a:endParaRPr sz="2100"/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3">
            <a:alphaModFix/>
          </a:blip>
          <a:srcRect b="23075" l="0" r="46305" t="1905"/>
          <a:stretch/>
        </p:blipFill>
        <p:spPr>
          <a:xfrm>
            <a:off x="330975" y="1923750"/>
            <a:ext cx="3783125" cy="2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54028" r="23830" t="0"/>
          <a:stretch/>
        </p:blipFill>
        <p:spPr>
          <a:xfrm>
            <a:off x="4003249" y="1890625"/>
            <a:ext cx="1269000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 rotWithShape="1">
          <a:blip r:embed="rId4">
            <a:alphaModFix/>
          </a:blip>
          <a:srcRect b="27288" l="0" r="45643" t="0"/>
          <a:stretch/>
        </p:blipFill>
        <p:spPr>
          <a:xfrm>
            <a:off x="5171550" y="1890613"/>
            <a:ext cx="3854501" cy="27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PHYSICAL EFFECTS WITH CARBON DIOXIDE</a:t>
            </a:r>
            <a:endParaRPr sz="2100"/>
          </a:p>
        </p:txBody>
      </p:sp>
      <p:pic>
        <p:nvPicPr>
          <p:cNvPr id="247" name="Google Shape;247;p37"/>
          <p:cNvPicPr preferRelativeResize="0"/>
          <p:nvPr/>
        </p:nvPicPr>
        <p:blipFill rotWithShape="1">
          <a:blip r:embed="rId3">
            <a:alphaModFix/>
          </a:blip>
          <a:srcRect b="26562" l="0" r="45018" t="0"/>
          <a:stretch/>
        </p:blipFill>
        <p:spPr>
          <a:xfrm>
            <a:off x="120588" y="1853850"/>
            <a:ext cx="3904075" cy="277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7"/>
          <p:cNvPicPr preferRelativeResize="0"/>
          <p:nvPr/>
        </p:nvPicPr>
        <p:blipFill rotWithShape="1">
          <a:blip r:embed="rId4">
            <a:alphaModFix/>
          </a:blip>
          <a:srcRect b="26095" l="0" r="45405" t="0"/>
          <a:stretch/>
        </p:blipFill>
        <p:spPr>
          <a:xfrm>
            <a:off x="5275463" y="1853850"/>
            <a:ext cx="3751249" cy="26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7"/>
          <p:cNvPicPr preferRelativeResize="0"/>
          <p:nvPr/>
        </p:nvPicPr>
        <p:blipFill rotWithShape="1">
          <a:blip r:embed="rId5">
            <a:alphaModFix/>
          </a:blip>
          <a:srcRect b="0" l="54028" r="23830" t="0"/>
          <a:stretch/>
        </p:blipFill>
        <p:spPr>
          <a:xfrm>
            <a:off x="3959162" y="1853850"/>
            <a:ext cx="126900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PHYSICAL EFFECTS WITH DUST</a:t>
            </a:r>
            <a:endParaRPr sz="2100"/>
          </a:p>
        </p:txBody>
      </p:sp>
      <p:pic>
        <p:nvPicPr>
          <p:cNvPr id="255" name="Google Shape;255;p38"/>
          <p:cNvPicPr preferRelativeResize="0"/>
          <p:nvPr/>
        </p:nvPicPr>
        <p:blipFill rotWithShape="1">
          <a:blip r:embed="rId3">
            <a:alphaModFix/>
          </a:blip>
          <a:srcRect b="25306" l="0" r="44800" t="0"/>
          <a:stretch/>
        </p:blipFill>
        <p:spPr>
          <a:xfrm>
            <a:off x="1508025" y="1779425"/>
            <a:ext cx="4407925" cy="317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8"/>
          <p:cNvPicPr preferRelativeResize="0"/>
          <p:nvPr/>
        </p:nvPicPr>
        <p:blipFill rotWithShape="1">
          <a:blip r:embed="rId4">
            <a:alphaModFix/>
          </a:blip>
          <a:srcRect b="0" l="54028" r="23830" t="0"/>
          <a:stretch/>
        </p:blipFill>
        <p:spPr>
          <a:xfrm>
            <a:off x="6068075" y="1779425"/>
            <a:ext cx="1269801" cy="29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1171900" y="21520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</a:t>
            </a:r>
            <a:r>
              <a:rPr lang="e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and merging the Timestamps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6000"/>
            <a:ext cx="75342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475" y="2138363"/>
            <a:ext cx="29146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data for new timestamp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0" y="1993975"/>
            <a:ext cx="6903875" cy="22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6575" y="1969001"/>
            <a:ext cx="2083400" cy="226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data for new timestamp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8525"/>
            <a:ext cx="7351600" cy="22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600" y="1993624"/>
            <a:ext cx="1537650" cy="230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DUST</a:t>
            </a:r>
            <a:endParaRPr sz="2100"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25" y="949575"/>
            <a:ext cx="5854650" cy="36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CARBON DIOXIDE</a:t>
            </a:r>
            <a:endParaRPr sz="21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575" y="918350"/>
            <a:ext cx="5714625" cy="37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9875" y="829175"/>
            <a:ext cx="5971825" cy="3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HUMIDITY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950" y="633025"/>
            <a:ext cx="6485550" cy="43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