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7" r:id="rId5"/>
    <p:sldId id="276" r:id="rId6"/>
    <p:sldId id="280" r:id="rId7"/>
    <p:sldId id="282" r:id="rId8"/>
    <p:sldId id="283" r:id="rId9"/>
    <p:sldId id="275" r:id="rId10"/>
    <p:sldId id="284" r:id="rId11"/>
    <p:sldId id="278" r:id="rId12"/>
    <p:sldId id="279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C6309"/>
    <a:srgbClr val="FF6709"/>
    <a:srgbClr val="024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3F67-B707-8979-476B-02C5D7359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E38E1-3DA5-4D6E-C293-63C7257D7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FC9CA-BC25-AA3C-2768-3A7E824E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8B6C0-2820-D328-6956-3380379A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92ACD-F373-DD6F-A122-68361731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16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FEFE-FABA-541F-62FA-F712B62D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DFC51-4043-FB34-0659-6BD60C96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A309F-94DE-293D-E0E4-782EBA5A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87A13-706B-00C8-1CEB-199CFA57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84EE-2572-1BF3-3AE7-FC154CFD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00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2E86E-23F7-E0E1-6E81-8EF16FBF7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8EDE7-8DB5-7995-4B8E-2BD10DD7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4284B-BCE6-A5C8-7739-4DDA8C1C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45D59-ABA5-DF6F-A038-85B48D5A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EC422-F6D2-24BE-04AD-F7371932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85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6FE3-DEDB-AC73-C45A-E22078E2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7F0FB-0A48-6E86-5C82-0AB983325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0833-DED5-263D-D4D7-2DD28FB0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103E5-B502-CE4D-946A-8C13C1DC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48BE9-5242-17AF-1046-FE491A2F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1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BEF3-33FC-AD9D-27C2-2638CDD4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40520-82AB-80D4-E037-5745B6378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F8989-545D-8EA5-BF36-EA1D5870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2C6F8-6D1D-A7B6-E9CF-B0D366A1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963B2-7663-6919-5F58-5964CA57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90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B508-AE15-0BBC-8E45-EC27300B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5521-EF06-6978-C1B2-B38129C77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12A0-395D-F9F5-8614-7D0F5F77B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6FF17-BAFA-C0FE-E8B4-A8ED0EBF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585A-DEEB-D9E7-5C3B-BD2DE988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20A6E-52A0-BF80-F991-48C3DADF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0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DD87-350F-B7C4-73DC-C55AC948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7F4C4-840F-E004-0F45-1D7058096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46230-17DD-1385-9FCA-267F1CAB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D790D-0EBC-83AA-BCBB-49D3AA1CB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F6F0C-6C82-BA9C-F7DB-6EA9C2819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55DA4-D5DE-29A5-F8F4-75AB8AD8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8DBE8-D9BC-3E0B-0D32-B075DEA5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403B2-E2EE-D500-51E4-6523D6AF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30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DCD2-7634-E577-54CC-7499A261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D62DC-9D8B-9ED5-1866-5BC183A4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FC5A4-5C09-61A7-D648-4C9D4C05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A0086-7A2B-A223-1059-E1D092DC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04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DBE64-6118-9AFD-0616-BC6CB26C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89BF4-81CA-177F-6DC2-93F24CA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06F71-C239-E607-2CEE-3AF2852A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16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A0FD-EAEE-B877-2F01-0E696619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6EFA-B9AA-9F0B-71D2-F37EA1574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7B04D-F65C-6A4E-1977-AE47ABF33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D746A-CD00-7802-5968-DE12C324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11E17-85ED-3700-30C5-205EFF12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2D8C5-E45C-9AF4-B304-0177284A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15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2A59-09B2-90A7-A003-5E3A5DB0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AB6828-F0F3-0EED-A1FB-63722783D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3208E-3500-BB78-9F2F-29AF91576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1DFD0-FCAB-7EBC-65ED-C95698A1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CF402-646F-06E9-3B3A-569EEFD8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7B9D9-6BB8-A33F-CB12-2140C250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47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C6A20-AE17-F51D-0056-C897F9A8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519A0-38F0-812C-A66A-BD2ACBCFD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1F8B5-9CAF-D186-F590-009D772C2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052E0-193B-4471-BAD0-B156ECCE0645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F7A92-9451-315D-59B1-30C84C2C0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C550-D29D-0007-4957-B5A87C178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13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baeldung.com/java-aes-encryption-decryption" TargetMode="External"/><Relationship Id="rId7" Type="http://schemas.openxmlformats.org/officeDocument/2006/relationships/hyperlink" Target="https://kubernetes.io/docs/home/" TargetMode="External"/><Relationship Id="rId2" Type="http://schemas.openxmlformats.org/officeDocument/2006/relationships/hyperlink" Target="https://spring.io/projects/spring-frame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ocker.com/" TargetMode="External"/><Relationship Id="rId5" Type="http://schemas.openxmlformats.org/officeDocument/2006/relationships/hyperlink" Target="https://www.jenkins.io/" TargetMode="External"/><Relationship Id="rId4" Type="http://schemas.openxmlformats.org/officeDocument/2006/relationships/hyperlink" Target="https://www.baeldung.com/java-https-self-signed-certificat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F1ADF4-B0C7-C7C2-8B63-8895D3F81EB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8200" y="3905833"/>
            <a:ext cx="4215063" cy="2398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“</a:t>
            </a:r>
            <a:r>
              <a:rPr lang="en-US" sz="36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Capstone</a:t>
            </a:r>
            <a:r>
              <a:rPr lang="en-US" sz="360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Project</a:t>
            </a:r>
            <a:r>
              <a:rPr lang="en-US" sz="360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”</a:t>
            </a:r>
            <a:endParaRPr lang="en-US" sz="36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506B1-3967-6BD4-A69D-6500BA86F12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66" y="553454"/>
            <a:ext cx="9318037" cy="24692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67A2AC-00F6-985A-C661-784C2AA22D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30779" y="3884452"/>
            <a:ext cx="5723021" cy="2398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Hritik Londhe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 type : Individual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Hritik Londhe</a:t>
            </a:r>
            <a:endParaRPr lang="en-US" sz="19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 : HDFC API Batch-1</a:t>
            </a:r>
            <a:endParaRPr lang="en-US" sz="19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LMS Id : londhehritik1408@gmail.com</a:t>
            </a:r>
            <a:endParaRPr lang="en-US" sz="19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: API Developer</a:t>
            </a:r>
            <a:endParaRPr lang="en-US" sz="19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02-May-</a:t>
            </a:r>
            <a:r>
              <a:rPr lang="en-US" sz="1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endParaRPr lang="en-US" sz="19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10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67C347-F61F-EE7E-BDD3-384FEB939EFF}"/>
              </a:ext>
            </a:extLst>
          </p:cNvPr>
          <p:cNvSpPr/>
          <p:nvPr/>
        </p:nvSpPr>
        <p:spPr>
          <a:xfrm>
            <a:off x="638882" y="639193"/>
            <a:ext cx="3571810" cy="3573516"/>
          </a:xfrm>
          <a:prstGeom prst="rect">
            <a:avLst/>
          </a:prstGeo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Structure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8018634-D923-30E2-56B6-D2F859E8E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17677"/>
            <a:ext cx="7214616" cy="479521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0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B6A81-F334-0D76-10FC-F69162C07E4E}"/>
              </a:ext>
            </a:extLst>
          </p:cNvPr>
          <p:cNvSpPr txBox="1"/>
          <p:nvPr/>
        </p:nvSpPr>
        <p:spPr>
          <a:xfrm>
            <a:off x="828161" y="1093767"/>
            <a:ext cx="10515600" cy="707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Valid web-request and getting the value with  Encryption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67C347-F61F-EE7E-BDD3-384FEB939EFF}"/>
              </a:ext>
            </a:extLst>
          </p:cNvPr>
          <p:cNvSpPr/>
          <p:nvPr/>
        </p:nvSpPr>
        <p:spPr>
          <a:xfrm>
            <a:off x="2627255" y="237401"/>
            <a:ext cx="8716505" cy="707886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Testing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AE0492-7C45-0EBF-5A69-18278E5B0F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097"/>
          <a:stretch/>
        </p:blipFill>
        <p:spPr>
          <a:xfrm>
            <a:off x="3100978" y="2035853"/>
            <a:ext cx="8329022" cy="408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7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B6A81-F334-0D76-10FC-F69162C07E4E}"/>
              </a:ext>
            </a:extLst>
          </p:cNvPr>
          <p:cNvSpPr txBox="1"/>
          <p:nvPr/>
        </p:nvSpPr>
        <p:spPr>
          <a:xfrm>
            <a:off x="828161" y="1093767"/>
            <a:ext cx="10515600" cy="707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Valid web-request and getting the value with  Decryption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67C347-F61F-EE7E-BDD3-384FEB939EFF}"/>
              </a:ext>
            </a:extLst>
          </p:cNvPr>
          <p:cNvSpPr/>
          <p:nvPr/>
        </p:nvSpPr>
        <p:spPr>
          <a:xfrm>
            <a:off x="2627255" y="237401"/>
            <a:ext cx="8716505" cy="707886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Testing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37A524-9541-194F-A601-4600A68E6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576" y="1885211"/>
            <a:ext cx="8330184" cy="438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05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5E815407-6773-3D8D-915E-6774C1B98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244" y="1624474"/>
            <a:ext cx="8362464" cy="45627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DA627D-5F62-7835-99B9-D35D4700561D}"/>
              </a:ext>
            </a:extLst>
          </p:cNvPr>
          <p:cNvSpPr/>
          <p:nvPr/>
        </p:nvSpPr>
        <p:spPr>
          <a:xfrm>
            <a:off x="2627255" y="237401"/>
            <a:ext cx="8716505" cy="646331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9474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5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7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07FE1-E878-E386-9DF4-34E931415690}"/>
              </a:ext>
            </a:extLst>
          </p:cNvPr>
          <p:cNvSpPr txBox="1"/>
          <p:nvPr/>
        </p:nvSpPr>
        <p:spPr>
          <a:xfrm>
            <a:off x="583091" y="2009071"/>
            <a:ext cx="10972800" cy="3742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management system project demonstrates the use of various technologies such as spring boot, Kubernetes, docker, and encryption techniques like AES-256 to build a secure, scalable, and efficient system for managing employee data. </a:t>
            </a:r>
          </a:p>
          <a:p>
            <a:pPr marL="571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also highlights the importance of continuous integration and deployment using tools like Jenkins, and the significance of securing web services using HTTPS and self-signed certificates.</a:t>
            </a:r>
          </a:p>
          <a:p>
            <a:pPr marL="571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can be further enhanced by adding user interface components to provide a more interactive and user-friendly experience for managing employee data. Additionally, payment processing functionalities can be integrated to enable the system to handle payroll and other financial transactions related to employees.</a:t>
            </a:r>
          </a:p>
        </p:txBody>
      </p:sp>
      <p:sp>
        <p:nvSpPr>
          <p:cNvPr id="34" name="Freeform: Shape 29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AD1FA5-2944-9F99-34E5-776E893DF1DB}"/>
              </a:ext>
            </a:extLst>
          </p:cNvPr>
          <p:cNvSpPr/>
          <p:nvPr/>
        </p:nvSpPr>
        <p:spPr>
          <a:xfrm>
            <a:off x="2627255" y="237401"/>
            <a:ext cx="8716505" cy="646331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84102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40202756-EC49-F7E2-5612-3E980B36DAB9}"/>
              </a:ext>
            </a:extLst>
          </p:cNvPr>
          <p:cNvSpPr txBox="1"/>
          <p:nvPr/>
        </p:nvSpPr>
        <p:spPr>
          <a:xfrm>
            <a:off x="609600" y="1352939"/>
            <a:ext cx="10972800" cy="46498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143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user authentication and authorization to the system to ensure that only authorized users can access employee data.</a:t>
            </a:r>
          </a:p>
          <a:p>
            <a:pPr marL="1143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user interface that allows employees to view and update their own personal information, such as    contact details or emergency contact information.</a:t>
            </a:r>
          </a:p>
          <a:p>
            <a:pPr marL="1143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 a payment system to allow employees to view and manage their salary and benefits information.</a:t>
            </a:r>
          </a:p>
          <a:p>
            <a:pPr marL="1143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feature that allows employees to submit time off requests and view their vacation time balances.</a:t>
            </a:r>
          </a:p>
          <a:p>
            <a:pPr marL="1143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analytics and reporting features to the system to provide insights into employee productivity, attendance, and other metrics.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4E5991-A834-684A-8063-D36A1BD43038}"/>
              </a:ext>
            </a:extLst>
          </p:cNvPr>
          <p:cNvSpPr/>
          <p:nvPr/>
        </p:nvSpPr>
        <p:spPr>
          <a:xfrm>
            <a:off x="2627255" y="237401"/>
            <a:ext cx="8716505" cy="646331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343796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206C2F-BDF5-071B-EC7C-A93066E34658}"/>
              </a:ext>
            </a:extLst>
          </p:cNvPr>
          <p:cNvSpPr txBox="1"/>
          <p:nvPr/>
        </p:nvSpPr>
        <p:spPr>
          <a:xfrm>
            <a:off x="815056" y="1892404"/>
            <a:ext cx="10561888" cy="40144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" indent="-285750" algn="just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 documentation: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https://spring.io/projects/spring-framework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-285750" algn="just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AES256 encryption-decryption reference: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https://www.baeldung.com/java-aes-encryption-decryption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-285750" algn="just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 self-signed certificate reference: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https://www.baeldung.com/java-https-self-signed-certificate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-285750" algn="just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Jenkins: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https://www.jenkins.io/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-285750" algn="just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Docker: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https://www.docker.com/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-285750" algn="just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Kubernetes: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https://kubernetes.io/docs/home/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118B82-CCC3-EC2D-72CF-8D631C69E5A2}"/>
              </a:ext>
            </a:extLst>
          </p:cNvPr>
          <p:cNvSpPr/>
          <p:nvPr/>
        </p:nvSpPr>
        <p:spPr>
          <a:xfrm>
            <a:off x="2627255" y="246732"/>
            <a:ext cx="8716505" cy="646331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69436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25DE8-0CA8-79D6-5492-A4880C6E3E1F}"/>
              </a:ext>
            </a:extLst>
          </p:cNvPr>
          <p:cNvSpPr txBox="1"/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5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DDF28F-771F-D180-B602-4C9BA189659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lvl="0" indent="-228600">
              <a:lnSpc>
                <a:spcPct val="9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lvl="0" indent="-228600">
              <a:lnSpc>
                <a:spcPct val="9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457200" lvl="0" indent="-228600">
              <a:lnSpc>
                <a:spcPct val="9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Design </a:t>
            </a:r>
          </a:p>
          <a:p>
            <a:pPr marL="457200" lvl="0" indent="-228600">
              <a:lnSpc>
                <a:spcPct val="9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Development </a:t>
            </a:r>
          </a:p>
          <a:p>
            <a:pPr marL="457200" lvl="0" indent="-228600">
              <a:lnSpc>
                <a:spcPct val="9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Testing(Output)</a:t>
            </a:r>
          </a:p>
          <a:p>
            <a:pPr marL="457200" lvl="0" indent="-228600">
              <a:lnSpc>
                <a:spcPct val="9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 marL="457200" lvl="0" indent="-228600">
              <a:lnSpc>
                <a:spcPct val="9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lvl="0" indent="-228600">
              <a:lnSpc>
                <a:spcPct val="9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457200" lvl="0" indent="-228600">
              <a:lnSpc>
                <a:spcPct val="9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28600">
              <a:lnSpc>
                <a:spcPct val="9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Appendices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2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6CB871-F71A-0AA9-2DC6-C9AA195CBD29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6396CB1-4854-3C55-681A-A88CB73DC8BE}"/>
              </a:ext>
            </a:extLst>
          </p:cNvPr>
          <p:cNvSpPr txBox="1"/>
          <p:nvPr/>
        </p:nvSpPr>
        <p:spPr>
          <a:xfrm>
            <a:off x="516196" y="2029981"/>
            <a:ext cx="6110072" cy="4092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000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Management System is a capstone project that aims to address the challenges faced by organizations in managing their workforce efficiently. </a:t>
            </a:r>
          </a:p>
          <a:p>
            <a:pPr marL="4000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uses modern technologies like Spring Boot, JPA, MySQL, Docker, and Jenkins to build a robust and scalable system that allows organizations to manage their employees effectively. </a:t>
            </a:r>
          </a:p>
          <a:p>
            <a:pPr marL="4000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helps the user to address the GET request, related to management and services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800567-D55C-1AD7-5535-A8CD248F066D}"/>
              </a:ext>
            </a:extLst>
          </p:cNvPr>
          <p:cNvSpPr/>
          <p:nvPr/>
        </p:nvSpPr>
        <p:spPr>
          <a:xfrm>
            <a:off x="838201" y="1111912"/>
            <a:ext cx="4032380" cy="56546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040EDD-1118-4049-9AEF-0AA4C599A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659" y="1897193"/>
            <a:ext cx="4218798" cy="43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2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6CB871-F71A-0AA9-2DC6-C9AA195CBD29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creating a database table called Employee with three columns: EmployeeID, EmployeeName, and DateOfBirth. A Java program is then written to query a single record based on EmployeeID, and this code is deployed on a Springboot or an Application server like Tomcat or WebLogic.</a:t>
            </a:r>
          </a:p>
          <a:p>
            <a:pPr marL="342900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EmployeeID does not match any record, an invalid EmployeeID error is returned. The code is then checked into a version control repository like GIT. Jenkins is used to deploy changes to the code to the Application server.</a:t>
            </a:r>
          </a:p>
          <a:p>
            <a:pPr marL="342900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Java code is then modified to expose it as an HTTP web service that accepts a single EmployeeID and returns all three fields of the Employee (EmployeeID, EmployeeName, and DateOfBirth). The web service also prints a log file with a date-timestamp for every time it is called, and this log file is rotated when its size exceeds 1 MB.</a:t>
            </a:r>
          </a:p>
          <a:p>
            <a:pPr marL="342900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service is tested using Postman, and then it is changed to be exposed as HTTPS instead of HTTP, using a self-signed certificate. A CURL command is written to call the web service, and a separate Java client program is also written to call the web service.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F389B3-8F9C-7828-66E4-8FF4A3A3F94E}"/>
              </a:ext>
            </a:extLst>
          </p:cNvPr>
          <p:cNvSpPr/>
          <p:nvPr/>
        </p:nvSpPr>
        <p:spPr>
          <a:xfrm>
            <a:off x="729837" y="898785"/>
            <a:ext cx="4006546" cy="7078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17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6CB871-F71A-0AA9-2DC6-C9AA195CBD29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of the web service is updated to encrypt the DateOfBirth value using AES-256, and the client program is updated to decrypt this encrypted value. Finally, a containerized version of the web service is created and deployed on Kubernetes, with three instances of the container running.</a:t>
            </a:r>
          </a:p>
          <a:p>
            <a:pPr marL="34290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in this project include Java, Spring boot, Tomcat, WebLogic, Jenkins, HTTP, HTTPS, self-signed certificates, AES-256 encryption, Postman, CURL, and Kubernetes.</a:t>
            </a:r>
          </a:p>
          <a:p>
            <a:pPr marL="34290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F389B3-8F9C-7828-66E4-8FF4A3A3F94E}"/>
              </a:ext>
            </a:extLst>
          </p:cNvPr>
          <p:cNvSpPr/>
          <p:nvPr/>
        </p:nvSpPr>
        <p:spPr>
          <a:xfrm>
            <a:off x="729837" y="898785"/>
            <a:ext cx="4006546" cy="7078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71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67C347-F61F-EE7E-BDD3-384FEB939EFF}"/>
              </a:ext>
            </a:extLst>
          </p:cNvPr>
          <p:cNvSpPr/>
          <p:nvPr/>
        </p:nvSpPr>
        <p:spPr>
          <a:xfrm>
            <a:off x="2627255" y="237401"/>
            <a:ext cx="8716505" cy="707886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E141A-CE10-5531-4347-D2D44DDBA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978" y="1572781"/>
            <a:ext cx="80962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5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CCE91AB-E541-7FE6-9676-014EB8846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21" y="640080"/>
            <a:ext cx="5678166" cy="555040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EEDC0-3CC6-66B5-D744-43E72A9CA66B}"/>
              </a:ext>
            </a:extLst>
          </p:cNvPr>
          <p:cNvSpPr txBox="1"/>
          <p:nvPr/>
        </p:nvSpPr>
        <p:spPr>
          <a:xfrm>
            <a:off x="490220" y="1349647"/>
            <a:ext cx="5026660" cy="31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05477B-F098-DD0E-5BEF-5349A334422B}"/>
              </a:ext>
            </a:extLst>
          </p:cNvPr>
          <p:cNvSpPr/>
          <p:nvPr/>
        </p:nvSpPr>
        <p:spPr>
          <a:xfrm>
            <a:off x="217505" y="3438668"/>
            <a:ext cx="4690397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Sequence Diagram</a:t>
            </a:r>
            <a:endParaRPr lang="en-US" sz="4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2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B6A81-F334-0D76-10FC-F69162C07E4E}"/>
              </a:ext>
            </a:extLst>
          </p:cNvPr>
          <p:cNvSpPr txBox="1"/>
          <p:nvPr/>
        </p:nvSpPr>
        <p:spPr>
          <a:xfrm>
            <a:off x="828161" y="1182687"/>
            <a:ext cx="10515600" cy="54379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DETAILS: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228600" lvl="1"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back-end of the application is built using the Java programming language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</a:p>
          <a:p>
            <a:pPr marL="228600" lvl="1"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The Spring Boot framework is used to provide a lightweight, modular approach to building web applications in Java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marL="514350" lvl="1"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used for the EMS is MySQL which store the data of Employee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 (Representational State Transfer)</a:t>
            </a:r>
          </a:p>
          <a:p>
            <a:pPr marL="228600" lvl="1"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 provides a standard architecture for building web services that can be accessed through HTTP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AES-256 (Advanced Encryption Standard)</a:t>
            </a:r>
          </a:p>
          <a:p>
            <a:pPr marL="57150"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AES-256 is a widely-used symmetric encryption algorithm that uses a 256-bit key to encrypt and decrypt data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67C347-F61F-EE7E-BDD3-384FEB939EFF}"/>
              </a:ext>
            </a:extLst>
          </p:cNvPr>
          <p:cNvSpPr/>
          <p:nvPr/>
        </p:nvSpPr>
        <p:spPr>
          <a:xfrm>
            <a:off x="2627255" y="237401"/>
            <a:ext cx="8716505" cy="707886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273771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B6A81-F334-0D76-10FC-F69162C07E4E}"/>
              </a:ext>
            </a:extLst>
          </p:cNvPr>
          <p:cNvSpPr txBox="1"/>
          <p:nvPr/>
        </p:nvSpPr>
        <p:spPr>
          <a:xfrm>
            <a:off x="828161" y="1182687"/>
            <a:ext cx="10515600" cy="54379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DETAILS: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</a:t>
            </a:r>
          </a:p>
          <a:p>
            <a:pPr indent="-228600"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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continuous Integration with Git Repo and Building of Docker Images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</a:p>
          <a:p>
            <a:pPr marL="57150"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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allows for the creation, packaging, and deployment of applications in a lightweight, portable container environment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</a:p>
          <a:p>
            <a:pPr marL="57150"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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 allows for easy deployment of Docker images to a cluster of nodes.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67C347-F61F-EE7E-BDD3-384FEB939EFF}"/>
              </a:ext>
            </a:extLst>
          </p:cNvPr>
          <p:cNvSpPr/>
          <p:nvPr/>
        </p:nvSpPr>
        <p:spPr>
          <a:xfrm>
            <a:off x="2627255" y="237401"/>
            <a:ext cx="8716505" cy="707886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22055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GSA Template" id="{7EF025AB-56D0-42C6-8D01-6D7BD15986E7}" vid="{13FEAC2C-1A59-4677-B9C8-864B00C2BF82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</TotalTime>
  <Words>918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K [MUBC]</dc:creator>
  <cp:lastModifiedBy>HRITIK LONDHE</cp:lastModifiedBy>
  <cp:revision>12</cp:revision>
  <dcterms:created xsi:type="dcterms:W3CDTF">2023-04-15T11:22:40Z</dcterms:created>
  <dcterms:modified xsi:type="dcterms:W3CDTF">2023-05-02T10:16:43Z</dcterms:modified>
</cp:coreProperties>
</file>