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9" r:id="rId4"/>
    <p:sldId id="276" r:id="rId5"/>
    <p:sldId id="279" r:id="rId6"/>
    <p:sldId id="280" r:id="rId7"/>
    <p:sldId id="283" r:id="rId8"/>
    <p:sldId id="261" r:id="rId9"/>
    <p:sldId id="263" r:id="rId10"/>
    <p:sldId id="264" r:id="rId11"/>
    <p:sldId id="273" r:id="rId12"/>
    <p:sldId id="274" r:id="rId13"/>
    <p:sldId id="265" r:id="rId14"/>
    <p:sldId id="282" r:id="rId15"/>
    <p:sldId id="269" r:id="rId16"/>
    <p:sldId id="271" r:id="rId17"/>
    <p:sldId id="275" r:id="rId18"/>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3178E7-B423-4AFE-BBD9-7430E1FAE28A}">
  <a:tblStyle styleId="{373178E7-B423-4AFE-BBD9-7430E1FAE28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095" autoAdjust="0"/>
  </p:normalViewPr>
  <p:slideViewPr>
    <p:cSldViewPr snapToGrid="0">
      <p:cViewPr varScale="1">
        <p:scale>
          <a:sx n="52" d="100"/>
          <a:sy n="52" d="100"/>
        </p:scale>
        <p:origin x="734" y="43"/>
      </p:cViewPr>
      <p:guideLst>
        <p:guide orient="horz" pos="344"/>
        <p:guide pos="11124"/>
        <p:guide orient="horz" pos="6344"/>
        <p:guide pos="61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60546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3866071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1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6609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458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9088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4612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1019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9729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9: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1879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0: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9298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8696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1122724" y="3050857"/>
            <a:ext cx="9062162" cy="40990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805712" y="-929427"/>
            <a:ext cx="9062162" cy="120596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297058" y="2665925"/>
            <a:ext cx="16396395" cy="44481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1297058" y="7156164"/>
            <a:ext cx="16396395" cy="233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rgbClr val="888888"/>
              </a:buClr>
              <a:buSzPts val="3742"/>
              <a:buNone/>
              <a:defRPr sz="3741">
                <a:solidFill>
                  <a:srgbClr val="888888"/>
                </a:solidFill>
              </a:defRPr>
            </a:lvl1pPr>
            <a:lvl2pPr marL="914400" lvl="1" indent="-228600" algn="l">
              <a:lnSpc>
                <a:spcPct val="90000"/>
              </a:lnSpc>
              <a:spcBef>
                <a:spcPts val="780"/>
              </a:spcBef>
              <a:spcAft>
                <a:spcPts val="0"/>
              </a:spcAft>
              <a:buClr>
                <a:srgbClr val="888888"/>
              </a:buClr>
              <a:buSzPts val="3118"/>
              <a:buNone/>
              <a:defRPr sz="3118">
                <a:solidFill>
                  <a:srgbClr val="888888"/>
                </a:solidFill>
              </a:defRPr>
            </a:lvl2pPr>
            <a:lvl3pPr marL="1371600" lvl="2" indent="-228600" algn="l">
              <a:lnSpc>
                <a:spcPct val="90000"/>
              </a:lnSpc>
              <a:spcBef>
                <a:spcPts val="780"/>
              </a:spcBef>
              <a:spcAft>
                <a:spcPts val="0"/>
              </a:spcAft>
              <a:buClr>
                <a:srgbClr val="888888"/>
              </a:buClr>
              <a:buSzPts val="2807"/>
              <a:buNone/>
              <a:defRPr sz="2807">
                <a:solidFill>
                  <a:srgbClr val="888888"/>
                </a:solidFill>
              </a:defRPr>
            </a:lvl3pPr>
            <a:lvl4pPr marL="1828800" lvl="3" indent="-228600" algn="l">
              <a:lnSpc>
                <a:spcPct val="90000"/>
              </a:lnSpc>
              <a:spcBef>
                <a:spcPts val="780"/>
              </a:spcBef>
              <a:spcAft>
                <a:spcPts val="0"/>
              </a:spcAft>
              <a:buClr>
                <a:srgbClr val="888888"/>
              </a:buClr>
              <a:buSzPts val="2495"/>
              <a:buNone/>
              <a:defRPr sz="2495">
                <a:solidFill>
                  <a:srgbClr val="888888"/>
                </a:solidFill>
              </a:defRPr>
            </a:lvl4pPr>
            <a:lvl5pPr marL="2286000" lvl="4" indent="-228600" algn="l">
              <a:lnSpc>
                <a:spcPct val="90000"/>
              </a:lnSpc>
              <a:spcBef>
                <a:spcPts val="780"/>
              </a:spcBef>
              <a:spcAft>
                <a:spcPts val="0"/>
              </a:spcAft>
              <a:buClr>
                <a:srgbClr val="888888"/>
              </a:buClr>
              <a:buSzPts val="2495"/>
              <a:buNone/>
              <a:defRPr sz="2495">
                <a:solidFill>
                  <a:srgbClr val="888888"/>
                </a:solidFill>
              </a:defRPr>
            </a:lvl5pPr>
            <a:lvl6pPr marL="2743200" lvl="5" indent="-228600" algn="l">
              <a:lnSpc>
                <a:spcPct val="90000"/>
              </a:lnSpc>
              <a:spcBef>
                <a:spcPts val="780"/>
              </a:spcBef>
              <a:spcAft>
                <a:spcPts val="0"/>
              </a:spcAft>
              <a:buClr>
                <a:srgbClr val="888888"/>
              </a:buClr>
              <a:buSzPts val="2495"/>
              <a:buNone/>
              <a:defRPr sz="2495">
                <a:solidFill>
                  <a:srgbClr val="888888"/>
                </a:solidFill>
              </a:defRPr>
            </a:lvl6pPr>
            <a:lvl7pPr marL="3200400" lvl="6" indent="-228600" algn="l">
              <a:lnSpc>
                <a:spcPct val="90000"/>
              </a:lnSpc>
              <a:spcBef>
                <a:spcPts val="780"/>
              </a:spcBef>
              <a:spcAft>
                <a:spcPts val="0"/>
              </a:spcAft>
              <a:buClr>
                <a:srgbClr val="888888"/>
              </a:buClr>
              <a:buSzPts val="2495"/>
              <a:buNone/>
              <a:defRPr sz="2495">
                <a:solidFill>
                  <a:srgbClr val="888888"/>
                </a:solidFill>
              </a:defRPr>
            </a:lvl7pPr>
            <a:lvl8pPr marL="3657600" lvl="7" indent="-228600" algn="l">
              <a:lnSpc>
                <a:spcPct val="90000"/>
              </a:lnSpc>
              <a:spcBef>
                <a:spcPts val="780"/>
              </a:spcBef>
              <a:spcAft>
                <a:spcPts val="0"/>
              </a:spcAft>
              <a:buClr>
                <a:srgbClr val="888888"/>
              </a:buClr>
              <a:buSzPts val="2495"/>
              <a:buNone/>
              <a:defRPr sz="2495">
                <a:solidFill>
                  <a:srgbClr val="888888"/>
                </a:solidFill>
              </a:defRPr>
            </a:lvl8pPr>
            <a:lvl9pPr marL="4114800" lvl="8" indent="-228600" algn="l">
              <a:lnSpc>
                <a:spcPct val="90000"/>
              </a:lnSpc>
              <a:spcBef>
                <a:spcPts val="780"/>
              </a:spcBef>
              <a:spcAft>
                <a:spcPts val="0"/>
              </a:spcAft>
              <a:buClr>
                <a:srgbClr val="888888"/>
              </a:buClr>
              <a:buSzPts val="2495"/>
              <a:buNone/>
              <a:defRPr sz="2495">
                <a:solidFill>
                  <a:srgbClr val="888888"/>
                </a:solidFill>
              </a:defRPr>
            </a:lvl9pPr>
          </a:lstStyle>
          <a:p>
            <a:endParaRPr/>
          </a:p>
        </p:txBody>
      </p:sp>
      <p:sp>
        <p:nvSpPr>
          <p:cNvPr id="34" name="Google Shape;34;p5"/>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306959"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9623971"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309435"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309436" y="2621369"/>
            <a:ext cx="8042253"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7" name="Google Shape;47;p7"/>
          <p:cNvSpPr txBox="1">
            <a:spLocks noGrp="1"/>
          </p:cNvSpPr>
          <p:nvPr>
            <p:ph type="body" idx="2"/>
          </p:nvPr>
        </p:nvSpPr>
        <p:spPr>
          <a:xfrm>
            <a:off x="1309436" y="3906061"/>
            <a:ext cx="8042253"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9623971" y="2621369"/>
            <a:ext cx="8081859"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9" name="Google Shape;49;p7"/>
          <p:cNvSpPr txBox="1">
            <a:spLocks noGrp="1"/>
          </p:cNvSpPr>
          <p:nvPr>
            <p:ph type="body" idx="4"/>
          </p:nvPr>
        </p:nvSpPr>
        <p:spPr>
          <a:xfrm>
            <a:off x="9623971" y="3906061"/>
            <a:ext cx="8081859"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8081859" y="1539652"/>
            <a:ext cx="9623971" cy="7599245"/>
          </a:xfrm>
          <a:prstGeom prst="rect">
            <a:avLst/>
          </a:prstGeom>
          <a:noFill/>
          <a:ln>
            <a:noFill/>
          </a:ln>
        </p:spPr>
        <p:txBody>
          <a:bodyPr spcFirstLastPara="1" wrap="square" lIns="91425" tIns="45700" rIns="91425" bIns="45700" anchor="t" anchorCtr="0">
            <a:normAutofit/>
          </a:bodyPr>
          <a:lstStyle>
            <a:lvl1pPr marL="457200" lvl="0" indent="-545401" algn="l">
              <a:lnSpc>
                <a:spcPct val="90000"/>
              </a:lnSpc>
              <a:spcBef>
                <a:spcPts val="1559"/>
              </a:spcBef>
              <a:spcAft>
                <a:spcPts val="0"/>
              </a:spcAft>
              <a:buClr>
                <a:schemeClr val="dk1"/>
              </a:buClr>
              <a:buSzPts val="4989"/>
              <a:buChar char="•"/>
              <a:defRPr sz="4989"/>
            </a:lvl1pPr>
            <a:lvl2pPr marL="914400" lvl="1" indent="-505841" algn="l">
              <a:lnSpc>
                <a:spcPct val="90000"/>
              </a:lnSpc>
              <a:spcBef>
                <a:spcPts val="780"/>
              </a:spcBef>
              <a:spcAft>
                <a:spcPts val="0"/>
              </a:spcAft>
              <a:buClr>
                <a:schemeClr val="dk1"/>
              </a:buClr>
              <a:buSzPts val="4366"/>
              <a:buChar char="•"/>
              <a:defRPr sz="4366"/>
            </a:lvl2pPr>
            <a:lvl3pPr marL="1371600" lvl="2" indent="-466217" algn="l">
              <a:lnSpc>
                <a:spcPct val="90000"/>
              </a:lnSpc>
              <a:spcBef>
                <a:spcPts val="780"/>
              </a:spcBef>
              <a:spcAft>
                <a:spcPts val="0"/>
              </a:spcAft>
              <a:buClr>
                <a:schemeClr val="dk1"/>
              </a:buClr>
              <a:buSzPts val="3742"/>
              <a:buChar char="•"/>
              <a:defRPr sz="3741"/>
            </a:lvl3pPr>
            <a:lvl4pPr marL="1828800" lvl="3" indent="-426592" algn="l">
              <a:lnSpc>
                <a:spcPct val="90000"/>
              </a:lnSpc>
              <a:spcBef>
                <a:spcPts val="780"/>
              </a:spcBef>
              <a:spcAft>
                <a:spcPts val="0"/>
              </a:spcAft>
              <a:buClr>
                <a:schemeClr val="dk1"/>
              </a:buClr>
              <a:buSzPts val="3118"/>
              <a:buChar char="•"/>
              <a:defRPr sz="3118"/>
            </a:lvl4pPr>
            <a:lvl5pPr marL="2286000" lvl="4" indent="-426592" algn="l">
              <a:lnSpc>
                <a:spcPct val="90000"/>
              </a:lnSpc>
              <a:spcBef>
                <a:spcPts val="780"/>
              </a:spcBef>
              <a:spcAft>
                <a:spcPts val="0"/>
              </a:spcAft>
              <a:buClr>
                <a:schemeClr val="dk1"/>
              </a:buClr>
              <a:buSzPts val="3118"/>
              <a:buChar char="•"/>
              <a:defRPr sz="3118"/>
            </a:lvl5pPr>
            <a:lvl6pPr marL="2743200" lvl="5" indent="-426592" algn="l">
              <a:lnSpc>
                <a:spcPct val="90000"/>
              </a:lnSpc>
              <a:spcBef>
                <a:spcPts val="780"/>
              </a:spcBef>
              <a:spcAft>
                <a:spcPts val="0"/>
              </a:spcAft>
              <a:buClr>
                <a:schemeClr val="dk1"/>
              </a:buClr>
              <a:buSzPts val="3118"/>
              <a:buChar char="•"/>
              <a:defRPr sz="3118"/>
            </a:lvl6pPr>
            <a:lvl7pPr marL="3200400" lvl="6" indent="-426592" algn="l">
              <a:lnSpc>
                <a:spcPct val="90000"/>
              </a:lnSpc>
              <a:spcBef>
                <a:spcPts val="780"/>
              </a:spcBef>
              <a:spcAft>
                <a:spcPts val="0"/>
              </a:spcAft>
              <a:buClr>
                <a:schemeClr val="dk1"/>
              </a:buClr>
              <a:buSzPts val="3118"/>
              <a:buChar char="•"/>
              <a:defRPr sz="3118"/>
            </a:lvl7pPr>
            <a:lvl8pPr marL="3657600" lvl="7" indent="-426592" algn="l">
              <a:lnSpc>
                <a:spcPct val="90000"/>
              </a:lnSpc>
              <a:spcBef>
                <a:spcPts val="780"/>
              </a:spcBef>
              <a:spcAft>
                <a:spcPts val="0"/>
              </a:spcAft>
              <a:buClr>
                <a:schemeClr val="dk1"/>
              </a:buClr>
              <a:buSzPts val="3118"/>
              <a:buChar char="•"/>
              <a:defRPr sz="3118"/>
            </a:lvl8pPr>
            <a:lvl9pPr marL="4114800" lvl="8" indent="-426592" algn="l">
              <a:lnSpc>
                <a:spcPct val="90000"/>
              </a:lnSpc>
              <a:spcBef>
                <a:spcPts val="780"/>
              </a:spcBef>
              <a:spcAft>
                <a:spcPts val="0"/>
              </a:spcAft>
              <a:buClr>
                <a:schemeClr val="dk1"/>
              </a:buClr>
              <a:buSzPts val="3118"/>
              <a:buChar char="•"/>
              <a:defRPr sz="3118"/>
            </a:lvl9pPr>
          </a:lstStyle>
          <a:p>
            <a:endParaRPr/>
          </a:p>
        </p:txBody>
      </p:sp>
      <p:sp>
        <p:nvSpPr>
          <p:cNvPr id="61" name="Google Shape;61;p9"/>
          <p:cNvSpPr txBox="1">
            <a:spLocks noGrp="1"/>
          </p:cNvSpPr>
          <p:nvPr>
            <p:ph type="body" idx="2"/>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2" name="Google Shape;62;p9"/>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8081859" y="1539652"/>
            <a:ext cx="9623971" cy="759924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559"/>
              </a:spcBef>
              <a:spcAft>
                <a:spcPts val="0"/>
              </a:spcAft>
              <a:buClr>
                <a:schemeClr val="dk1"/>
              </a:buClr>
              <a:buSzPts val="4989"/>
              <a:buFont typeface="Arial"/>
              <a:buNone/>
              <a:defRPr sz="4989" b="0" i="0" u="none" strike="noStrike" cap="none">
                <a:solidFill>
                  <a:schemeClr val="dk1"/>
                </a:solidFill>
                <a:latin typeface="Calibri"/>
                <a:ea typeface="Calibri"/>
                <a:cs typeface="Calibri"/>
                <a:sym typeface="Calibri"/>
              </a:defRPr>
            </a:lvl1pPr>
            <a:lvl2pPr marR="0" lvl="1" algn="l" rtl="0">
              <a:lnSpc>
                <a:spcPct val="90000"/>
              </a:lnSpc>
              <a:spcBef>
                <a:spcPts val="780"/>
              </a:spcBef>
              <a:spcAft>
                <a:spcPts val="0"/>
              </a:spcAft>
              <a:buClr>
                <a:schemeClr val="dk1"/>
              </a:buClr>
              <a:buSzPts val="4366"/>
              <a:buFont typeface="Arial"/>
              <a:buNone/>
              <a:defRPr sz="4366" b="0" i="0" u="none" strike="noStrike" cap="none">
                <a:solidFill>
                  <a:schemeClr val="dk1"/>
                </a:solidFill>
                <a:latin typeface="Calibri"/>
                <a:ea typeface="Calibri"/>
                <a:cs typeface="Calibri"/>
                <a:sym typeface="Calibri"/>
              </a:defRPr>
            </a:lvl2pPr>
            <a:lvl3pPr marR="0" lvl="2" algn="l" rtl="0">
              <a:lnSpc>
                <a:spcPct val="90000"/>
              </a:lnSpc>
              <a:spcBef>
                <a:spcPts val="780"/>
              </a:spcBef>
              <a:spcAft>
                <a:spcPts val="0"/>
              </a:spcAft>
              <a:buClr>
                <a:schemeClr val="dk1"/>
              </a:buClr>
              <a:buSzPts val="3742"/>
              <a:buFont typeface="Arial"/>
              <a:buNone/>
              <a:defRPr sz="3741" b="0" i="0" u="none" strike="noStrike" cap="none">
                <a:solidFill>
                  <a:schemeClr val="dk1"/>
                </a:solidFill>
                <a:latin typeface="Calibri"/>
                <a:ea typeface="Calibri"/>
                <a:cs typeface="Calibri"/>
                <a:sym typeface="Calibri"/>
              </a:defRPr>
            </a:lvl3pPr>
            <a:lvl4pPr marR="0" lvl="3"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4pPr>
            <a:lvl5pPr marR="0" lvl="4"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5pPr>
            <a:lvl6pPr marR="0" lvl="5"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6pPr>
            <a:lvl7pPr marR="0" lvl="6"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7pPr>
            <a:lvl8pPr marR="0" lvl="7"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8pPr>
            <a:lvl9pPr marR="0" lvl="8"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9" name="Google Shape;69;p10"/>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6112725" y="-1959143"/>
            <a:ext cx="6784864" cy="163963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EAF6"/>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860"/>
              <a:buFont typeface="Calibri"/>
              <a:buNone/>
              <a:defRPr sz="68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marR="0" lvl="0" indent="-505841" algn="l" rtl="0">
              <a:lnSpc>
                <a:spcPct val="90000"/>
              </a:lnSpc>
              <a:spcBef>
                <a:spcPts val="1559"/>
              </a:spcBef>
              <a:spcAft>
                <a:spcPts val="0"/>
              </a:spcAft>
              <a:buClr>
                <a:schemeClr val="dk1"/>
              </a:buClr>
              <a:buSzPts val="4366"/>
              <a:buFont typeface="Arial"/>
              <a:buChar char="•"/>
              <a:defRPr sz="4366" b="0" i="0" u="none" strike="noStrike" cap="none">
                <a:solidFill>
                  <a:schemeClr val="dk1"/>
                </a:solidFill>
                <a:latin typeface="Calibri"/>
                <a:ea typeface="Calibri"/>
                <a:cs typeface="Calibri"/>
                <a:sym typeface="Calibri"/>
              </a:defRPr>
            </a:lvl1pPr>
            <a:lvl2pPr marL="914400" marR="0" lvl="1" indent="-466217" algn="l" rtl="0">
              <a:lnSpc>
                <a:spcPct val="90000"/>
              </a:lnSpc>
              <a:spcBef>
                <a:spcPts val="780"/>
              </a:spcBef>
              <a:spcAft>
                <a:spcPts val="0"/>
              </a:spcAft>
              <a:buClr>
                <a:schemeClr val="dk1"/>
              </a:buClr>
              <a:buSzPts val="3742"/>
              <a:buFont typeface="Arial"/>
              <a:buChar char="•"/>
              <a:defRPr sz="3741" b="0" i="0" u="none" strike="noStrike" cap="none">
                <a:solidFill>
                  <a:schemeClr val="dk1"/>
                </a:solidFill>
                <a:latin typeface="Calibri"/>
                <a:ea typeface="Calibri"/>
                <a:cs typeface="Calibri"/>
                <a:sym typeface="Calibri"/>
              </a:defRPr>
            </a:lvl2pPr>
            <a:lvl3pPr marL="1371600" marR="0" lvl="2" indent="-426592" algn="l" rtl="0">
              <a:lnSpc>
                <a:spcPct val="90000"/>
              </a:lnSpc>
              <a:spcBef>
                <a:spcPts val="780"/>
              </a:spcBef>
              <a:spcAft>
                <a:spcPts val="0"/>
              </a:spcAft>
              <a:buClr>
                <a:schemeClr val="dk1"/>
              </a:buClr>
              <a:buSzPts val="3118"/>
              <a:buFont typeface="Arial"/>
              <a:buChar char="•"/>
              <a:defRPr sz="3118" b="0" i="0" u="none" strike="noStrike" cap="none">
                <a:solidFill>
                  <a:schemeClr val="dk1"/>
                </a:solidFill>
                <a:latin typeface="Calibri"/>
                <a:ea typeface="Calibri"/>
                <a:cs typeface="Calibri"/>
                <a:sym typeface="Calibri"/>
              </a:defRPr>
            </a:lvl3pPr>
            <a:lvl4pPr marL="1828800" marR="0" lvl="3"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4pPr>
            <a:lvl5pPr marL="2286000" marR="0" lvl="4"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5pPr>
            <a:lvl6pPr marL="2743200" marR="0" lvl="5"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6pPr>
            <a:lvl7pPr marL="3200400" marR="0" lvl="6"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7pPr>
            <a:lvl8pPr marL="3657600" marR="0" lvl="7"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8pPr>
            <a:lvl9pPr marL="4114800" marR="0" lvl="8"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70" b="0" i="0" u="none" strike="noStrike" cap="none">
                <a:solidFill>
                  <a:srgbClr val="888888"/>
                </a:solidFill>
                <a:latin typeface="Calibri"/>
                <a:ea typeface="Calibri"/>
                <a:cs typeface="Calibri"/>
                <a:sym typeface="Calibri"/>
              </a:defRPr>
            </a:lvl1pPr>
            <a:lvl2pPr marL="0" marR="0" lvl="1" indent="0" algn="r" rtl="0">
              <a:spcBef>
                <a:spcPts val="0"/>
              </a:spcBef>
              <a:buNone/>
              <a:defRPr sz="1870" b="0" i="0" u="none" strike="noStrike" cap="none">
                <a:solidFill>
                  <a:srgbClr val="888888"/>
                </a:solidFill>
                <a:latin typeface="Calibri"/>
                <a:ea typeface="Calibri"/>
                <a:cs typeface="Calibri"/>
                <a:sym typeface="Calibri"/>
              </a:defRPr>
            </a:lvl2pPr>
            <a:lvl3pPr marL="0" marR="0" lvl="2" indent="0" algn="r" rtl="0">
              <a:spcBef>
                <a:spcPts val="0"/>
              </a:spcBef>
              <a:buNone/>
              <a:defRPr sz="1870" b="0" i="0" u="none" strike="noStrike" cap="none">
                <a:solidFill>
                  <a:srgbClr val="888888"/>
                </a:solidFill>
                <a:latin typeface="Calibri"/>
                <a:ea typeface="Calibri"/>
                <a:cs typeface="Calibri"/>
                <a:sym typeface="Calibri"/>
              </a:defRPr>
            </a:lvl3pPr>
            <a:lvl4pPr marL="0" marR="0" lvl="3" indent="0" algn="r" rtl="0">
              <a:spcBef>
                <a:spcPts val="0"/>
              </a:spcBef>
              <a:buNone/>
              <a:defRPr sz="1870" b="0" i="0" u="none" strike="noStrike" cap="none">
                <a:solidFill>
                  <a:srgbClr val="888888"/>
                </a:solidFill>
                <a:latin typeface="Calibri"/>
                <a:ea typeface="Calibri"/>
                <a:cs typeface="Calibri"/>
                <a:sym typeface="Calibri"/>
              </a:defRPr>
            </a:lvl4pPr>
            <a:lvl5pPr marL="0" marR="0" lvl="4" indent="0" algn="r" rtl="0">
              <a:spcBef>
                <a:spcPts val="0"/>
              </a:spcBef>
              <a:buNone/>
              <a:defRPr sz="1870" b="0" i="0" u="none" strike="noStrike" cap="none">
                <a:solidFill>
                  <a:srgbClr val="888888"/>
                </a:solidFill>
                <a:latin typeface="Calibri"/>
                <a:ea typeface="Calibri"/>
                <a:cs typeface="Calibri"/>
                <a:sym typeface="Calibri"/>
              </a:defRPr>
            </a:lvl5pPr>
            <a:lvl6pPr marL="0" marR="0" lvl="5" indent="0" algn="r" rtl="0">
              <a:spcBef>
                <a:spcPts val="0"/>
              </a:spcBef>
              <a:buNone/>
              <a:defRPr sz="1870" b="0" i="0" u="none" strike="noStrike" cap="none">
                <a:solidFill>
                  <a:srgbClr val="888888"/>
                </a:solidFill>
                <a:latin typeface="Calibri"/>
                <a:ea typeface="Calibri"/>
                <a:cs typeface="Calibri"/>
                <a:sym typeface="Calibri"/>
              </a:defRPr>
            </a:lvl6pPr>
            <a:lvl7pPr marL="0" marR="0" lvl="6" indent="0" algn="r" rtl="0">
              <a:spcBef>
                <a:spcPts val="0"/>
              </a:spcBef>
              <a:buNone/>
              <a:defRPr sz="1870" b="0" i="0" u="none" strike="noStrike" cap="none">
                <a:solidFill>
                  <a:srgbClr val="888888"/>
                </a:solidFill>
                <a:latin typeface="Calibri"/>
                <a:ea typeface="Calibri"/>
                <a:cs typeface="Calibri"/>
                <a:sym typeface="Calibri"/>
              </a:defRPr>
            </a:lvl7pPr>
            <a:lvl8pPr marL="0" marR="0" lvl="7" indent="0" algn="r" rtl="0">
              <a:spcBef>
                <a:spcPts val="0"/>
              </a:spcBef>
              <a:buNone/>
              <a:defRPr sz="1870" b="0" i="0" u="none" strike="noStrike" cap="none">
                <a:solidFill>
                  <a:srgbClr val="888888"/>
                </a:solidFill>
                <a:latin typeface="Calibri"/>
                <a:ea typeface="Calibri"/>
                <a:cs typeface="Calibri"/>
                <a:sym typeface="Calibri"/>
              </a:defRPr>
            </a:lvl8pPr>
            <a:lvl9pPr marL="0" marR="0" lvl="8" indent="0" algn="r" rtl="0">
              <a:spcBef>
                <a:spcPts val="0"/>
              </a:spcBef>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3939" y="2070100"/>
            <a:ext cx="15071695" cy="827992"/>
            <a:chOff x="-16184" y="8640158"/>
            <a:chExt cx="4045716" cy="439420"/>
          </a:xfrm>
        </p:grpSpPr>
        <p:sp>
          <p:nvSpPr>
            <p:cNvPr id="90" name="Google Shape;90;p1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800" b="0" i="0" u="none" strike="noStrike" cap="none" dirty="0">
                  <a:solidFill>
                    <a:schemeClr val="lt1"/>
                  </a:solidFill>
                  <a:latin typeface="Calibri"/>
                  <a:ea typeface="Calibri"/>
                  <a:cs typeface="Calibri"/>
                  <a:sym typeface="Calibri"/>
                </a:rPr>
                <a:t>PESCEglobe</a:t>
              </a:r>
              <a:endParaRPr sz="1800" b="0" i="0" u="none" strike="noStrike" cap="none" dirty="0">
                <a:solidFill>
                  <a:schemeClr val="lt1"/>
                </a:solidFill>
                <a:latin typeface="Calibri"/>
                <a:ea typeface="Calibri"/>
                <a:cs typeface="Calibri"/>
                <a:sym typeface="Calibri"/>
              </a:endParaRPr>
            </a:p>
          </p:txBody>
        </p:sp>
        <p:sp>
          <p:nvSpPr>
            <p:cNvPr id="91" name="Google Shape;91;p1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92" name="Google Shape;92;p13" descr="Icon&#10;&#10;Description automatically generated with medium confidence"/>
          <p:cNvPicPr preferRelativeResize="0"/>
          <p:nvPr/>
        </p:nvPicPr>
        <p:blipFill rotWithShape="1">
          <a:blip r:embed="rId3">
            <a:alphaModFix/>
          </a:blip>
          <a:srcRect/>
          <a:stretch/>
        </p:blipFill>
        <p:spPr>
          <a:xfrm>
            <a:off x="16439356" y="611280"/>
            <a:ext cx="1863359" cy="2093878"/>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93" name="Google Shape;93;p13"/>
          <p:cNvSpPr txBox="1"/>
          <p:nvPr/>
        </p:nvSpPr>
        <p:spPr>
          <a:xfrm>
            <a:off x="208756" y="698500"/>
            <a:ext cx="15945644"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a:solidFill>
                  <a:srgbClr val="2F5496"/>
                </a:solidFill>
                <a:latin typeface="Times New Roman"/>
                <a:cs typeface="Times New Roman"/>
                <a:sym typeface="Times New Roman"/>
              </a:rPr>
              <a:t>        P.E.S COLLEGE OF ENGINEERING, MANDYA.</a:t>
            </a:r>
            <a:endParaRPr dirty="0"/>
          </a:p>
        </p:txBody>
      </p:sp>
      <p:grpSp>
        <p:nvGrpSpPr>
          <p:cNvPr id="94" name="Google Shape;94;p13"/>
          <p:cNvGrpSpPr/>
          <p:nvPr/>
        </p:nvGrpSpPr>
        <p:grpSpPr>
          <a:xfrm>
            <a:off x="-19844" y="4221843"/>
            <a:ext cx="4134644" cy="667645"/>
            <a:chOff x="601553" y="8642689"/>
            <a:chExt cx="3734795" cy="354323"/>
          </a:xfrm>
        </p:grpSpPr>
        <p:sp>
          <p:nvSpPr>
            <p:cNvPr id="95" name="Google Shape;95;p13"/>
            <p:cNvSpPr/>
            <p:nvPr/>
          </p:nvSpPr>
          <p:spPr>
            <a:xfrm>
              <a:off x="601553" y="8642693"/>
              <a:ext cx="3321810"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Presented by</a:t>
              </a:r>
              <a:endParaRPr sz="1800">
                <a:solidFill>
                  <a:schemeClr val="lt1"/>
                </a:solidFill>
                <a:latin typeface="Calibri"/>
                <a:ea typeface="Calibri"/>
                <a:cs typeface="Calibri"/>
                <a:sym typeface="Calibri"/>
              </a:endParaRPr>
            </a:p>
          </p:txBody>
        </p:sp>
        <p:sp>
          <p:nvSpPr>
            <p:cNvPr id="96" name="Google Shape;96;p13"/>
            <p:cNvSpPr/>
            <p:nvPr/>
          </p:nvSpPr>
          <p:spPr>
            <a:xfrm>
              <a:off x="3621605" y="8642689"/>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7" name="Google Shape;97;p13"/>
          <p:cNvGrpSpPr/>
          <p:nvPr/>
        </p:nvGrpSpPr>
        <p:grpSpPr>
          <a:xfrm>
            <a:off x="15247247" y="4245779"/>
            <a:ext cx="3782909" cy="667644"/>
            <a:chOff x="-301759" y="8642690"/>
            <a:chExt cx="4225122" cy="354322"/>
          </a:xfrm>
        </p:grpSpPr>
        <p:sp>
          <p:nvSpPr>
            <p:cNvPr id="98" name="Google Shape;98;p13"/>
            <p:cNvSpPr/>
            <p:nvPr/>
          </p:nvSpPr>
          <p:spPr>
            <a:xfrm>
              <a:off x="0" y="8642690"/>
              <a:ext cx="3923363"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Guided by</a:t>
              </a:r>
              <a:endParaRPr sz="1800">
                <a:solidFill>
                  <a:schemeClr val="lt1"/>
                </a:solidFill>
                <a:latin typeface="Calibri"/>
                <a:ea typeface="Calibri"/>
                <a:cs typeface="Calibri"/>
                <a:sym typeface="Calibri"/>
              </a:endParaRPr>
            </a:p>
          </p:txBody>
        </p:sp>
        <p:sp>
          <p:nvSpPr>
            <p:cNvPr id="99" name="Google Shape;99;p13"/>
            <p:cNvSpPr/>
            <p:nvPr/>
          </p:nvSpPr>
          <p:spPr>
            <a:xfrm>
              <a:off x="-301759" y="8642693"/>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0" name="Google Shape;100;p13"/>
          <p:cNvSpPr txBox="1"/>
          <p:nvPr/>
        </p:nvSpPr>
        <p:spPr>
          <a:xfrm>
            <a:off x="317578" y="5257923"/>
            <a:ext cx="4419600" cy="20928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err="1">
                <a:solidFill>
                  <a:schemeClr val="dk1"/>
                </a:solidFill>
                <a:latin typeface="Calibri"/>
                <a:ea typeface="Calibri"/>
                <a:cs typeface="Calibri"/>
                <a:sym typeface="Calibri"/>
              </a:rPr>
              <a:t>Anchal</a:t>
            </a:r>
            <a:r>
              <a:rPr lang="en-US" sz="2800" dirty="0">
                <a:solidFill>
                  <a:schemeClr val="dk1"/>
                </a:solidFill>
                <a:latin typeface="Calibri"/>
                <a:ea typeface="Calibri"/>
                <a:cs typeface="Calibri"/>
                <a:sym typeface="Calibri"/>
              </a:rPr>
              <a:t>      (4PS19EC014)</a:t>
            </a:r>
            <a:endParaRPr dirty="0"/>
          </a:p>
          <a:p>
            <a:pPr marL="0" marR="0" lvl="0" indent="0" algn="l" rtl="0">
              <a:spcBef>
                <a:spcPts val="0"/>
              </a:spcBef>
              <a:spcAft>
                <a:spcPts val="0"/>
              </a:spcAft>
              <a:buNone/>
            </a:pPr>
            <a:r>
              <a:rPr lang="en-US" sz="2800" dirty="0" err="1">
                <a:solidFill>
                  <a:schemeClr val="dk1"/>
                </a:solidFill>
                <a:latin typeface="Calibri"/>
                <a:ea typeface="Calibri"/>
                <a:cs typeface="Calibri"/>
                <a:sym typeface="Calibri"/>
              </a:rPr>
              <a:t>Adeeba</a:t>
            </a:r>
            <a:r>
              <a:rPr lang="en-US" sz="2800" dirty="0">
                <a:solidFill>
                  <a:schemeClr val="dk1"/>
                </a:solidFill>
                <a:latin typeface="Calibri"/>
                <a:ea typeface="Calibri"/>
                <a:cs typeface="Calibri"/>
                <a:sym typeface="Calibri"/>
              </a:rPr>
              <a:t>    (4PS19EC003)</a:t>
            </a:r>
            <a:endParaRPr dirty="0"/>
          </a:p>
          <a:p>
            <a:pPr marL="0" marR="0" lvl="0" indent="0" algn="l" rtl="0">
              <a:spcBef>
                <a:spcPts val="0"/>
              </a:spcBef>
              <a:spcAft>
                <a:spcPts val="0"/>
              </a:spcAft>
              <a:buNone/>
            </a:pPr>
            <a:r>
              <a:rPr lang="en-US" sz="2800" dirty="0" err="1">
                <a:solidFill>
                  <a:schemeClr val="dk1"/>
                </a:solidFill>
                <a:latin typeface="Calibri"/>
                <a:ea typeface="Calibri"/>
                <a:cs typeface="Calibri"/>
                <a:sym typeface="Calibri"/>
              </a:rPr>
              <a:t>Ashrita</a:t>
            </a:r>
            <a:r>
              <a:rPr lang="en-US" sz="2800" dirty="0">
                <a:solidFill>
                  <a:schemeClr val="dk1"/>
                </a:solidFill>
                <a:latin typeface="Calibri"/>
                <a:ea typeface="Calibri"/>
                <a:cs typeface="Calibri"/>
                <a:sym typeface="Calibri"/>
              </a:rPr>
              <a:t>     (4PS19EC020)</a:t>
            </a:r>
          </a:p>
          <a:p>
            <a:pPr marL="0" marR="0" lvl="0" indent="0" algn="l" rtl="0">
              <a:spcBef>
                <a:spcPts val="0"/>
              </a:spcBef>
              <a:spcAft>
                <a:spcPts val="0"/>
              </a:spcAft>
              <a:buNone/>
            </a:pPr>
            <a:r>
              <a:rPr lang="en-US" sz="2800" dirty="0" err="1">
                <a:solidFill>
                  <a:schemeClr val="dk1"/>
                </a:solidFill>
                <a:latin typeface="Calibri"/>
                <a:cs typeface="Calibri"/>
                <a:sym typeface="Calibri"/>
              </a:rPr>
              <a:t>Hrittik</a:t>
            </a:r>
            <a:r>
              <a:rPr lang="en-US" sz="2800" dirty="0">
                <a:solidFill>
                  <a:schemeClr val="dk1"/>
                </a:solidFill>
                <a:latin typeface="Calibri"/>
                <a:cs typeface="Calibri"/>
                <a:sym typeface="Calibri"/>
              </a:rPr>
              <a:t>      (4PS19EC062)</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1" name="Google Shape;101;p13"/>
          <p:cNvSpPr txBox="1"/>
          <p:nvPr/>
        </p:nvSpPr>
        <p:spPr>
          <a:xfrm>
            <a:off x="15247247" y="5481096"/>
            <a:ext cx="3173309"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dirty="0">
                <a:solidFill>
                  <a:schemeClr val="dk1"/>
                </a:solidFill>
                <a:latin typeface="Calibri"/>
                <a:cs typeface="Calibri"/>
                <a:sym typeface="Calibri"/>
              </a:rPr>
              <a:t>Mrs. MEGHANA S</a:t>
            </a:r>
          </a:p>
          <a:p>
            <a:pPr algn="ctr"/>
            <a:r>
              <a:rPr lang="en-IN" sz="2400" dirty="0">
                <a:latin typeface="Times New Roman" panose="02020603050405020304" pitchFamily="18" charset="0"/>
                <a:cs typeface="Times New Roman" panose="02020603050405020304" pitchFamily="18" charset="0"/>
              </a:rPr>
              <a:t>Assistant Professor, Dept. of ECE</a:t>
            </a:r>
          </a:p>
          <a:p>
            <a:pPr marL="0" marR="0" lvl="0" indent="0" algn="l" rtl="0">
              <a:spcBef>
                <a:spcPts val="0"/>
              </a:spcBef>
              <a:spcAft>
                <a:spcPts val="0"/>
              </a:spcAft>
              <a:buNone/>
            </a:pPr>
            <a:endParaRPr dirty="0"/>
          </a:p>
        </p:txBody>
      </p:sp>
      <p:sp>
        <p:nvSpPr>
          <p:cNvPr id="102" name="Google Shape;102;p13"/>
          <p:cNvSpPr txBox="1"/>
          <p:nvPr/>
        </p:nvSpPr>
        <p:spPr>
          <a:xfrm>
            <a:off x="5385101" y="6509436"/>
            <a:ext cx="8044578" cy="20005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Submitted for the partial fulfillment </a:t>
            </a:r>
            <a:endParaRPr dirty="0"/>
          </a:p>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of </a:t>
            </a:r>
            <a:endParaRPr dirty="0"/>
          </a:p>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 BACHELOR OF ENGINEERING DEGREE</a:t>
            </a:r>
          </a:p>
          <a:p>
            <a:pPr marL="0" marR="0" lvl="0" indent="0" algn="ctr" rtl="0">
              <a:spcBef>
                <a:spcPts val="0"/>
              </a:spcBef>
              <a:spcAft>
                <a:spcPts val="0"/>
              </a:spcAft>
              <a:buNone/>
            </a:pPr>
            <a:endParaRPr dirty="0"/>
          </a:p>
          <a:p>
            <a:pPr marL="0" marR="0" lvl="0" indent="0" algn="ctr" rtl="0">
              <a:spcBef>
                <a:spcPts val="0"/>
              </a:spcBef>
              <a:spcAft>
                <a:spcPts val="0"/>
              </a:spcAft>
              <a:buNone/>
            </a:pPr>
            <a:endParaRPr dirty="0"/>
          </a:p>
        </p:txBody>
      </p:sp>
      <p:grpSp>
        <p:nvGrpSpPr>
          <p:cNvPr id="103" name="Google Shape;103;p13"/>
          <p:cNvGrpSpPr/>
          <p:nvPr/>
        </p:nvGrpSpPr>
        <p:grpSpPr>
          <a:xfrm>
            <a:off x="-19844" y="9393364"/>
            <a:ext cx="19010314" cy="1112119"/>
            <a:chOff x="-2" y="9568581"/>
            <a:chExt cx="19010314" cy="1112119"/>
          </a:xfrm>
        </p:grpSpPr>
        <p:grpSp>
          <p:nvGrpSpPr>
            <p:cNvPr id="104"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8" name="Google Shape;108;p13"/>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2022-2023</a:t>
            </a:r>
            <a:endParaRPr sz="2800" dirty="0">
              <a:solidFill>
                <a:schemeClr val="dk1"/>
              </a:solidFill>
              <a:latin typeface="Calibri"/>
              <a:ea typeface="Calibri"/>
              <a:cs typeface="Calibri"/>
              <a:sym typeface="Calibri"/>
            </a:endParaRPr>
          </a:p>
        </p:txBody>
      </p:sp>
      <p:sp>
        <p:nvSpPr>
          <p:cNvPr id="110" name="Google Shape;110;p13"/>
          <p:cNvSpPr txBox="1"/>
          <p:nvPr/>
        </p:nvSpPr>
        <p:spPr>
          <a:xfrm>
            <a:off x="429473" y="9595500"/>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Department of Electronics and Communication</a:t>
            </a:r>
            <a:endParaRPr dirty="0"/>
          </a:p>
        </p:txBody>
      </p:sp>
      <p:sp>
        <p:nvSpPr>
          <p:cNvPr id="111" name="Google Shape;111;p13"/>
          <p:cNvSpPr txBox="1">
            <a:spLocks noGrp="1"/>
          </p:cNvSpPr>
          <p:nvPr>
            <p:ph type="sldNum" idx="12"/>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a:t>
            </a:fld>
            <a:endParaRPr dirty="0">
              <a:solidFill>
                <a:schemeClr val="lt1"/>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73660" y="743691"/>
            <a:ext cx="1829055" cy="1829055"/>
          </a:xfrm>
          <a:prstGeom prst="rect">
            <a:avLst/>
          </a:prstGeom>
        </p:spPr>
      </p:pic>
      <p:pic>
        <p:nvPicPr>
          <p:cNvPr id="4" name="Picture 3"/>
          <p:cNvPicPr>
            <a:picLocks noChangeAspect="1"/>
          </p:cNvPicPr>
          <p:nvPr/>
        </p:nvPicPr>
        <p:blipFill>
          <a:blip r:embed="rId5">
            <a:clrChange>
              <a:clrFrom>
                <a:srgbClr val="F9F9F9"/>
              </a:clrFrom>
              <a:clrTo>
                <a:srgbClr val="F9F9F9">
                  <a:alpha val="0"/>
                </a:srgbClr>
              </a:clrTo>
            </a:clrChange>
            <a:duotone>
              <a:prstClr val="black"/>
              <a:schemeClr val="accent1">
                <a:lumMod val="60000"/>
                <a:lumOff val="40000"/>
                <a:tint val="45000"/>
                <a:satMod val="400000"/>
              </a:schemeClr>
            </a:duotone>
            <a:extLst>
              <a:ext uri="{BEBA8EAE-BF5A-486C-A8C5-ECC9F3942E4B}">
                <a14:imgProps xmlns:a14="http://schemas.microsoft.com/office/drawing/2010/main">
                  <a14:imgLayer r:embed="rId6">
                    <a14:imgEffect>
                      <a14:saturation sat="102000"/>
                    </a14:imgEffect>
                  </a14:imgLayer>
                </a14:imgProps>
              </a:ext>
              <a:ext uri="{28A0092B-C50C-407E-A947-70E740481C1C}">
                <a14:useLocalDpi xmlns:a14="http://schemas.microsoft.com/office/drawing/2010/main" val="0"/>
              </a:ext>
            </a:extLst>
          </a:blip>
          <a:stretch>
            <a:fillRect/>
          </a:stretch>
        </p:blipFill>
        <p:spPr>
          <a:xfrm>
            <a:off x="7622396" y="3403771"/>
            <a:ext cx="3202856" cy="30192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10</a:t>
            </a:fld>
            <a:endParaRPr sz="3200">
              <a:solidFill>
                <a:schemeClr val="lt1"/>
              </a:solidFill>
            </a:endParaRPr>
          </a:p>
        </p:txBody>
      </p:sp>
      <p:grpSp>
        <p:nvGrpSpPr>
          <p:cNvPr id="239" name="Google Shape;239;p21"/>
          <p:cNvGrpSpPr/>
          <p:nvPr/>
        </p:nvGrpSpPr>
        <p:grpSpPr>
          <a:xfrm>
            <a:off x="-2" y="9568581"/>
            <a:ext cx="19010314" cy="1112119"/>
            <a:chOff x="-2" y="9568581"/>
            <a:chExt cx="19010314" cy="1112119"/>
          </a:xfrm>
        </p:grpSpPr>
        <p:grpSp>
          <p:nvGrpSpPr>
            <p:cNvPr id="240" name="Google Shape;240;p21"/>
            <p:cNvGrpSpPr/>
            <p:nvPr/>
          </p:nvGrpSpPr>
          <p:grpSpPr>
            <a:xfrm>
              <a:off x="-2" y="9568581"/>
              <a:ext cx="19010314" cy="1112119"/>
              <a:chOff x="-324645" y="2222500"/>
              <a:chExt cx="22261686" cy="1302327"/>
            </a:xfrm>
          </p:grpSpPr>
          <p:sp>
            <p:nvSpPr>
              <p:cNvPr id="241" name="Google Shape;241;p21"/>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21"/>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3" name="Google Shape;243;p21"/>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4" name="Google Shape;244;p21"/>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PESCEglobe</a:t>
            </a:r>
            <a:endParaRPr dirty="0"/>
          </a:p>
        </p:txBody>
      </p:sp>
      <p:sp>
        <p:nvSpPr>
          <p:cNvPr id="245" name="Google Shape;245;p21"/>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2022-2023</a:t>
            </a:r>
            <a:endParaRPr sz="2800" dirty="0">
              <a:solidFill>
                <a:schemeClr val="dk1"/>
              </a:solidFill>
              <a:latin typeface="Calibri"/>
              <a:ea typeface="Calibri"/>
              <a:cs typeface="Calibri"/>
              <a:sym typeface="Calibri"/>
            </a:endParaRPr>
          </a:p>
        </p:txBody>
      </p:sp>
      <p:sp>
        <p:nvSpPr>
          <p:cNvPr id="246" name="Google Shape;246;p21"/>
          <p:cNvSpPr txBox="1"/>
          <p:nvPr/>
        </p:nvSpPr>
        <p:spPr>
          <a:xfrm>
            <a:off x="18115756" y="9771598"/>
            <a:ext cx="736123" cy="528103"/>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10</a:t>
            </a:fld>
            <a:endParaRPr sz="1870" dirty="0">
              <a:solidFill>
                <a:schemeClr val="lt1"/>
              </a:solidFill>
              <a:latin typeface="Calibri"/>
              <a:ea typeface="Calibri"/>
              <a:cs typeface="Calibri"/>
              <a:sym typeface="Calibri"/>
            </a:endParaRPr>
          </a:p>
        </p:txBody>
      </p:sp>
      <p:grpSp>
        <p:nvGrpSpPr>
          <p:cNvPr id="247" name="Google Shape;247;p21"/>
          <p:cNvGrpSpPr/>
          <p:nvPr/>
        </p:nvGrpSpPr>
        <p:grpSpPr>
          <a:xfrm>
            <a:off x="-26281" y="774700"/>
            <a:ext cx="15071695" cy="827992"/>
            <a:chOff x="-16184" y="8640158"/>
            <a:chExt cx="4045716" cy="439420"/>
          </a:xfrm>
        </p:grpSpPr>
        <p:sp>
          <p:nvSpPr>
            <p:cNvPr id="248" name="Google Shape;248;p21"/>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7</a:t>
              </a:r>
              <a:r>
                <a:rPr lang="en-US" sz="5400" b="0" i="0" u="none" strike="noStrike" cap="none" dirty="0">
                  <a:solidFill>
                    <a:schemeClr val="lt1"/>
                  </a:solidFill>
                  <a:latin typeface="Calibri"/>
                  <a:ea typeface="Calibri"/>
                  <a:cs typeface="Calibri"/>
                  <a:sym typeface="Calibri"/>
                </a:rPr>
                <a:t>. </a:t>
              </a:r>
              <a:r>
                <a:rPr lang="en-US" sz="5400" dirty="0">
                  <a:solidFill>
                    <a:schemeClr val="lt1"/>
                  </a:solidFill>
                  <a:latin typeface="Calibri"/>
                  <a:ea typeface="Calibri"/>
                  <a:cs typeface="Calibri"/>
                  <a:sym typeface="Calibri"/>
                </a:rPr>
                <a:t>Blocks of the systems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49" name="Google Shape;249;p21"/>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50" name="Google Shape;250;p21"/>
          <p:cNvSpPr txBox="1"/>
          <p:nvPr/>
        </p:nvSpPr>
        <p:spPr>
          <a:xfrm>
            <a:off x="1671145" y="7945154"/>
            <a:ext cx="15544800" cy="584735"/>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3600"/>
            </a:pPr>
            <a:r>
              <a:rPr lang="en-IN" sz="3200" dirty="0">
                <a:latin typeface="Times New Roman" panose="02020603050405020304" pitchFamily="18" charset="0"/>
                <a:cs typeface="Times New Roman" panose="02020603050405020304" pitchFamily="18" charset="0"/>
              </a:rPr>
              <a:t>Fig.1: STORAGE TO LOGIN FRAME                  Fig.2: COURSE BRANCHING</a:t>
            </a:r>
            <a:endParaRPr sz="3200"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958428" y="415193"/>
            <a:ext cx="2157328" cy="2145128"/>
          </a:xfrm>
          <a:prstGeom prst="rect">
            <a:avLst/>
          </a:prstGeom>
        </p:spPr>
      </p:pic>
      <p:pic>
        <p:nvPicPr>
          <p:cNvPr id="19" name="Picture 18"/>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71145" y="2443479"/>
            <a:ext cx="6451775" cy="4585969"/>
          </a:xfrm>
          <a:prstGeom prst="rect">
            <a:avLst/>
          </a:prstGeom>
        </p:spPr>
      </p:pic>
      <p:pic>
        <p:nvPicPr>
          <p:cNvPr id="21" name="Picture 20"/>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13645"/>
          <a:stretch/>
        </p:blipFill>
        <p:spPr bwMode="auto">
          <a:xfrm>
            <a:off x="9673076" y="2963916"/>
            <a:ext cx="5372338" cy="3373821"/>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grpSp>
        <p:nvGrpSpPr>
          <p:cNvPr id="4" name="Google Shape;151;p16"/>
          <p:cNvGrpSpPr/>
          <p:nvPr/>
        </p:nvGrpSpPr>
        <p:grpSpPr>
          <a:xfrm>
            <a:off x="137160" y="9581282"/>
            <a:ext cx="18714720" cy="899241"/>
            <a:chOff x="-2" y="9568581"/>
            <a:chExt cx="19010314" cy="1112119"/>
          </a:xfrm>
        </p:grpSpPr>
        <p:grpSp>
          <p:nvGrpSpPr>
            <p:cNvPr id="5" name="Google Shape;152;p16"/>
            <p:cNvGrpSpPr/>
            <p:nvPr/>
          </p:nvGrpSpPr>
          <p:grpSpPr>
            <a:xfrm>
              <a:off x="-2" y="9568581"/>
              <a:ext cx="19010314" cy="1112119"/>
              <a:chOff x="-324645" y="2222500"/>
              <a:chExt cx="22261686" cy="1302327"/>
            </a:xfrm>
          </p:grpSpPr>
          <p:sp>
            <p:nvSpPr>
              <p:cNvPr id="7" name="Google Shape;153;p1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154;p1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 name="Google Shape;155;p1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 name="Google Shape;226;p20"/>
          <p:cNvSpPr txBox="1"/>
          <p:nvPr/>
        </p:nvSpPr>
        <p:spPr>
          <a:xfrm>
            <a:off x="361156" y="9676979"/>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PESCEglobe</a:t>
            </a:r>
            <a:endParaRPr dirty="0"/>
          </a:p>
        </p:txBody>
      </p:sp>
      <p:sp>
        <p:nvSpPr>
          <p:cNvPr id="16" name="Google Shape;245;p21"/>
          <p:cNvSpPr txBox="1"/>
          <p:nvPr/>
        </p:nvSpPr>
        <p:spPr>
          <a:xfrm>
            <a:off x="15237196" y="9807358"/>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2022-2023</a:t>
            </a:r>
            <a:endParaRPr sz="2800" dirty="0">
              <a:solidFill>
                <a:schemeClr val="dk1"/>
              </a:solidFill>
              <a:latin typeface="Calibri"/>
              <a:ea typeface="Calibri"/>
              <a:cs typeface="Calibri"/>
              <a:sym typeface="Calibri"/>
            </a:endParaRPr>
          </a:p>
        </p:txBody>
      </p:sp>
      <p:sp>
        <p:nvSpPr>
          <p:cNvPr id="17" name="Google Shape;194;p18"/>
          <p:cNvSpPr txBox="1"/>
          <p:nvPr/>
        </p:nvSpPr>
        <p:spPr>
          <a:xfrm>
            <a:off x="17968679" y="9676979"/>
            <a:ext cx="776521" cy="51888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3200" dirty="0">
                <a:solidFill>
                  <a:schemeClr val="lt1"/>
                </a:solidFill>
                <a:latin typeface="Calibri"/>
                <a:ea typeface="Calibri"/>
                <a:cs typeface="Calibri"/>
                <a:sym typeface="Calibri"/>
              </a:rPr>
              <a:t>11</a:t>
            </a:r>
            <a:endParaRPr sz="1870" dirty="0">
              <a:solidFill>
                <a:schemeClr val="lt1"/>
              </a:solidFill>
              <a:latin typeface="Calibri"/>
              <a:ea typeface="Calibri"/>
              <a:cs typeface="Calibri"/>
              <a:sym typeface="Calibri"/>
            </a:endParaRPr>
          </a:p>
        </p:txBody>
      </p:sp>
      <p:pic>
        <p:nvPicPr>
          <p:cNvPr id="18" name="Picture 17"/>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328" t="5854" r="-328" b="-1084"/>
          <a:stretch/>
        </p:blipFill>
        <p:spPr bwMode="auto">
          <a:xfrm>
            <a:off x="3211706" y="966671"/>
            <a:ext cx="12025490" cy="6747641"/>
          </a:xfrm>
          <a:prstGeom prst="rect">
            <a:avLst/>
          </a:prstGeom>
          <a:ln>
            <a:noFill/>
          </a:ln>
          <a:extLst>
            <a:ext uri="{53640926-AAD7-44D8-BBD7-CCE9431645EC}">
              <a14:shadowObscured xmlns:a14="http://schemas.microsoft.com/office/drawing/2010/main"/>
            </a:ext>
          </a:extLst>
        </p:spPr>
      </p:pic>
      <p:sp>
        <p:nvSpPr>
          <p:cNvPr id="19" name="Google Shape;250;p21"/>
          <p:cNvSpPr txBox="1"/>
          <p:nvPr/>
        </p:nvSpPr>
        <p:spPr>
          <a:xfrm>
            <a:off x="4296486" y="8355429"/>
            <a:ext cx="8369313" cy="584735"/>
          </a:xfrm>
          <a:prstGeom prst="rect">
            <a:avLst/>
          </a:prstGeom>
          <a:noFill/>
          <a:ln>
            <a:noFill/>
          </a:ln>
        </p:spPr>
        <p:txBody>
          <a:bodyPr spcFirstLastPara="1" wrap="square" lIns="91425" tIns="45700" rIns="91425" bIns="45700" anchor="t" anchorCtr="0">
            <a:spAutoFit/>
          </a:bodyPr>
          <a:lstStyle/>
          <a:p>
            <a:pPr marR="0" lvl="0" algn="ctr" rtl="0">
              <a:spcBef>
                <a:spcPts val="0"/>
              </a:spcBef>
              <a:spcAft>
                <a:spcPts val="0"/>
              </a:spcAft>
              <a:buClr>
                <a:schemeClr val="dk1"/>
              </a:buClr>
              <a:buSzPts val="3600"/>
            </a:pPr>
            <a:r>
              <a:rPr lang="en-IN" sz="3200" dirty="0">
                <a:latin typeface="Times New Roman" panose="02020603050405020304" pitchFamily="18" charset="0"/>
                <a:cs typeface="Times New Roman" panose="02020603050405020304" pitchFamily="18" charset="0"/>
              </a:rPr>
              <a:t>Fig.3: NAVIGATION FLOWCHART</a:t>
            </a:r>
            <a:endParaRPr sz="3200" dirty="0">
              <a:latin typeface="Times New Roman" panose="02020603050405020304" pitchFamily="18" charset="0"/>
              <a:cs typeface="Times New Roman" panose="02020603050405020304" pitchFamily="18" charset="0"/>
            </a:endParaRPr>
          </a:p>
        </p:txBody>
      </p:sp>
      <p:cxnSp>
        <p:nvCxnSpPr>
          <p:cNvPr id="22" name="Straight Arrow Connector 21"/>
          <p:cNvCxnSpPr/>
          <p:nvPr/>
        </p:nvCxnSpPr>
        <p:spPr>
          <a:xfrm flipV="1">
            <a:off x="10550388" y="2753138"/>
            <a:ext cx="626165" cy="99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Google Shape;250;p21"/>
          <p:cNvSpPr txBox="1"/>
          <p:nvPr/>
        </p:nvSpPr>
        <p:spPr>
          <a:xfrm>
            <a:off x="10611712" y="2583881"/>
            <a:ext cx="2054087" cy="338514"/>
          </a:xfrm>
          <a:prstGeom prst="rect">
            <a:avLst/>
          </a:prstGeom>
          <a:noFill/>
          <a:ln>
            <a:noFill/>
          </a:ln>
        </p:spPr>
        <p:txBody>
          <a:bodyPr spcFirstLastPara="1" wrap="square" lIns="91425" tIns="45700" rIns="91425" bIns="45700" anchor="t" anchorCtr="0">
            <a:spAutoFit/>
          </a:bodyPr>
          <a:lstStyle/>
          <a:p>
            <a:pPr marR="0" lvl="0" algn="ctr" rtl="0">
              <a:spcBef>
                <a:spcPts val="0"/>
              </a:spcBef>
              <a:spcAft>
                <a:spcPts val="0"/>
              </a:spcAft>
              <a:buClr>
                <a:schemeClr val="dk1"/>
              </a:buClr>
              <a:buSzPts val="3600"/>
            </a:pPr>
            <a:r>
              <a:rPr lang="en-IN" sz="1600" dirty="0">
                <a:latin typeface="Sitka Text" panose="02000505000000020004" pitchFamily="2" charset="0"/>
                <a:cs typeface="Times New Roman" panose="02020603050405020304" pitchFamily="18" charset="0"/>
              </a:rPr>
              <a:t>MCA</a:t>
            </a:r>
            <a:endParaRPr sz="1600" dirty="0">
              <a:latin typeface="Sitka Text" panose="02000505000000020004" pitchFamily="2" charset="0"/>
              <a:cs typeface="Times New Roman" panose="02020603050405020304" pitchFamily="18" charset="0"/>
            </a:endParaRPr>
          </a:p>
        </p:txBody>
      </p:sp>
      <p:pic>
        <p:nvPicPr>
          <p:cNvPr id="26" name="Picture 2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958428" y="415193"/>
            <a:ext cx="2157328" cy="2145128"/>
          </a:xfrm>
          <a:prstGeom prst="rect">
            <a:avLst/>
          </a:prstGeom>
        </p:spPr>
      </p:pic>
    </p:spTree>
    <p:extLst>
      <p:ext uri="{BB962C8B-B14F-4D97-AF65-F5344CB8AC3E}">
        <p14:creationId xmlns:p14="http://schemas.microsoft.com/office/powerpoint/2010/main" val="595828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grpSp>
        <p:nvGrpSpPr>
          <p:cNvPr id="3" name="Google Shape;151;p16"/>
          <p:cNvGrpSpPr/>
          <p:nvPr/>
        </p:nvGrpSpPr>
        <p:grpSpPr>
          <a:xfrm>
            <a:off x="137160" y="9581282"/>
            <a:ext cx="18714720" cy="899241"/>
            <a:chOff x="-2" y="9568581"/>
            <a:chExt cx="19010314" cy="1112119"/>
          </a:xfrm>
        </p:grpSpPr>
        <p:grpSp>
          <p:nvGrpSpPr>
            <p:cNvPr id="4" name="Google Shape;152;p16"/>
            <p:cNvGrpSpPr/>
            <p:nvPr/>
          </p:nvGrpSpPr>
          <p:grpSpPr>
            <a:xfrm>
              <a:off x="-2" y="9568581"/>
              <a:ext cx="19010314" cy="1112119"/>
              <a:chOff x="-324645" y="2222500"/>
              <a:chExt cx="22261686" cy="1302327"/>
            </a:xfrm>
          </p:grpSpPr>
          <p:sp>
            <p:nvSpPr>
              <p:cNvPr id="6" name="Google Shape;153;p1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154;p1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 name="Google Shape;155;p1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 name="Google Shape;368;p28"/>
          <p:cNvSpPr txBox="1"/>
          <p:nvPr/>
        </p:nvSpPr>
        <p:spPr>
          <a:xfrm>
            <a:off x="453921" y="9676979"/>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PESCEglobe</a:t>
            </a:r>
            <a:endParaRPr dirty="0"/>
          </a:p>
        </p:txBody>
      </p:sp>
      <p:sp>
        <p:nvSpPr>
          <p:cNvPr id="9" name="Google Shape;245;p21"/>
          <p:cNvSpPr txBox="1"/>
          <p:nvPr/>
        </p:nvSpPr>
        <p:spPr>
          <a:xfrm>
            <a:off x="15215780" y="9769292"/>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2022-2023</a:t>
            </a:r>
            <a:endParaRPr sz="2800" dirty="0">
              <a:solidFill>
                <a:schemeClr val="dk1"/>
              </a:solidFill>
              <a:latin typeface="Calibri"/>
              <a:ea typeface="Calibri"/>
              <a:cs typeface="Calibri"/>
              <a:sym typeface="Calibri"/>
            </a:endParaRPr>
          </a:p>
        </p:txBody>
      </p:sp>
      <p:sp>
        <p:nvSpPr>
          <p:cNvPr id="10" name="Google Shape;194;p18"/>
          <p:cNvSpPr txBox="1"/>
          <p:nvPr/>
        </p:nvSpPr>
        <p:spPr>
          <a:xfrm>
            <a:off x="17933220" y="9767864"/>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2800" dirty="0">
                <a:solidFill>
                  <a:schemeClr val="lt1"/>
                </a:solidFill>
                <a:latin typeface="Calibri"/>
                <a:ea typeface="Calibri"/>
                <a:cs typeface="Calibri"/>
                <a:sym typeface="Calibri"/>
              </a:rPr>
              <a:t>12</a:t>
            </a:r>
            <a:endParaRPr sz="2800" dirty="0">
              <a:solidFill>
                <a:schemeClr val="lt1"/>
              </a:solidFill>
              <a:latin typeface="Calibri"/>
              <a:ea typeface="Calibri"/>
              <a:cs typeface="Calibri"/>
              <a:sym typeface="Calibri"/>
            </a:endParaRPr>
          </a:p>
        </p:txBody>
      </p:sp>
      <p:pic>
        <p:nvPicPr>
          <p:cNvPr id="12" name="Picture 1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64974" y="888896"/>
            <a:ext cx="7792399" cy="6828581"/>
          </a:xfrm>
          <a:prstGeom prst="rect">
            <a:avLst/>
          </a:prstGeom>
        </p:spPr>
      </p:pic>
      <p:pic>
        <p:nvPicPr>
          <p:cNvPr id="14" name="Picture 1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45040" y="1047334"/>
            <a:ext cx="7858314" cy="6511706"/>
          </a:xfrm>
          <a:prstGeom prst="rect">
            <a:avLst/>
          </a:prstGeom>
        </p:spPr>
      </p:pic>
      <p:sp>
        <p:nvSpPr>
          <p:cNvPr id="15" name="Google Shape;250;p21"/>
          <p:cNvSpPr txBox="1"/>
          <p:nvPr/>
        </p:nvSpPr>
        <p:spPr>
          <a:xfrm>
            <a:off x="1364974" y="8355429"/>
            <a:ext cx="16568246" cy="584735"/>
          </a:xfrm>
          <a:prstGeom prst="rect">
            <a:avLst/>
          </a:prstGeom>
          <a:noFill/>
          <a:ln>
            <a:noFill/>
          </a:ln>
        </p:spPr>
        <p:txBody>
          <a:bodyPr spcFirstLastPara="1" wrap="square" lIns="91425" tIns="45700" rIns="91425" bIns="45700" anchor="t" anchorCtr="0">
            <a:spAutoFit/>
          </a:bodyPr>
          <a:lstStyle/>
          <a:p>
            <a:pPr marR="0" lvl="0" algn="ctr" rtl="0">
              <a:spcBef>
                <a:spcPts val="0"/>
              </a:spcBef>
              <a:spcAft>
                <a:spcPts val="0"/>
              </a:spcAft>
              <a:buClr>
                <a:schemeClr val="dk1"/>
              </a:buClr>
              <a:buSzPts val="3600"/>
            </a:pPr>
            <a:r>
              <a:rPr lang="en-IN" sz="3200" dirty="0">
                <a:latin typeface="Times New Roman" panose="02020603050405020304" pitchFamily="18" charset="0"/>
                <a:cs typeface="Times New Roman" panose="02020603050405020304" pitchFamily="18" charset="0"/>
              </a:rPr>
              <a:t>Fig.4: ER Diagrams</a:t>
            </a:r>
            <a:endParaRPr sz="3200" dirty="0">
              <a:latin typeface="Times New Roman" panose="02020603050405020304" pitchFamily="18" charset="0"/>
              <a:cs typeface="Times New Roman" panose="02020603050405020304" pitchFamily="18" charset="0"/>
            </a:endParaRPr>
          </a:p>
        </p:txBody>
      </p:sp>
      <p:cxnSp>
        <p:nvCxnSpPr>
          <p:cNvPr id="17" name="Straight Connector 16"/>
          <p:cNvCxnSpPr/>
          <p:nvPr/>
        </p:nvCxnSpPr>
        <p:spPr>
          <a:xfrm flipH="1">
            <a:off x="9608949" y="728420"/>
            <a:ext cx="30997" cy="6989057"/>
          </a:xfrm>
          <a:prstGeom prst="line">
            <a:avLst/>
          </a:prstGeom>
        </p:spPr>
        <p:style>
          <a:lnRef idx="1">
            <a:schemeClr val="dk1"/>
          </a:lnRef>
          <a:fillRef idx="0">
            <a:schemeClr val="dk1"/>
          </a:fillRef>
          <a:effectRef idx="0">
            <a:schemeClr val="dk1"/>
          </a:effectRef>
          <a:fontRef idx="minor">
            <a:schemeClr val="tx1"/>
          </a:fontRef>
        </p:style>
      </p:cxnSp>
      <p:pic>
        <p:nvPicPr>
          <p:cNvPr id="18" name="Picture 17"/>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154400" y="415193"/>
            <a:ext cx="1961356" cy="1950264"/>
          </a:xfrm>
          <a:prstGeom prst="rect">
            <a:avLst/>
          </a:prstGeom>
        </p:spPr>
      </p:pic>
    </p:spTree>
    <p:extLst>
      <p:ext uri="{BB962C8B-B14F-4D97-AF65-F5344CB8AC3E}">
        <p14:creationId xmlns:p14="http://schemas.microsoft.com/office/powerpoint/2010/main" val="2479528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13</a:t>
            </a:fld>
            <a:endParaRPr sz="3200">
              <a:solidFill>
                <a:schemeClr val="lt1"/>
              </a:solidFill>
            </a:endParaRPr>
          </a:p>
        </p:txBody>
      </p:sp>
      <p:grpSp>
        <p:nvGrpSpPr>
          <p:cNvPr id="257" name="Google Shape;257;p22"/>
          <p:cNvGrpSpPr/>
          <p:nvPr/>
        </p:nvGrpSpPr>
        <p:grpSpPr>
          <a:xfrm>
            <a:off x="-2" y="9614301"/>
            <a:ext cx="19010314" cy="1112119"/>
            <a:chOff x="-2" y="9568581"/>
            <a:chExt cx="19010314" cy="1112119"/>
          </a:xfrm>
        </p:grpSpPr>
        <p:grpSp>
          <p:nvGrpSpPr>
            <p:cNvPr id="258" name="Google Shape;258;p22"/>
            <p:cNvGrpSpPr/>
            <p:nvPr/>
          </p:nvGrpSpPr>
          <p:grpSpPr>
            <a:xfrm>
              <a:off x="-2" y="9568581"/>
              <a:ext cx="19010314" cy="1112119"/>
              <a:chOff x="-324645" y="2222500"/>
              <a:chExt cx="22261686" cy="1302327"/>
            </a:xfrm>
          </p:grpSpPr>
          <p:sp>
            <p:nvSpPr>
              <p:cNvPr id="259" name="Google Shape;259;p22"/>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22"/>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1" name="Google Shape;261;p22"/>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2" name="Google Shape;262;p22"/>
          <p:cNvSpPr txBox="1"/>
          <p:nvPr/>
        </p:nvSpPr>
        <p:spPr>
          <a:xfrm>
            <a:off x="665956" y="968015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PESCEglobe</a:t>
            </a:r>
            <a:endParaRPr dirty="0"/>
          </a:p>
        </p:txBody>
      </p:sp>
      <p:sp>
        <p:nvSpPr>
          <p:cNvPr id="263" name="Google Shape;263;p22"/>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2022-2023</a:t>
            </a:r>
            <a:endParaRPr sz="2800" dirty="0">
              <a:solidFill>
                <a:schemeClr val="dk1"/>
              </a:solidFill>
              <a:latin typeface="Calibri"/>
              <a:ea typeface="Calibri"/>
              <a:cs typeface="Calibri"/>
              <a:sym typeface="Calibri"/>
            </a:endParaRPr>
          </a:p>
        </p:txBody>
      </p:sp>
      <p:sp>
        <p:nvSpPr>
          <p:cNvPr id="264" name="Google Shape;264;p22"/>
          <p:cNvSpPr txBox="1"/>
          <p:nvPr/>
        </p:nvSpPr>
        <p:spPr>
          <a:xfrm>
            <a:off x="17658556" y="9994900"/>
            <a:ext cx="1123156" cy="269008"/>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13</a:t>
            </a:fld>
            <a:endParaRPr sz="1870">
              <a:solidFill>
                <a:schemeClr val="lt1"/>
              </a:solidFill>
              <a:latin typeface="Calibri"/>
              <a:ea typeface="Calibri"/>
              <a:cs typeface="Calibri"/>
              <a:sym typeface="Calibri"/>
            </a:endParaRPr>
          </a:p>
        </p:txBody>
      </p:sp>
      <p:grpSp>
        <p:nvGrpSpPr>
          <p:cNvPr id="265" name="Google Shape;265;p22"/>
          <p:cNvGrpSpPr/>
          <p:nvPr/>
        </p:nvGrpSpPr>
        <p:grpSpPr>
          <a:xfrm>
            <a:off x="-26281" y="774700"/>
            <a:ext cx="15071695" cy="827992"/>
            <a:chOff x="-16184" y="8640158"/>
            <a:chExt cx="4045716" cy="439420"/>
          </a:xfrm>
        </p:grpSpPr>
        <p:sp>
          <p:nvSpPr>
            <p:cNvPr id="266" name="Google Shape;266;p22"/>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8</a:t>
              </a:r>
              <a:r>
                <a:rPr lang="en-US" sz="5400" b="0" i="0" u="none" strike="noStrike" cap="none" dirty="0">
                  <a:solidFill>
                    <a:schemeClr val="lt1"/>
                  </a:solidFill>
                  <a:latin typeface="Calibri"/>
                  <a:ea typeface="Calibri"/>
                  <a:cs typeface="Calibri"/>
                  <a:sym typeface="Calibri"/>
                </a:rPr>
                <a:t>. Tools and Technologies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67" name="Google Shape;267;p22"/>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6" name="Picture 1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958428" y="415193"/>
            <a:ext cx="2157328" cy="2145128"/>
          </a:xfrm>
          <a:prstGeom prst="rect">
            <a:avLst/>
          </a:prstGeom>
        </p:spPr>
      </p:pic>
      <p:sp>
        <p:nvSpPr>
          <p:cNvPr id="19" name="Google Shape;250;p21"/>
          <p:cNvSpPr txBox="1"/>
          <p:nvPr/>
        </p:nvSpPr>
        <p:spPr>
          <a:xfrm>
            <a:off x="378922" y="1941996"/>
            <a:ext cx="7327241" cy="6986488"/>
          </a:xfrm>
          <a:prstGeom prst="rect">
            <a:avLst/>
          </a:prstGeom>
          <a:noFill/>
          <a:ln>
            <a:noFill/>
          </a:ln>
        </p:spPr>
        <p:txBody>
          <a:bodyPr spcFirstLastPara="1" wrap="square" lIns="91425" tIns="45700" rIns="91425" bIns="45700" anchor="t" anchorCtr="0">
            <a:spAutoFit/>
          </a:bodyPr>
          <a:lstStyle/>
          <a:p>
            <a:r>
              <a:rPr lang="en-IN" sz="3200" b="1" dirty="0">
                <a:latin typeface="Times New Roman" panose="02020603050405020304" pitchFamily="18" charset="0"/>
                <a:cs typeface="Times New Roman" panose="02020603050405020304" pitchFamily="18" charset="0"/>
              </a:rPr>
              <a:t>Software Requirement:                                                   </a:t>
            </a:r>
            <a:endParaRPr lang="en-IN" sz="3200" dirty="0">
              <a:latin typeface="Times New Roman" panose="02020603050405020304" pitchFamily="18" charset="0"/>
              <a:cs typeface="Times New Roman" panose="02020603050405020304" pitchFamily="18" charset="0"/>
            </a:endParaRPr>
          </a:p>
          <a:p>
            <a:pPr lvl="0"/>
            <a:r>
              <a:rPr lang="en-IN" sz="3200" dirty="0">
                <a:latin typeface="Times New Roman" panose="02020603050405020304" pitchFamily="18" charset="0"/>
                <a:cs typeface="Times New Roman" panose="02020603050405020304" pitchFamily="18" charset="0"/>
              </a:rPr>
              <a:t> Server used for offline access:                                             </a:t>
            </a:r>
          </a:p>
          <a:p>
            <a:pPr marL="457200" lvl="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WAMP Server </a:t>
            </a:r>
          </a:p>
          <a:p>
            <a:pPr marL="457200" lvl="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 XAMPP Server (php version 5.5) </a:t>
            </a:r>
          </a:p>
          <a:p>
            <a:pPr marL="457200" lvl="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 MAMP Server </a:t>
            </a:r>
          </a:p>
          <a:p>
            <a:pPr marL="457200" lvl="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 LAMP Server</a:t>
            </a:r>
          </a:p>
          <a:p>
            <a:r>
              <a:rPr lang="en-IN" sz="3200" dirty="0">
                <a:latin typeface="Times New Roman" panose="02020603050405020304" pitchFamily="18" charset="0"/>
                <a:cs typeface="Times New Roman" panose="02020603050405020304" pitchFamily="18" charset="0"/>
              </a:rPr>
              <a:t>For database making and editing</a:t>
            </a:r>
          </a:p>
          <a:p>
            <a:pPr marL="457200" lvl="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My SQL</a:t>
            </a:r>
          </a:p>
          <a:p>
            <a:pPr marL="457200" lvl="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Postgresql</a:t>
            </a:r>
          </a:p>
          <a:p>
            <a:r>
              <a:rPr lang="en-IN" sz="3200" dirty="0">
                <a:latin typeface="Times New Roman" panose="02020603050405020304" pitchFamily="18" charset="0"/>
                <a:cs typeface="Times New Roman" panose="02020603050405020304" pitchFamily="18" charset="0"/>
              </a:rPr>
              <a:t>For coding environment</a:t>
            </a:r>
          </a:p>
          <a:p>
            <a:pPr marL="457200" lvl="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Visual Studio(with required extension)</a:t>
            </a:r>
          </a:p>
          <a:p>
            <a:r>
              <a:rPr lang="en-IN" sz="3200" dirty="0">
                <a:latin typeface="Times New Roman" panose="02020603050405020304" pitchFamily="18" charset="0"/>
                <a:cs typeface="Times New Roman" panose="02020603050405020304" pitchFamily="18" charset="0"/>
              </a:rPr>
              <a:t>For testing environment</a:t>
            </a:r>
          </a:p>
          <a:p>
            <a:pPr marL="457200" lvl="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Github</a:t>
            </a:r>
          </a:p>
          <a:p>
            <a:pPr marR="0" lvl="0" algn="l" rtl="0">
              <a:spcBef>
                <a:spcPts val="0"/>
              </a:spcBef>
              <a:spcAft>
                <a:spcPts val="0"/>
              </a:spcAft>
              <a:buClr>
                <a:schemeClr val="dk1"/>
              </a:buClr>
              <a:buSzPts val="3600"/>
            </a:pPr>
            <a:endParaRPr sz="3200" dirty="0">
              <a:latin typeface="Times New Roman" panose="02020603050405020304" pitchFamily="18" charset="0"/>
              <a:cs typeface="Times New Roman" panose="02020603050405020304" pitchFamily="18" charset="0"/>
            </a:endParaRPr>
          </a:p>
        </p:txBody>
      </p:sp>
      <p:sp>
        <p:nvSpPr>
          <p:cNvPr id="21" name="Google Shape;250;p21"/>
          <p:cNvSpPr txBox="1"/>
          <p:nvPr/>
        </p:nvSpPr>
        <p:spPr>
          <a:xfrm>
            <a:off x="8259897" y="1963095"/>
            <a:ext cx="8217559" cy="6001603"/>
          </a:xfrm>
          <a:prstGeom prst="rect">
            <a:avLst/>
          </a:prstGeom>
          <a:noFill/>
          <a:ln>
            <a:noFill/>
          </a:ln>
        </p:spPr>
        <p:txBody>
          <a:bodyPr spcFirstLastPara="1" wrap="square" lIns="91425" tIns="45700" rIns="91425" bIns="45700" anchor="t" anchorCtr="0">
            <a:spAutoFit/>
          </a:bodyPr>
          <a:lstStyle/>
          <a:p>
            <a:pPr>
              <a:buClr>
                <a:schemeClr val="dk1"/>
              </a:buClr>
              <a:buSzPts val="3600"/>
            </a:pPr>
            <a:r>
              <a:rPr lang="en-IN" sz="3200" b="1" dirty="0">
                <a:latin typeface="Times New Roman" panose="02020603050405020304" pitchFamily="18" charset="0"/>
                <a:cs typeface="Times New Roman" panose="02020603050405020304" pitchFamily="18" charset="0"/>
              </a:rPr>
              <a:t>Technology Used:</a:t>
            </a:r>
          </a:p>
          <a:p>
            <a:pPr marL="457200" lvl="0" indent="-457200">
              <a:buClr>
                <a:schemeClr val="dk1"/>
              </a:buClr>
              <a:buSzPts val="36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.NET FRAMEWORK</a:t>
            </a:r>
          </a:p>
          <a:p>
            <a:pPr marL="457200" indent="-457200">
              <a:buClr>
                <a:schemeClr val="dk1"/>
              </a:buClr>
              <a:buSzPts val="36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HTML</a:t>
            </a:r>
          </a:p>
          <a:p>
            <a:pPr marL="457200" indent="-457200">
              <a:buClr>
                <a:schemeClr val="dk1"/>
              </a:buClr>
              <a:buSzPts val="36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CSS</a:t>
            </a:r>
          </a:p>
          <a:p>
            <a:pPr marL="457200" lvl="0" indent="-457200">
              <a:buClr>
                <a:schemeClr val="dk1"/>
              </a:buClr>
              <a:buSzPts val="36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SQL</a:t>
            </a:r>
          </a:p>
          <a:p>
            <a:pPr marL="457200" indent="-457200">
              <a:buClr>
                <a:schemeClr val="dk1"/>
              </a:buClr>
              <a:buSzPts val="36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JAVASCRIPT</a:t>
            </a:r>
          </a:p>
          <a:p>
            <a:pPr marL="457200" indent="-457200">
              <a:buClr>
                <a:schemeClr val="dk1"/>
              </a:buClr>
              <a:buSzPts val="36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PHP</a:t>
            </a:r>
          </a:p>
          <a:p>
            <a:pPr>
              <a:buClr>
                <a:schemeClr val="dk1"/>
              </a:buClr>
              <a:buSzPts val="3600"/>
            </a:pPr>
            <a:endParaRPr lang="en-IN" sz="3200" dirty="0">
              <a:latin typeface="Times New Roman" panose="02020603050405020304" pitchFamily="18" charset="0"/>
              <a:cs typeface="Times New Roman" panose="02020603050405020304" pitchFamily="18" charset="0"/>
            </a:endParaRPr>
          </a:p>
          <a:p>
            <a:pPr>
              <a:buClr>
                <a:schemeClr val="dk1"/>
              </a:buClr>
              <a:buSzPts val="3600"/>
            </a:pPr>
            <a:endParaRPr lang="en-IN" sz="3200" dirty="0">
              <a:latin typeface="Times New Roman" panose="02020603050405020304" pitchFamily="18" charset="0"/>
              <a:cs typeface="Times New Roman" panose="02020603050405020304" pitchFamily="18" charset="0"/>
            </a:endParaRPr>
          </a:p>
          <a:p>
            <a:pPr marL="457200" lvl="0" indent="-457200">
              <a:buClr>
                <a:schemeClr val="dk1"/>
              </a:buClr>
              <a:buSzPts val="360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457200" indent="-457200">
              <a:buClr>
                <a:schemeClr val="dk1"/>
              </a:buClr>
              <a:buSzPts val="360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3600"/>
            </a:pP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grpSp>
        <p:nvGrpSpPr>
          <p:cNvPr id="3" name="Google Shape;204;p19"/>
          <p:cNvGrpSpPr/>
          <p:nvPr/>
        </p:nvGrpSpPr>
        <p:grpSpPr>
          <a:xfrm>
            <a:off x="-2" y="9614301"/>
            <a:ext cx="19010314" cy="1112119"/>
            <a:chOff x="-2" y="9568581"/>
            <a:chExt cx="19010314" cy="1112119"/>
          </a:xfrm>
        </p:grpSpPr>
        <p:grpSp>
          <p:nvGrpSpPr>
            <p:cNvPr id="4" name="Google Shape;205;p19"/>
            <p:cNvGrpSpPr/>
            <p:nvPr/>
          </p:nvGrpSpPr>
          <p:grpSpPr>
            <a:xfrm>
              <a:off x="-2" y="9568581"/>
              <a:ext cx="19010314" cy="1112119"/>
              <a:chOff x="-324645" y="2222500"/>
              <a:chExt cx="22261686" cy="1302327"/>
            </a:xfrm>
          </p:grpSpPr>
          <p:sp>
            <p:nvSpPr>
              <p:cNvPr id="6" name="Google Shape;206;p19"/>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207;p19"/>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 name="Google Shape;208;p19"/>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 name="Google Shape;262;p22"/>
          <p:cNvSpPr txBox="1"/>
          <p:nvPr/>
        </p:nvSpPr>
        <p:spPr>
          <a:xfrm>
            <a:off x="604996" y="9816437"/>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PESCEglobe</a:t>
            </a:r>
            <a:endParaRPr dirty="0"/>
          </a:p>
        </p:txBody>
      </p:sp>
      <p:sp>
        <p:nvSpPr>
          <p:cNvPr id="14" name="Google Shape;263;p22"/>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2022-2023</a:t>
            </a:r>
            <a:endParaRPr sz="2800" dirty="0">
              <a:solidFill>
                <a:schemeClr val="dk1"/>
              </a:solidFill>
              <a:latin typeface="Calibri"/>
              <a:ea typeface="Calibri"/>
              <a:cs typeface="Calibri"/>
              <a:sym typeface="Calibri"/>
            </a:endParaRPr>
          </a:p>
        </p:txBody>
      </p:sp>
      <p:sp>
        <p:nvSpPr>
          <p:cNvPr id="15" name="Google Shape;211;p19"/>
          <p:cNvSpPr txBox="1"/>
          <p:nvPr/>
        </p:nvSpPr>
        <p:spPr>
          <a:xfrm>
            <a:off x="18115756" y="9816437"/>
            <a:ext cx="705644" cy="483264"/>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3200" dirty="0">
                <a:solidFill>
                  <a:schemeClr val="lt1"/>
                </a:solidFill>
                <a:latin typeface="Calibri"/>
                <a:ea typeface="Calibri"/>
                <a:cs typeface="Calibri"/>
                <a:sym typeface="Calibri"/>
              </a:rPr>
              <a:t>14</a:t>
            </a:r>
            <a:endParaRPr sz="1870" dirty="0">
              <a:solidFill>
                <a:schemeClr val="lt1"/>
              </a:solidFill>
              <a:latin typeface="Calibri"/>
              <a:ea typeface="Calibri"/>
              <a:cs typeface="Calibri"/>
              <a:sym typeface="Calibri"/>
            </a:endParaRPr>
          </a:p>
        </p:txBody>
      </p:sp>
      <p:grpSp>
        <p:nvGrpSpPr>
          <p:cNvPr id="16" name="Google Shape;337;p26"/>
          <p:cNvGrpSpPr/>
          <p:nvPr/>
        </p:nvGrpSpPr>
        <p:grpSpPr>
          <a:xfrm>
            <a:off x="-26281" y="774700"/>
            <a:ext cx="15071695" cy="827992"/>
            <a:chOff x="-16184" y="8640158"/>
            <a:chExt cx="4045716" cy="439420"/>
          </a:xfrm>
        </p:grpSpPr>
        <p:sp>
          <p:nvSpPr>
            <p:cNvPr id="17" name="Google Shape;338;p2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9</a:t>
              </a:r>
              <a:r>
                <a:rPr lang="en-US" sz="5400" b="0" i="0" u="none" strike="noStrike" cap="none" dirty="0">
                  <a:solidFill>
                    <a:schemeClr val="lt1"/>
                  </a:solidFill>
                  <a:latin typeface="Calibri"/>
                  <a:ea typeface="Calibri"/>
                  <a:cs typeface="Calibri"/>
                  <a:sym typeface="Calibri"/>
                </a:rPr>
                <a:t>. </a:t>
              </a:r>
              <a:r>
                <a:rPr lang="en-US" sz="5400" dirty="0">
                  <a:solidFill>
                    <a:schemeClr val="lt1"/>
                  </a:solidFill>
                  <a:latin typeface="Calibri"/>
                  <a:ea typeface="Calibri"/>
                  <a:cs typeface="Calibri"/>
                  <a:sym typeface="Calibri"/>
                </a:rPr>
                <a:t>COST OF THE SYSTEM</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8"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9" name="Picture 18"/>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958428" y="415193"/>
            <a:ext cx="2157328" cy="2145128"/>
          </a:xfrm>
          <a:prstGeom prst="rect">
            <a:avLst/>
          </a:prstGeom>
        </p:spPr>
      </p:pic>
      <p:sp>
        <p:nvSpPr>
          <p:cNvPr id="20" name="Google Shape;340;p26"/>
          <p:cNvSpPr txBox="1"/>
          <p:nvPr/>
        </p:nvSpPr>
        <p:spPr>
          <a:xfrm>
            <a:off x="807470" y="2046246"/>
            <a:ext cx="15544800" cy="5016718"/>
          </a:xfrm>
          <a:prstGeom prst="rect">
            <a:avLst/>
          </a:prstGeom>
          <a:noFill/>
          <a:ln>
            <a:noFill/>
          </a:ln>
        </p:spPr>
        <p:txBody>
          <a:bodyPr spcFirstLastPara="1" wrap="square" lIns="91425" tIns="45700" rIns="91425" bIns="45700" anchor="t" anchorCtr="0">
            <a:spAutoFit/>
          </a:bodyPr>
          <a:lstStyle/>
          <a:p>
            <a:pPr marL="457200" lvl="0" indent="-457200" algn="just">
              <a:buClr>
                <a:schemeClr val="dk1"/>
              </a:buClr>
              <a:buSzPts val="360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Phase 1 : </a:t>
            </a:r>
            <a:r>
              <a:rPr lang="en-IN" sz="3200" dirty="0">
                <a:latin typeface="Times New Roman" panose="02020603050405020304" pitchFamily="18" charset="0"/>
                <a:cs typeface="Times New Roman" panose="02020603050405020304" pitchFamily="18" charset="0"/>
              </a:rPr>
              <a:t>In initial phase of the project the cost analysis for the project is null as the programming interfaces are free and we are only running the UI(user interface) on the offline server.</a:t>
            </a:r>
          </a:p>
          <a:p>
            <a:pPr lvl="0" algn="just">
              <a:buClr>
                <a:schemeClr val="dk1"/>
              </a:buClr>
              <a:buSzPts val="3600"/>
            </a:pPr>
            <a:r>
              <a:rPr lang="en-IN" sz="3200" dirty="0">
                <a:latin typeface="Times New Roman" panose="02020603050405020304" pitchFamily="18" charset="0"/>
                <a:cs typeface="Times New Roman" panose="02020603050405020304" pitchFamily="18" charset="0"/>
              </a:rPr>
              <a:t>                    Just for checking the practical </a:t>
            </a:r>
            <a:r>
              <a:rPr lang="en-IN" sz="3200" dirty="0" err="1">
                <a:latin typeface="Times New Roman" panose="02020603050405020304" pitchFamily="18" charset="0"/>
                <a:cs typeface="Times New Roman" panose="02020603050405020304" pitchFamily="18" charset="0"/>
              </a:rPr>
              <a:t>abilty</a:t>
            </a:r>
            <a:r>
              <a:rPr lang="en-IN" sz="3200" dirty="0">
                <a:latin typeface="Times New Roman" panose="02020603050405020304" pitchFamily="18" charset="0"/>
                <a:cs typeface="Times New Roman" panose="02020603050405020304" pitchFamily="18" charset="0"/>
              </a:rPr>
              <a:t> of the project.</a:t>
            </a:r>
          </a:p>
          <a:p>
            <a:pPr marL="457200" lvl="0" indent="-457200" algn="just">
              <a:buClr>
                <a:schemeClr val="dk1"/>
              </a:buClr>
              <a:buSzPts val="360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Phase 2 : </a:t>
            </a:r>
            <a:r>
              <a:rPr lang="en-IN" sz="3200" dirty="0">
                <a:latin typeface="Times New Roman" panose="02020603050405020304" pitchFamily="18" charset="0"/>
                <a:cs typeface="Times New Roman" panose="02020603050405020304" pitchFamily="18" charset="0"/>
              </a:rPr>
              <a:t> If further the project is funded we will go for a cloud based back end architecture and implement in the real world application with .</a:t>
            </a:r>
            <a:r>
              <a:rPr lang="en-IN" sz="3200" dirty="0" err="1">
                <a:latin typeface="Times New Roman" panose="02020603050405020304" pitchFamily="18" charset="0"/>
                <a:cs typeface="Times New Roman" panose="02020603050405020304" pitchFamily="18" charset="0"/>
              </a:rPr>
              <a:t>apk</a:t>
            </a:r>
            <a:r>
              <a:rPr lang="en-IN" sz="3200" dirty="0">
                <a:latin typeface="Times New Roman" panose="02020603050405020304" pitchFamily="18" charset="0"/>
                <a:cs typeface="Times New Roman" panose="02020603050405020304" pitchFamily="18" charset="0"/>
              </a:rPr>
              <a:t> (android application package), .exe ( executable computer file) that would totally cost us around a budget in the range 50,000.</a:t>
            </a:r>
          </a:p>
          <a:p>
            <a:pPr marL="457200" lvl="0" indent="-457200" algn="just">
              <a:buClr>
                <a:schemeClr val="dk1"/>
              </a:buClr>
              <a:buSzPts val="360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Phase 3 : </a:t>
            </a:r>
            <a:r>
              <a:rPr lang="en-IN" sz="3200" dirty="0">
                <a:latin typeface="Times New Roman" panose="02020603050405020304" pitchFamily="18" charset="0"/>
                <a:cs typeface="Times New Roman" panose="02020603050405020304" pitchFamily="18" charset="0"/>
              </a:rPr>
              <a:t>For the final implementation of the project, college has to hire a software administrator as per the salary negotiation to update and fix the time-to-time requirements. </a:t>
            </a: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8992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15</a:t>
            </a:fld>
            <a:endParaRPr sz="3200">
              <a:solidFill>
                <a:schemeClr val="lt1"/>
              </a:solidFill>
            </a:endParaRPr>
          </a:p>
        </p:txBody>
      </p:sp>
      <p:grpSp>
        <p:nvGrpSpPr>
          <p:cNvPr id="329" name="Google Shape;329;p26"/>
          <p:cNvGrpSpPr/>
          <p:nvPr/>
        </p:nvGrpSpPr>
        <p:grpSpPr>
          <a:xfrm>
            <a:off x="-1" y="9568580"/>
            <a:ext cx="19010314" cy="1112119"/>
            <a:chOff x="-2" y="9568581"/>
            <a:chExt cx="19010314" cy="1112119"/>
          </a:xfrm>
        </p:grpSpPr>
        <p:grpSp>
          <p:nvGrpSpPr>
            <p:cNvPr id="330" name="Google Shape;330;p26"/>
            <p:cNvGrpSpPr/>
            <p:nvPr/>
          </p:nvGrpSpPr>
          <p:grpSpPr>
            <a:xfrm>
              <a:off x="-2" y="9568581"/>
              <a:ext cx="19010314" cy="1112119"/>
              <a:chOff x="-324645" y="2222500"/>
              <a:chExt cx="22261686" cy="1302327"/>
            </a:xfrm>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4" name="Google Shape;334;p26"/>
          <p:cNvSpPr txBox="1"/>
          <p:nvPr/>
        </p:nvSpPr>
        <p:spPr>
          <a:xfrm>
            <a:off x="665956" y="9772677"/>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PESCEglobe</a:t>
            </a:r>
            <a:endParaRPr dirty="0"/>
          </a:p>
        </p:txBody>
      </p:sp>
      <p:sp>
        <p:nvSpPr>
          <p:cNvPr id="335" name="Google Shape;335;p26"/>
          <p:cNvSpPr txBox="1"/>
          <p:nvPr/>
        </p:nvSpPr>
        <p:spPr>
          <a:xfrm>
            <a:off x="15429023" y="9863030"/>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2022-2023</a:t>
            </a:r>
            <a:endParaRPr sz="2800" dirty="0">
              <a:solidFill>
                <a:schemeClr val="dk1"/>
              </a:solidFill>
              <a:latin typeface="Calibri"/>
              <a:ea typeface="Calibri"/>
              <a:cs typeface="Calibri"/>
              <a:sym typeface="Calibri"/>
            </a:endParaRPr>
          </a:p>
        </p:txBody>
      </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15</a:t>
            </a:fld>
            <a:endParaRPr sz="1870" dirty="0">
              <a:solidFill>
                <a:schemeClr val="lt1"/>
              </a:solidFill>
              <a:latin typeface="Calibri"/>
              <a:ea typeface="Calibri"/>
              <a:cs typeface="Calibri"/>
              <a:sym typeface="Calibri"/>
            </a:endParaRPr>
          </a:p>
        </p:txBody>
      </p:sp>
      <p:grpSp>
        <p:nvGrpSpPr>
          <p:cNvPr id="337" name="Google Shape;337;p26"/>
          <p:cNvGrpSpPr/>
          <p:nvPr/>
        </p:nvGrpSpPr>
        <p:grpSpPr>
          <a:xfrm>
            <a:off x="-26281" y="774700"/>
            <a:ext cx="15071695" cy="827992"/>
            <a:chOff x="-16184" y="8640158"/>
            <a:chExt cx="4045716" cy="439420"/>
          </a:xfrm>
        </p:grpSpPr>
        <p:sp>
          <p:nvSpPr>
            <p:cNvPr id="338" name="Google Shape;338;p2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10</a:t>
              </a:r>
              <a:r>
                <a:rPr lang="en-US" sz="5400" b="0" i="0" u="none" strike="noStrike" cap="none" dirty="0">
                  <a:solidFill>
                    <a:schemeClr val="lt1"/>
                  </a:solidFill>
                  <a:latin typeface="Calibri"/>
                  <a:ea typeface="Calibri"/>
                  <a:cs typeface="Calibri"/>
                  <a:sym typeface="Calibri"/>
                </a:rPr>
                <a:t>. Conclusion</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40" name="Google Shape;340;p26"/>
          <p:cNvSpPr txBox="1"/>
          <p:nvPr/>
        </p:nvSpPr>
        <p:spPr>
          <a:xfrm>
            <a:off x="807470" y="2046246"/>
            <a:ext cx="15544800" cy="6001603"/>
          </a:xfrm>
          <a:prstGeom prst="rect">
            <a:avLst/>
          </a:prstGeom>
          <a:noFill/>
          <a:ln>
            <a:noFill/>
          </a:ln>
        </p:spPr>
        <p:txBody>
          <a:bodyPr spcFirstLastPara="1" wrap="square" lIns="91425" tIns="45700" rIns="91425" bIns="45700" anchor="t" anchorCtr="0">
            <a:spAutoFit/>
          </a:bodyPr>
          <a:lstStyle/>
          <a:p>
            <a:pPr marL="457200" lvl="0" indent="-457200" algn="just">
              <a:buClr>
                <a:schemeClr val="dk1"/>
              </a:buClr>
              <a:buSzPts val="36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 project assists in automating the existing manual system. It is a paperless work. It can be monitored and controlled remotely. </a:t>
            </a:r>
          </a:p>
          <a:p>
            <a:pPr marL="457200" lvl="0" indent="-457200" algn="just">
              <a:buClr>
                <a:schemeClr val="dk1"/>
              </a:buClr>
              <a:buSzPts val="36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It reduces the man power required and provides accurate information. All years together gathered information can be saved and can be accessed at any time. The data stored in the repository helps in taking decision by management. So it is better to have a Web Based system.</a:t>
            </a:r>
          </a:p>
          <a:p>
            <a:pPr marL="457200" lvl="0" indent="-457200" algn="just">
              <a:buClr>
                <a:schemeClr val="dk1"/>
              </a:buClr>
              <a:buSzPts val="36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 maintenance is done only by authorized person which called as admin user. Thus the application is more flexible and changes can be made without any difficulty. </a:t>
            </a:r>
          </a:p>
          <a:p>
            <a:pPr marL="457200" indent="-457200" algn="just">
              <a:buClr>
                <a:schemeClr val="dk1"/>
              </a:buClr>
              <a:buSzPts val="36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 purpose of online or web based activities in particular online admissions is to provide convenience, save time, bring more objectivity, transparency and speedy transactions over the manual operations.</a:t>
            </a:r>
          </a:p>
          <a:p>
            <a:pPr marL="457200" lvl="0" indent="-457200">
              <a:buClr>
                <a:schemeClr val="dk1"/>
              </a:buClr>
              <a:buSzPts val="3600"/>
              <a:buFont typeface="Arial" panose="020B0604020202020204" pitchFamily="34" charset="0"/>
              <a:buChar char="•"/>
            </a:pPr>
            <a:endParaRPr sz="3200" dirty="0">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958428" y="415193"/>
            <a:ext cx="2157328" cy="21451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16</a:t>
            </a:fld>
            <a:endParaRPr sz="3200">
              <a:solidFill>
                <a:schemeClr val="lt1"/>
              </a:solidFill>
            </a:endParaRPr>
          </a:p>
        </p:txBody>
      </p:sp>
      <p:grpSp>
        <p:nvGrpSpPr>
          <p:cNvPr id="363" name="Google Shape;363;p28"/>
          <p:cNvGrpSpPr/>
          <p:nvPr/>
        </p:nvGrpSpPr>
        <p:grpSpPr>
          <a:xfrm>
            <a:off x="-2" y="9568581"/>
            <a:ext cx="19010314" cy="1112119"/>
            <a:chOff x="-2" y="9568581"/>
            <a:chExt cx="19010314" cy="1112119"/>
          </a:xfrm>
        </p:grpSpPr>
        <p:grpSp>
          <p:nvGrpSpPr>
            <p:cNvPr id="364" name="Google Shape;364;p28"/>
            <p:cNvGrpSpPr/>
            <p:nvPr/>
          </p:nvGrpSpPr>
          <p:grpSpPr>
            <a:xfrm>
              <a:off x="-2" y="9568581"/>
              <a:ext cx="19010314" cy="1112119"/>
              <a:chOff x="-324645" y="2222500"/>
              <a:chExt cx="22261686" cy="1302327"/>
            </a:xfrm>
          </p:grpSpPr>
          <p:sp>
            <p:nvSpPr>
              <p:cNvPr id="365" name="Google Shape;365;p2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6" name="Google Shape;366;p2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7" name="Google Shape;367;p2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8" name="Google Shape;368;p28"/>
          <p:cNvSpPr txBox="1"/>
          <p:nvPr/>
        </p:nvSpPr>
        <p:spPr>
          <a:xfrm>
            <a:off x="665956" y="9772677"/>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PESCEglobe</a:t>
            </a:r>
            <a:endParaRPr dirty="0"/>
          </a:p>
        </p:txBody>
      </p:sp>
      <p:sp>
        <p:nvSpPr>
          <p:cNvPr id="369" name="Google Shape;369;p28"/>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2022-2023</a:t>
            </a:r>
            <a:endParaRPr sz="2800" dirty="0">
              <a:solidFill>
                <a:schemeClr val="dk1"/>
              </a:solidFill>
              <a:latin typeface="Calibri"/>
              <a:ea typeface="Calibri"/>
              <a:cs typeface="Calibri"/>
              <a:sym typeface="Calibri"/>
            </a:endParaRPr>
          </a:p>
        </p:txBody>
      </p:sp>
      <p:sp>
        <p:nvSpPr>
          <p:cNvPr id="370" name="Google Shape;370;p28"/>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16</a:t>
            </a:fld>
            <a:endParaRPr sz="1870">
              <a:solidFill>
                <a:schemeClr val="lt1"/>
              </a:solidFill>
              <a:latin typeface="Calibri"/>
              <a:ea typeface="Calibri"/>
              <a:cs typeface="Calibri"/>
              <a:sym typeface="Calibri"/>
            </a:endParaRPr>
          </a:p>
        </p:txBody>
      </p:sp>
      <p:grpSp>
        <p:nvGrpSpPr>
          <p:cNvPr id="371" name="Google Shape;371;p28"/>
          <p:cNvGrpSpPr/>
          <p:nvPr/>
        </p:nvGrpSpPr>
        <p:grpSpPr>
          <a:xfrm>
            <a:off x="-26281" y="774700"/>
            <a:ext cx="15071695" cy="827992"/>
            <a:chOff x="-16184" y="8640158"/>
            <a:chExt cx="4045716" cy="439420"/>
          </a:xfrm>
        </p:grpSpPr>
        <p:sp>
          <p:nvSpPr>
            <p:cNvPr id="372" name="Google Shape;372;p2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11</a:t>
              </a:r>
              <a:r>
                <a:rPr lang="en-US" sz="5400" b="0" i="0" u="none" strike="noStrike" cap="none" dirty="0">
                  <a:solidFill>
                    <a:schemeClr val="lt1"/>
                  </a:solidFill>
                  <a:latin typeface="Calibri"/>
                  <a:ea typeface="Calibri"/>
                  <a:cs typeface="Calibri"/>
                  <a:sym typeface="Calibri"/>
                </a:rPr>
                <a:t>. References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73" name="Google Shape;373;p2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74" name="Google Shape;374;p28"/>
          <p:cNvSpPr txBox="1"/>
          <p:nvPr/>
        </p:nvSpPr>
        <p:spPr>
          <a:xfrm>
            <a:off x="1016319" y="2042291"/>
            <a:ext cx="14281737" cy="5262939"/>
          </a:xfrm>
          <a:prstGeom prst="rect">
            <a:avLst/>
          </a:prstGeom>
          <a:noFill/>
          <a:ln>
            <a:noFill/>
          </a:ln>
        </p:spPr>
        <p:txBody>
          <a:bodyPr spcFirstLastPara="1" wrap="square" lIns="91425" tIns="45700" rIns="91425" bIns="45700" anchor="t" anchorCtr="0">
            <a:spAutoFit/>
          </a:bodyPr>
          <a:lstStyle/>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Rajkumar Shah, Ahmed Tanwar, Malav Shah, Shreyash Pandey</a:t>
            </a:r>
            <a:r>
              <a:rPr lang="en-IN" sz="2800" dirty="0">
                <a:latin typeface="Times New Roman" panose="02020603050405020304" pitchFamily="18" charset="0"/>
                <a:cs typeface="Times New Roman" panose="02020603050405020304" pitchFamily="18" charset="0"/>
              </a:rPr>
              <a:t>, </a:t>
            </a:r>
            <a:r>
              <a:rPr lang="en-IN" sz="2800" i="1" dirty="0">
                <a:latin typeface="Times New Roman" panose="02020603050405020304" pitchFamily="18" charset="0"/>
                <a:cs typeface="Times New Roman" panose="02020603050405020304" pitchFamily="18" charset="0"/>
              </a:rPr>
              <a:t>“Online College Portal”,</a:t>
            </a:r>
            <a:r>
              <a:rPr lang="en-IN" sz="2800" dirty="0">
                <a:latin typeface="Times New Roman" panose="02020603050405020304" pitchFamily="18" charset="0"/>
                <a:cs typeface="Times New Roman" panose="02020603050405020304" pitchFamily="18" charset="0"/>
              </a:rPr>
              <a:t> International Research Journal of Engineering and Technology (IRJET), Volume: 04 Issue: 01 Jan -2017.</a:t>
            </a: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Tejaswini Chavan, Deb Dutta, Michelle Gomez and Alvino Vaz,</a:t>
            </a:r>
            <a:r>
              <a:rPr lang="en-IN" sz="2800" dirty="0">
                <a:latin typeface="Times New Roman" panose="02020603050405020304" pitchFamily="18" charset="0"/>
                <a:cs typeface="Times New Roman" panose="02020603050405020304" pitchFamily="18" charset="0"/>
              </a:rPr>
              <a:t> </a:t>
            </a:r>
            <a:r>
              <a:rPr lang="en-IN" sz="2800" i="1" dirty="0">
                <a:latin typeface="Times New Roman" panose="02020603050405020304" pitchFamily="18" charset="0"/>
                <a:cs typeface="Times New Roman" panose="02020603050405020304" pitchFamily="18" charset="0"/>
              </a:rPr>
              <a:t>“Online College Portal”,</a:t>
            </a:r>
            <a:r>
              <a:rPr lang="en-IN" sz="2800" dirty="0">
                <a:latin typeface="Times New Roman" panose="02020603050405020304" pitchFamily="18" charset="0"/>
                <a:cs typeface="Times New Roman" panose="02020603050405020304" pitchFamily="18" charset="0"/>
              </a:rPr>
              <a:t> Information Technology Department, Xavier Institute of Engineering, Mahim (W), Mumbai, India Accepted 31 March 2015, Vol.5, No.2 April 2015</a:t>
            </a:r>
          </a:p>
          <a:p>
            <a:pPr marL="457200" indent="-457200" algn="just">
              <a:buFont typeface="Wingdings" panose="05000000000000000000" pitchFamily="2" charset="2"/>
              <a:buChar char="Ø"/>
            </a:pPr>
            <a:r>
              <a:rPr lang="en-IN" sz="2800" b="1" dirty="0">
                <a:latin typeface="Times New Roman" panose="02020603050405020304" pitchFamily="18" charset="0"/>
                <a:cs typeface="Times New Roman" panose="02020603050405020304" pitchFamily="18" charset="0"/>
              </a:rPr>
              <a:t> Looney, M. and Lyman, P</a:t>
            </a:r>
            <a:r>
              <a:rPr lang="en-IN" sz="2800" dirty="0">
                <a:latin typeface="Times New Roman" panose="02020603050405020304" pitchFamily="18" charset="0"/>
                <a:cs typeface="Times New Roman" panose="02020603050405020304" pitchFamily="18" charset="0"/>
              </a:rPr>
              <a:t>., (2000). </a:t>
            </a:r>
            <a:r>
              <a:rPr lang="en-IN" sz="2800" i="1" dirty="0">
                <a:latin typeface="Times New Roman" panose="02020603050405020304" pitchFamily="18" charset="0"/>
                <a:cs typeface="Times New Roman" panose="02020603050405020304" pitchFamily="18" charset="0"/>
              </a:rPr>
              <a:t>Portals in higher education</a:t>
            </a:r>
            <a:r>
              <a:rPr lang="en-IN" sz="2800" dirty="0">
                <a:latin typeface="Times New Roman" panose="02020603050405020304" pitchFamily="18" charset="0"/>
                <a:cs typeface="Times New Roman" panose="02020603050405020304" pitchFamily="18" charset="0"/>
              </a:rPr>
              <a:t>. Educause Review 35.4. </a:t>
            </a: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Matovu, M</a:t>
            </a:r>
            <a:r>
              <a:rPr lang="en-IN" sz="2800" dirty="0">
                <a:latin typeface="Times New Roman" panose="02020603050405020304" pitchFamily="18" charset="0"/>
                <a:cs typeface="Times New Roman" panose="02020603050405020304" pitchFamily="18" charset="0"/>
              </a:rPr>
              <a:t>, “</a:t>
            </a:r>
            <a:r>
              <a:rPr lang="en-IN" sz="2800" i="1" dirty="0">
                <a:latin typeface="Times New Roman" panose="02020603050405020304" pitchFamily="18" charset="0"/>
                <a:cs typeface="Times New Roman" panose="02020603050405020304" pitchFamily="18" charset="0"/>
              </a:rPr>
              <a:t>Availability, accessibility and use of ICT in management of student’s academic affairs”</a:t>
            </a:r>
            <a:r>
              <a:rPr lang="en-IN" sz="2800" dirty="0">
                <a:latin typeface="Times New Roman" panose="02020603050405020304" pitchFamily="18" charset="0"/>
                <a:cs typeface="Times New Roman" panose="02020603050405020304" pitchFamily="18" charset="0"/>
              </a:rPr>
              <a:t> Makerere University, 2009.</a:t>
            </a: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Katz, R. N</a:t>
            </a:r>
            <a:r>
              <a:rPr lang="en-IN" sz="2800" dirty="0">
                <a:latin typeface="Times New Roman" panose="02020603050405020304" pitchFamily="18" charset="0"/>
                <a:cs typeface="Times New Roman" panose="02020603050405020304" pitchFamily="18" charset="0"/>
              </a:rPr>
              <a:t>. </a:t>
            </a:r>
            <a:r>
              <a:rPr lang="en-IN" sz="2800" i="1" dirty="0">
                <a:latin typeface="Times New Roman" panose="02020603050405020304" pitchFamily="18" charset="0"/>
                <a:cs typeface="Times New Roman" panose="02020603050405020304" pitchFamily="18" charset="0"/>
              </a:rPr>
              <a:t>“A home page doth not make a portal”</a:t>
            </a:r>
            <a:r>
              <a:rPr lang="en-IN" sz="2800" dirty="0">
                <a:latin typeface="Times New Roman" panose="02020603050405020304" pitchFamily="18" charset="0"/>
                <a:cs typeface="Times New Roman" panose="02020603050405020304" pitchFamily="18" charset="0"/>
              </a:rPr>
              <a:t> about web portals, jossey-bass A Wiley Company, 2002.</a:t>
            </a:r>
          </a:p>
          <a:p>
            <a:pPr marL="457200" indent="-457200">
              <a:buFont typeface="Wingdings" panose="05000000000000000000" pitchFamily="2" charset="2"/>
              <a:buChar char="Ø"/>
            </a:pPr>
            <a:endParaRPr sz="2800" dirty="0">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958428" y="415193"/>
            <a:ext cx="2157328" cy="214512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grpSp>
        <p:nvGrpSpPr>
          <p:cNvPr id="3" name="Google Shape;329;p26"/>
          <p:cNvGrpSpPr/>
          <p:nvPr/>
        </p:nvGrpSpPr>
        <p:grpSpPr>
          <a:xfrm>
            <a:off x="-1" y="9556815"/>
            <a:ext cx="19010314" cy="1112119"/>
            <a:chOff x="-2" y="9568581"/>
            <a:chExt cx="19010314" cy="1112119"/>
          </a:xfrm>
        </p:grpSpPr>
        <p:grpSp>
          <p:nvGrpSpPr>
            <p:cNvPr id="4" name="Google Shape;330;p26"/>
            <p:cNvGrpSpPr/>
            <p:nvPr/>
          </p:nvGrpSpPr>
          <p:grpSpPr>
            <a:xfrm>
              <a:off x="-2" y="9568581"/>
              <a:ext cx="19010314" cy="1112119"/>
              <a:chOff x="-324645" y="2222500"/>
              <a:chExt cx="22261686" cy="1302327"/>
            </a:xfrm>
          </p:grpSpPr>
          <p:sp>
            <p:nvSpPr>
              <p:cNvPr id="6"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 name="Google Shape;334;p26"/>
          <p:cNvSpPr txBox="1"/>
          <p:nvPr/>
        </p:nvSpPr>
        <p:spPr>
          <a:xfrm>
            <a:off x="665956" y="9772677"/>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PESCEglobe</a:t>
            </a:r>
            <a:endParaRPr dirty="0"/>
          </a:p>
        </p:txBody>
      </p:sp>
      <p:sp>
        <p:nvSpPr>
          <p:cNvPr id="9" name="Google Shape;335;p26"/>
          <p:cNvSpPr txBox="1"/>
          <p:nvPr/>
        </p:nvSpPr>
        <p:spPr>
          <a:xfrm>
            <a:off x="15429023" y="9863030"/>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2022-2023</a:t>
            </a:r>
            <a:endParaRPr sz="2800" dirty="0">
              <a:solidFill>
                <a:schemeClr val="dk1"/>
              </a:solidFill>
              <a:latin typeface="Calibri"/>
              <a:ea typeface="Calibri"/>
              <a:cs typeface="Calibri"/>
              <a:sym typeface="Calibri"/>
            </a:endParaRPr>
          </a:p>
        </p:txBody>
      </p:sp>
      <p:sp>
        <p:nvSpPr>
          <p:cNvPr id="10" name="Google Shape;250;p21"/>
          <p:cNvSpPr txBox="1"/>
          <p:nvPr/>
        </p:nvSpPr>
        <p:spPr>
          <a:xfrm>
            <a:off x="1135108" y="5509126"/>
            <a:ext cx="16568246" cy="2215951"/>
          </a:xfrm>
          <a:prstGeom prst="rect">
            <a:avLst/>
          </a:prstGeom>
          <a:noFill/>
          <a:ln>
            <a:noFill/>
          </a:ln>
        </p:spPr>
        <p:txBody>
          <a:bodyPr spcFirstLastPara="1" wrap="square" lIns="91425" tIns="45700" rIns="91425" bIns="45700" anchor="t" anchorCtr="0">
            <a:spAutoFit/>
          </a:bodyPr>
          <a:lstStyle/>
          <a:p>
            <a:pPr marR="0" lvl="0" algn="ctr" rtl="0">
              <a:spcBef>
                <a:spcPts val="0"/>
              </a:spcBef>
              <a:spcAft>
                <a:spcPts val="0"/>
              </a:spcAft>
              <a:buClr>
                <a:schemeClr val="dk1"/>
              </a:buClr>
              <a:buSzPts val="3600"/>
            </a:pPr>
            <a:r>
              <a:rPr lang="en-IN" sz="13800" dirty="0">
                <a:latin typeface="Times New Roman" panose="02020603050405020304" pitchFamily="18" charset="0"/>
                <a:cs typeface="Times New Roman" panose="02020603050405020304" pitchFamily="18" charset="0"/>
              </a:rPr>
              <a:t>THANK YOU</a:t>
            </a:r>
            <a:endParaRPr sz="138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clrChange>
              <a:clrFrom>
                <a:srgbClr val="F9F9F9"/>
              </a:clrFrom>
              <a:clrTo>
                <a:srgbClr val="F9F9F9">
                  <a:alpha val="0"/>
                </a:srgbClr>
              </a:clrTo>
            </a:clrChange>
            <a:duotone>
              <a:prstClr val="black"/>
              <a:schemeClr val="accent1">
                <a:lumMod val="60000"/>
                <a:lumOff val="40000"/>
                <a:tint val="45000"/>
                <a:satMod val="400000"/>
              </a:schemeClr>
            </a:duotone>
            <a:extLst>
              <a:ext uri="{BEBA8EAE-BF5A-486C-A8C5-ECC9F3942E4B}">
                <a14:imgProps xmlns:a14="http://schemas.microsoft.com/office/drawing/2010/main">
                  <a14:imgLayer r:embed="rId3">
                    <a14:imgEffect>
                      <a14:saturation sat="102000"/>
                    </a14:imgEffect>
                  </a14:imgLayer>
                </a14:imgProps>
              </a:ext>
              <a:ext uri="{28A0092B-C50C-407E-A947-70E740481C1C}">
                <a14:useLocalDpi xmlns:a14="http://schemas.microsoft.com/office/drawing/2010/main" val="0"/>
              </a:ext>
            </a:extLst>
          </a:blip>
          <a:stretch>
            <a:fillRect/>
          </a:stretch>
        </p:blipFill>
        <p:spPr>
          <a:xfrm>
            <a:off x="7533878" y="1915885"/>
            <a:ext cx="3202856" cy="3019292"/>
          </a:xfrm>
          <a:prstGeom prst="rect">
            <a:avLst/>
          </a:prstGeom>
        </p:spPr>
      </p:pic>
      <p:sp>
        <p:nvSpPr>
          <p:cNvPr id="12"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3200" dirty="0">
                <a:solidFill>
                  <a:schemeClr val="lt1"/>
                </a:solidFill>
                <a:latin typeface="Calibri"/>
                <a:ea typeface="Calibri"/>
                <a:cs typeface="Calibri"/>
                <a:sym typeface="Calibri"/>
              </a:rPr>
              <a:t>17</a:t>
            </a:r>
            <a:endParaRPr sz="3200"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5395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a:t>
            </a:fld>
            <a:endParaRPr sz="3200">
              <a:solidFill>
                <a:schemeClr val="lt1"/>
              </a:solidFill>
            </a:endParaRPr>
          </a:p>
        </p:txBody>
      </p:sp>
      <p:grpSp>
        <p:nvGrpSpPr>
          <p:cNvPr id="117" name="Google Shape;117;p14"/>
          <p:cNvGrpSpPr/>
          <p:nvPr/>
        </p:nvGrpSpPr>
        <p:grpSpPr>
          <a:xfrm>
            <a:off x="-2" y="9568581"/>
            <a:ext cx="19010314" cy="1112119"/>
            <a:chOff x="-2" y="9568581"/>
            <a:chExt cx="19010314" cy="1112119"/>
          </a:xfrm>
        </p:grpSpPr>
        <p:grpSp>
          <p:nvGrpSpPr>
            <p:cNvPr id="118" name="Google Shape;118;p14"/>
            <p:cNvGrpSpPr/>
            <p:nvPr/>
          </p:nvGrpSpPr>
          <p:grpSpPr>
            <a:xfrm>
              <a:off x="-2" y="9568581"/>
              <a:ext cx="19010314" cy="1112119"/>
              <a:chOff x="-324645" y="2222500"/>
              <a:chExt cx="22261686" cy="1302327"/>
            </a:xfrm>
          </p:grpSpPr>
          <p:sp>
            <p:nvSpPr>
              <p:cNvPr id="119" name="Google Shape;119;p1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1" name="Google Shape;121;p1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2" name="Google Shape;122;p14"/>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PESCEglobe</a:t>
            </a:r>
            <a:endParaRPr dirty="0"/>
          </a:p>
        </p:txBody>
      </p:sp>
      <p:sp>
        <p:nvSpPr>
          <p:cNvPr id="123" name="Google Shape;123;p14"/>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2022-2023</a:t>
            </a:r>
            <a:endParaRPr sz="2800" dirty="0">
              <a:solidFill>
                <a:schemeClr val="dk1"/>
              </a:solidFill>
              <a:latin typeface="Calibri"/>
              <a:ea typeface="Calibri"/>
              <a:cs typeface="Calibri"/>
              <a:sym typeface="Calibri"/>
            </a:endParaRPr>
          </a:p>
        </p:txBody>
      </p:sp>
      <p:sp>
        <p:nvSpPr>
          <p:cNvPr id="124" name="Google Shape;124;p1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a:t>
            </a:fld>
            <a:endParaRPr sz="1870">
              <a:solidFill>
                <a:schemeClr val="lt1"/>
              </a:solidFill>
              <a:latin typeface="Calibri"/>
              <a:ea typeface="Calibri"/>
              <a:cs typeface="Calibri"/>
              <a:sym typeface="Calibri"/>
            </a:endParaRPr>
          </a:p>
        </p:txBody>
      </p:sp>
      <p:grpSp>
        <p:nvGrpSpPr>
          <p:cNvPr id="125" name="Google Shape;125;p14"/>
          <p:cNvGrpSpPr/>
          <p:nvPr/>
        </p:nvGrpSpPr>
        <p:grpSpPr>
          <a:xfrm>
            <a:off x="-26281" y="774700"/>
            <a:ext cx="15071695" cy="827992"/>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Content</a:t>
              </a:r>
              <a:endParaRPr sz="2000" b="0" i="0" u="none" strike="noStrike" cap="none">
                <a:solidFill>
                  <a:schemeClr val="lt1"/>
                </a:solidFill>
                <a:latin typeface="Calibri"/>
                <a:ea typeface="Calibri"/>
                <a:cs typeface="Calibri"/>
                <a:sym typeface="Calibri"/>
              </a:endParaRP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14"/>
          <p:cNvSpPr txBox="1"/>
          <p:nvPr/>
        </p:nvSpPr>
        <p:spPr>
          <a:xfrm>
            <a:off x="1199356" y="1765300"/>
            <a:ext cx="11125200" cy="6401712"/>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3600"/>
            </a:pP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Introduction</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Problem statement</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Literature survey</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Proposed system</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Objectives</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Methodology</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Blocks of the systems</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Tools and technologies</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Cost of the system </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Conclusion </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References</a:t>
            </a:r>
            <a:endParaRPr dirty="0"/>
          </a:p>
        </p:txBody>
      </p:sp>
      <p:pic>
        <p:nvPicPr>
          <p:cNvPr id="15" name="Picture 1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958428" y="415193"/>
            <a:ext cx="2157328" cy="21451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3</a:t>
            </a:fld>
            <a:endParaRPr sz="3200">
              <a:solidFill>
                <a:schemeClr val="lt1"/>
              </a:solidFill>
            </a:endParaRPr>
          </a:p>
        </p:txBody>
      </p:sp>
      <p:grpSp>
        <p:nvGrpSpPr>
          <p:cNvPr id="151" name="Google Shape;151;p16"/>
          <p:cNvGrpSpPr/>
          <p:nvPr/>
        </p:nvGrpSpPr>
        <p:grpSpPr>
          <a:xfrm>
            <a:off x="-2" y="9568581"/>
            <a:ext cx="19010314" cy="1112119"/>
            <a:chOff x="-2" y="9568581"/>
            <a:chExt cx="19010314" cy="1112119"/>
          </a:xfrm>
        </p:grpSpPr>
        <p:grpSp>
          <p:nvGrpSpPr>
            <p:cNvPr id="152" name="Google Shape;152;p16"/>
            <p:cNvGrpSpPr/>
            <p:nvPr/>
          </p:nvGrpSpPr>
          <p:grpSpPr>
            <a:xfrm>
              <a:off x="-2" y="9568581"/>
              <a:ext cx="19010314" cy="1112119"/>
              <a:chOff x="-324645" y="2222500"/>
              <a:chExt cx="22261686" cy="1302327"/>
            </a:xfrm>
          </p:grpSpPr>
          <p:sp>
            <p:nvSpPr>
              <p:cNvPr id="153" name="Google Shape;153;p1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5" name="Google Shape;155;p1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6" name="Google Shape;156;p16"/>
          <p:cNvSpPr txBox="1"/>
          <p:nvPr/>
        </p:nvSpPr>
        <p:spPr>
          <a:xfrm>
            <a:off x="665956" y="9772677"/>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PESCEglobe</a:t>
            </a:r>
            <a:endParaRPr dirty="0"/>
          </a:p>
        </p:txBody>
      </p:sp>
      <p:sp>
        <p:nvSpPr>
          <p:cNvPr id="157" name="Google Shape;157;p16"/>
          <p:cNvSpPr txBox="1"/>
          <p:nvPr/>
        </p:nvSpPr>
        <p:spPr>
          <a:xfrm>
            <a:off x="15460933" y="9934250"/>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2022-2023</a:t>
            </a:r>
            <a:endParaRPr sz="2800" dirty="0">
              <a:solidFill>
                <a:schemeClr val="dk1"/>
              </a:solidFill>
              <a:latin typeface="Calibri"/>
              <a:ea typeface="Calibri"/>
              <a:cs typeface="Calibri"/>
              <a:sym typeface="Calibri"/>
            </a:endParaRPr>
          </a:p>
        </p:txBody>
      </p:sp>
      <p:sp>
        <p:nvSpPr>
          <p:cNvPr id="158" name="Google Shape;158;p16"/>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3</a:t>
            </a:fld>
            <a:endParaRPr sz="1870" dirty="0">
              <a:solidFill>
                <a:schemeClr val="lt1"/>
              </a:solidFill>
              <a:latin typeface="Calibri"/>
              <a:ea typeface="Calibri"/>
              <a:cs typeface="Calibri"/>
              <a:sym typeface="Calibri"/>
            </a:endParaRPr>
          </a:p>
        </p:txBody>
      </p:sp>
      <p:grpSp>
        <p:nvGrpSpPr>
          <p:cNvPr id="159" name="Google Shape;159;p16"/>
          <p:cNvGrpSpPr/>
          <p:nvPr/>
        </p:nvGrpSpPr>
        <p:grpSpPr>
          <a:xfrm>
            <a:off x="-3939" y="808743"/>
            <a:ext cx="15071695" cy="827992"/>
            <a:chOff x="-16184" y="8640158"/>
            <a:chExt cx="4045716" cy="439420"/>
          </a:xfrm>
        </p:grpSpPr>
        <p:sp>
          <p:nvSpPr>
            <p:cNvPr id="160" name="Google Shape;160;p1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1</a:t>
              </a:r>
              <a:r>
                <a:rPr lang="en-US" sz="5400" b="0" i="0" u="none" strike="noStrike" cap="none" dirty="0">
                  <a:solidFill>
                    <a:schemeClr val="lt1"/>
                  </a:solidFill>
                  <a:latin typeface="Calibri"/>
                  <a:ea typeface="Calibri"/>
                  <a:cs typeface="Calibri"/>
                  <a:sym typeface="Calibri"/>
                </a:rPr>
                <a:t>. Introduction</a:t>
              </a:r>
              <a:endParaRPr sz="2000" b="0" i="0" u="none" strike="noStrike" cap="none" dirty="0">
                <a:solidFill>
                  <a:schemeClr val="lt1"/>
                </a:solidFill>
                <a:latin typeface="Calibri"/>
                <a:ea typeface="Calibri"/>
                <a:cs typeface="Calibri"/>
                <a:sym typeface="Calibri"/>
              </a:endParaRPr>
            </a:p>
          </p:txBody>
        </p:sp>
        <p:sp>
          <p:nvSpPr>
            <p:cNvPr id="161" name="Google Shape;161;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p16"/>
          <p:cNvSpPr txBox="1"/>
          <p:nvPr/>
        </p:nvSpPr>
        <p:spPr>
          <a:xfrm>
            <a:off x="898480" y="2063704"/>
            <a:ext cx="14615888" cy="7478930"/>
          </a:xfrm>
          <a:prstGeom prst="rect">
            <a:avLst/>
          </a:prstGeom>
          <a:noFill/>
          <a:ln>
            <a:noFill/>
          </a:ln>
        </p:spPr>
        <p:txBody>
          <a:bodyPr spcFirstLastPara="1" wrap="square" lIns="91425" tIns="45700" rIns="91425" bIns="45700" anchor="t" anchorCtr="0">
            <a:spAutoFit/>
          </a:bodyPr>
          <a:lstStyle/>
          <a:p>
            <a:pPr marL="457200" lvl="0" indent="-457200" algn="just">
              <a:buClr>
                <a:schemeClr val="dk1"/>
              </a:buClr>
              <a:buSzPts val="360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PESCEglobe</a:t>
            </a:r>
            <a:r>
              <a:rPr lang="en-IN" sz="3200" dirty="0">
                <a:latin typeface="Times New Roman" panose="02020603050405020304" pitchFamily="18" charset="0"/>
                <a:cs typeface="Times New Roman" panose="02020603050405020304" pitchFamily="18" charset="0"/>
              </a:rPr>
              <a:t> facilitates us to explore all the activities taking place in the college, different reports and queries are generated based on vast options related to students, batch, course, faculty, exams, semesters, certification and all the amenities required for the college.</a:t>
            </a:r>
          </a:p>
          <a:p>
            <a:pPr marL="457200" lvl="0" indent="-457200" algn="just">
              <a:buClr>
                <a:schemeClr val="dk1"/>
              </a:buClr>
              <a:buSzPts val="36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College portal provides a simple interface for maintenance of student-faculty information.</a:t>
            </a:r>
          </a:p>
          <a:p>
            <a:pPr marL="457200" lvl="0" indent="-457200" algn="just">
              <a:buClr>
                <a:schemeClr val="dk1"/>
              </a:buClr>
              <a:buSzPts val="36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Student information system deals with all the details of a student from the day one to the end of the course.</a:t>
            </a:r>
          </a:p>
          <a:p>
            <a:pPr marL="457200" lvl="0" indent="-457200" algn="just">
              <a:buClr>
                <a:schemeClr val="dk1"/>
              </a:buClr>
              <a:buSzPts val="36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It is supported to reduce the hardships faced by the faculty in managing sessions, lectures, student’s attendance and all the aspects related to them.</a:t>
            </a:r>
          </a:p>
          <a:p>
            <a:pPr marL="457200" lvl="0" indent="-457200" algn="just">
              <a:buClr>
                <a:schemeClr val="dk1"/>
              </a:buClr>
              <a:buSzPts val="36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 aim is to automate its existing manual system by the help of computerized equipment’s and full-fledged computer software, fulfilling their requirements so that their valuable data or information can be stored for a longer period with easy accessing and manipulation of the same. </a:t>
            </a:r>
          </a:p>
          <a:p>
            <a:pPr marL="457200" lvl="0" indent="-457200">
              <a:buClr>
                <a:schemeClr val="dk1"/>
              </a:buClr>
              <a:buSzPts val="3600"/>
              <a:buFont typeface="Wingdings" panose="05000000000000000000" pitchFamily="2" charset="2"/>
              <a:buChar char="Ø"/>
            </a:pPr>
            <a:endParaRPr lang="en-IN"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958428" y="415193"/>
            <a:ext cx="2157328" cy="21451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grpSp>
        <p:nvGrpSpPr>
          <p:cNvPr id="3" name="Google Shape;151;p16"/>
          <p:cNvGrpSpPr/>
          <p:nvPr/>
        </p:nvGrpSpPr>
        <p:grpSpPr>
          <a:xfrm>
            <a:off x="-2" y="9568581"/>
            <a:ext cx="19010314" cy="1112119"/>
            <a:chOff x="-2" y="9568581"/>
            <a:chExt cx="19010314" cy="1112119"/>
          </a:xfrm>
        </p:grpSpPr>
        <p:grpSp>
          <p:nvGrpSpPr>
            <p:cNvPr id="4" name="Google Shape;152;p16"/>
            <p:cNvGrpSpPr/>
            <p:nvPr/>
          </p:nvGrpSpPr>
          <p:grpSpPr>
            <a:xfrm>
              <a:off x="-2" y="9568581"/>
              <a:ext cx="19010314" cy="1112119"/>
              <a:chOff x="-324645" y="2222500"/>
              <a:chExt cx="22261686" cy="1302327"/>
            </a:xfrm>
          </p:grpSpPr>
          <p:sp>
            <p:nvSpPr>
              <p:cNvPr id="6" name="Google Shape;153;p1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154;p1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 name="Google Shape;155;p1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 name="Google Shape;156;p16"/>
          <p:cNvSpPr txBox="1"/>
          <p:nvPr/>
        </p:nvSpPr>
        <p:spPr>
          <a:xfrm>
            <a:off x="665956" y="9772677"/>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PESCEglobe</a:t>
            </a:r>
            <a:endParaRPr dirty="0"/>
          </a:p>
        </p:txBody>
      </p:sp>
      <p:sp>
        <p:nvSpPr>
          <p:cNvPr id="9" name="Google Shape;193;p18"/>
          <p:cNvSpPr txBox="1"/>
          <p:nvPr/>
        </p:nvSpPr>
        <p:spPr>
          <a:xfrm>
            <a:off x="15356245" y="9863030"/>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2022-2023</a:t>
            </a:r>
            <a:endParaRPr sz="2800" dirty="0">
              <a:solidFill>
                <a:schemeClr val="dk1"/>
              </a:solidFill>
              <a:latin typeface="Calibri"/>
              <a:ea typeface="Calibri"/>
              <a:cs typeface="Calibri"/>
              <a:sym typeface="Calibri"/>
            </a:endParaRPr>
          </a:p>
        </p:txBody>
      </p:sp>
      <p:sp>
        <p:nvSpPr>
          <p:cNvPr id="15" name="Google Shape;158;p16"/>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3200" dirty="0">
                <a:solidFill>
                  <a:schemeClr val="lt1"/>
                </a:solidFill>
                <a:latin typeface="Calibri"/>
                <a:ea typeface="Calibri"/>
                <a:cs typeface="Calibri"/>
                <a:sym typeface="Calibri"/>
              </a:rPr>
              <a:t>4</a:t>
            </a:r>
            <a:endParaRPr sz="1870" dirty="0">
              <a:solidFill>
                <a:schemeClr val="lt1"/>
              </a:solidFill>
              <a:latin typeface="Calibri"/>
              <a:ea typeface="Calibri"/>
              <a:cs typeface="Calibri"/>
              <a:sym typeface="Calibri"/>
            </a:endParaRPr>
          </a:p>
        </p:txBody>
      </p:sp>
      <p:grpSp>
        <p:nvGrpSpPr>
          <p:cNvPr id="16" name="Google Shape;159;p16"/>
          <p:cNvGrpSpPr/>
          <p:nvPr/>
        </p:nvGrpSpPr>
        <p:grpSpPr>
          <a:xfrm>
            <a:off x="-3939" y="808743"/>
            <a:ext cx="15071695" cy="827992"/>
            <a:chOff x="-16184" y="8640158"/>
            <a:chExt cx="4045716" cy="439420"/>
          </a:xfrm>
        </p:grpSpPr>
        <p:sp>
          <p:nvSpPr>
            <p:cNvPr id="17" name="Google Shape;160;p1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2</a:t>
              </a:r>
              <a:r>
                <a:rPr lang="en-US" sz="5400" b="0" i="0" u="none" strike="noStrike" cap="none" dirty="0">
                  <a:solidFill>
                    <a:schemeClr val="lt1"/>
                  </a:solidFill>
                  <a:latin typeface="Calibri"/>
                  <a:ea typeface="Calibri"/>
                  <a:cs typeface="Calibri"/>
                  <a:sym typeface="Calibri"/>
                </a:rPr>
                <a:t>. </a:t>
              </a:r>
              <a:r>
                <a:rPr lang="en-US" sz="5400" dirty="0">
                  <a:solidFill>
                    <a:schemeClr val="lt1"/>
                  </a:solidFill>
                  <a:latin typeface="Calibri"/>
                  <a:ea typeface="Calibri"/>
                  <a:cs typeface="Calibri"/>
                  <a:sym typeface="Calibri"/>
                </a:rPr>
                <a:t>Problem statement</a:t>
              </a:r>
              <a:endParaRPr sz="2000" b="0" i="0" u="none" strike="noStrike" cap="none" dirty="0">
                <a:solidFill>
                  <a:schemeClr val="lt1"/>
                </a:solidFill>
                <a:latin typeface="Calibri"/>
                <a:ea typeface="Calibri"/>
                <a:cs typeface="Calibri"/>
                <a:sym typeface="Calibri"/>
              </a:endParaRPr>
            </a:p>
          </p:txBody>
        </p:sp>
        <p:sp>
          <p:nvSpPr>
            <p:cNvPr id="18" name="Google Shape;161;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9" name="Picture 18"/>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958428" y="415193"/>
            <a:ext cx="2157328" cy="2145128"/>
          </a:xfrm>
          <a:prstGeom prst="rect">
            <a:avLst/>
          </a:prstGeom>
        </p:spPr>
      </p:pic>
      <p:sp>
        <p:nvSpPr>
          <p:cNvPr id="20" name="Google Shape;250;p21"/>
          <p:cNvSpPr txBox="1"/>
          <p:nvPr/>
        </p:nvSpPr>
        <p:spPr>
          <a:xfrm>
            <a:off x="362799" y="2175141"/>
            <a:ext cx="15544800" cy="4524275"/>
          </a:xfrm>
          <a:prstGeom prst="rect">
            <a:avLst/>
          </a:prstGeom>
          <a:noFill/>
          <a:ln>
            <a:noFill/>
          </a:ln>
        </p:spPr>
        <p:txBody>
          <a:bodyPr spcFirstLastPara="1" wrap="square" lIns="91425" tIns="45700" rIns="91425" bIns="45700" anchor="t" anchorCtr="0">
            <a:spAutoFit/>
          </a:bodyPr>
          <a:lstStyle/>
          <a:p>
            <a:pPr lvl="0" algn="just"/>
            <a:r>
              <a:rPr lang="en-IN" sz="3200" dirty="0">
                <a:latin typeface="Times New Roman" panose="02020603050405020304" pitchFamily="18" charset="0"/>
                <a:cs typeface="Times New Roman" panose="02020603050405020304" pitchFamily="18" charset="0"/>
              </a:rPr>
              <a:t>The registration problem due to some manual means of operations which easily lead to misplacement or loss of student information. A lot of difficulties had to be faced by the faculty in maintaining records of all the students. </a:t>
            </a:r>
            <a:r>
              <a:rPr lang="en-US" sz="3200" dirty="0">
                <a:latin typeface="Times New Roman" panose="02020603050405020304" pitchFamily="18" charset="0"/>
                <a:cs typeface="Times New Roman" panose="02020603050405020304" pitchFamily="18" charset="0"/>
              </a:rPr>
              <a:t>To make an institute technologically advanced, educators usually end up having multiple software systems to manage administrative operations and ensure student retention; which is not feasible in the long run. With the increasing </a:t>
            </a:r>
            <a:r>
              <a:rPr lang="en-US" sz="3200" dirty="0" err="1">
                <a:latin typeface="Times New Roman" panose="02020603050405020304" pitchFamily="18" charset="0"/>
                <a:cs typeface="Times New Roman" panose="02020603050405020304" pitchFamily="18" charset="0"/>
              </a:rPr>
              <a:t>EduTech</a:t>
            </a:r>
            <a:r>
              <a:rPr lang="en-US" sz="3200" dirty="0">
                <a:latin typeface="Times New Roman" panose="02020603050405020304" pitchFamily="18" charset="0"/>
                <a:cs typeface="Times New Roman" panose="02020603050405020304" pitchFamily="18" charset="0"/>
              </a:rPr>
              <a:t> advancements, it is a must to choose an excellent software like a Student Management System that can help in automating and streamlining all the operations related to students.</a:t>
            </a:r>
            <a:endParaRPr lang="en-IN" sz="3200" dirty="0">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3600"/>
            </a:pP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38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5</a:t>
            </a:fld>
            <a:endParaRPr sz="3200">
              <a:solidFill>
                <a:schemeClr val="lt1"/>
              </a:solidFill>
            </a:endParaRPr>
          </a:p>
        </p:txBody>
      </p:sp>
      <p:grpSp>
        <p:nvGrpSpPr>
          <p:cNvPr id="204" name="Google Shape;204;p19"/>
          <p:cNvGrpSpPr/>
          <p:nvPr/>
        </p:nvGrpSpPr>
        <p:grpSpPr>
          <a:xfrm>
            <a:off x="-2" y="9614301"/>
            <a:ext cx="19010314" cy="1112119"/>
            <a:chOff x="-2" y="9568581"/>
            <a:chExt cx="19010314" cy="1112119"/>
          </a:xfrm>
        </p:grpSpPr>
        <p:grpSp>
          <p:nvGrpSpPr>
            <p:cNvPr id="205" name="Google Shape;205;p19"/>
            <p:cNvGrpSpPr/>
            <p:nvPr/>
          </p:nvGrpSpPr>
          <p:grpSpPr>
            <a:xfrm>
              <a:off x="-2" y="9568581"/>
              <a:ext cx="19010314" cy="1112119"/>
              <a:chOff x="-324645" y="2222500"/>
              <a:chExt cx="22261686" cy="1302327"/>
            </a:xfrm>
          </p:grpSpPr>
          <p:sp>
            <p:nvSpPr>
              <p:cNvPr id="206" name="Google Shape;206;p19"/>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9"/>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8" name="Google Shape;208;p19"/>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9" name="Google Shape;209;p19"/>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PESCEglobe</a:t>
            </a:r>
            <a:endParaRPr dirty="0"/>
          </a:p>
        </p:txBody>
      </p:sp>
      <p:sp>
        <p:nvSpPr>
          <p:cNvPr id="210" name="Google Shape;210;p19"/>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2022-2023</a:t>
            </a:r>
            <a:endParaRPr sz="2800" dirty="0">
              <a:solidFill>
                <a:schemeClr val="dk1"/>
              </a:solidFill>
              <a:latin typeface="Calibri"/>
              <a:ea typeface="Calibri"/>
              <a:cs typeface="Calibri"/>
              <a:sym typeface="Calibri"/>
            </a:endParaRPr>
          </a:p>
        </p:txBody>
      </p:sp>
      <p:sp>
        <p:nvSpPr>
          <p:cNvPr id="211" name="Google Shape;211;p19"/>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5</a:t>
            </a:fld>
            <a:endParaRPr sz="1870">
              <a:solidFill>
                <a:schemeClr val="lt1"/>
              </a:solidFill>
              <a:latin typeface="Calibri"/>
              <a:ea typeface="Calibri"/>
              <a:cs typeface="Calibri"/>
              <a:sym typeface="Calibri"/>
            </a:endParaRPr>
          </a:p>
        </p:txBody>
      </p:sp>
      <p:grpSp>
        <p:nvGrpSpPr>
          <p:cNvPr id="212" name="Google Shape;212;p19"/>
          <p:cNvGrpSpPr/>
          <p:nvPr/>
        </p:nvGrpSpPr>
        <p:grpSpPr>
          <a:xfrm>
            <a:off x="-26281" y="774700"/>
            <a:ext cx="15071695" cy="827992"/>
            <a:chOff x="-16184" y="8640158"/>
            <a:chExt cx="4045716" cy="439420"/>
          </a:xfrm>
        </p:grpSpPr>
        <p:sp>
          <p:nvSpPr>
            <p:cNvPr id="213" name="Google Shape;213;p19"/>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3</a:t>
              </a:r>
              <a:r>
                <a:rPr lang="en-US" sz="5400" b="0" i="0" u="none" strike="noStrike" cap="none" dirty="0">
                  <a:solidFill>
                    <a:schemeClr val="lt1"/>
                  </a:solidFill>
                  <a:latin typeface="Calibri"/>
                  <a:ea typeface="Calibri"/>
                  <a:cs typeface="Calibri"/>
                  <a:sym typeface="Calibri"/>
                </a:rPr>
                <a:t>. Literature </a:t>
              </a:r>
              <a:r>
                <a:rPr lang="en-US" sz="5400" dirty="0">
                  <a:solidFill>
                    <a:schemeClr val="lt1"/>
                  </a:solidFill>
                  <a:latin typeface="Calibri"/>
                  <a:ea typeface="Calibri"/>
                  <a:cs typeface="Calibri"/>
                  <a:sym typeface="Calibri"/>
                </a:rPr>
                <a:t>survey</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14" name="Google Shape;214;p19"/>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aphicFrame>
        <p:nvGraphicFramePr>
          <p:cNvPr id="215" name="Google Shape;215;p19"/>
          <p:cNvGraphicFramePr/>
          <p:nvPr>
            <p:extLst>
              <p:ext uri="{D42A27DB-BD31-4B8C-83A1-F6EECF244321}">
                <p14:modId xmlns:p14="http://schemas.microsoft.com/office/powerpoint/2010/main" val="4227691934"/>
              </p:ext>
            </p:extLst>
          </p:nvPr>
        </p:nvGraphicFramePr>
        <p:xfrm>
          <a:off x="1041547" y="2679700"/>
          <a:ext cx="16687800" cy="6309410"/>
        </p:xfrm>
        <a:graphic>
          <a:graphicData uri="http://schemas.openxmlformats.org/drawingml/2006/table">
            <a:tbl>
              <a:tblPr firstRow="1" bandRow="1">
                <a:noFill/>
              </a:tblPr>
              <a:tblGrid>
                <a:gridCol w="787253">
                  <a:extLst>
                    <a:ext uri="{9D8B030D-6E8A-4147-A177-3AD203B41FA5}">
                      <a16:colId xmlns:a16="http://schemas.microsoft.com/office/drawing/2014/main" val="20000"/>
                    </a:ext>
                  </a:extLst>
                </a:gridCol>
                <a:gridCol w="2951947">
                  <a:extLst>
                    <a:ext uri="{9D8B030D-6E8A-4147-A177-3AD203B41FA5}">
                      <a16:colId xmlns:a16="http://schemas.microsoft.com/office/drawing/2014/main" val="20001"/>
                    </a:ext>
                  </a:extLst>
                </a:gridCol>
                <a:gridCol w="4189082">
                  <a:extLst>
                    <a:ext uri="{9D8B030D-6E8A-4147-A177-3AD203B41FA5}">
                      <a16:colId xmlns:a16="http://schemas.microsoft.com/office/drawing/2014/main" val="20002"/>
                    </a:ext>
                  </a:extLst>
                </a:gridCol>
                <a:gridCol w="2525485">
                  <a:extLst>
                    <a:ext uri="{9D8B030D-6E8A-4147-A177-3AD203B41FA5}">
                      <a16:colId xmlns:a16="http://schemas.microsoft.com/office/drawing/2014/main" val="20003"/>
                    </a:ext>
                  </a:extLst>
                </a:gridCol>
                <a:gridCol w="6234033">
                  <a:extLst>
                    <a:ext uri="{9D8B030D-6E8A-4147-A177-3AD203B41FA5}">
                      <a16:colId xmlns:a16="http://schemas.microsoft.com/office/drawing/2014/main" val="20004"/>
                    </a:ext>
                  </a:extLst>
                </a:gridCol>
              </a:tblGrid>
              <a:tr h="370850">
                <a:tc>
                  <a:txBody>
                    <a:bodyPr/>
                    <a:lstStyle/>
                    <a:p>
                      <a:pPr marL="0" marR="0" lvl="0" indent="0" algn="just" rtl="0">
                        <a:spcBef>
                          <a:spcPts val="0"/>
                        </a:spcBef>
                        <a:spcAft>
                          <a:spcPts val="0"/>
                        </a:spcAft>
                        <a:buNone/>
                      </a:pPr>
                      <a:r>
                        <a:rPr lang="en-US" sz="2400" b="1" u="none" strike="noStrike" cap="none" dirty="0">
                          <a:latin typeface="Times New Roman" panose="02020603050405020304" pitchFamily="18" charset="0"/>
                          <a:cs typeface="Times New Roman" panose="02020603050405020304" pitchFamily="18" charset="0"/>
                        </a:rPr>
                        <a:t>Sr. No.</a:t>
                      </a:r>
                      <a:endParaRPr sz="2400" b="1"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US" sz="2400" b="1" dirty="0">
                          <a:latin typeface="Times New Roman" panose="02020603050405020304" pitchFamily="18" charset="0"/>
                          <a:cs typeface="Times New Roman" panose="02020603050405020304" pitchFamily="18" charset="0"/>
                        </a:rPr>
                        <a:t>Author</a:t>
                      </a:r>
                      <a:endParaRPr sz="2400" b="1"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US" sz="2400" b="1" dirty="0">
                          <a:latin typeface="Times New Roman" panose="02020603050405020304" pitchFamily="18" charset="0"/>
                          <a:cs typeface="Times New Roman" panose="02020603050405020304" pitchFamily="18" charset="0"/>
                        </a:rPr>
                        <a:t>Title</a:t>
                      </a:r>
                      <a:endParaRPr sz="2400" b="1"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US" sz="2400" b="1" dirty="0">
                          <a:latin typeface="Times New Roman" panose="02020603050405020304" pitchFamily="18" charset="0"/>
                          <a:cs typeface="Times New Roman" panose="02020603050405020304" pitchFamily="18" charset="0"/>
                        </a:rPr>
                        <a:t>Source</a:t>
                      </a:r>
                      <a:endParaRPr sz="2400" b="1"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US" sz="2400" b="1">
                          <a:latin typeface="Times New Roman" panose="02020603050405020304" pitchFamily="18" charset="0"/>
                          <a:cs typeface="Times New Roman" panose="02020603050405020304" pitchFamily="18" charset="0"/>
                        </a:rPr>
                        <a:t>Findings/Remark</a:t>
                      </a:r>
                      <a:endParaRPr sz="2400" b="1">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just" rtl="0">
                        <a:spcBef>
                          <a:spcPts val="0"/>
                        </a:spcBef>
                        <a:spcAft>
                          <a:spcPts val="0"/>
                        </a:spcAft>
                        <a:buNone/>
                      </a:pPr>
                      <a:endParaRPr sz="2400" b="1"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US" sz="2400" b="1" dirty="0">
                          <a:latin typeface="Times New Roman" panose="02020603050405020304" pitchFamily="18" charset="0"/>
                          <a:cs typeface="Times New Roman" panose="02020603050405020304" pitchFamily="18" charset="0"/>
                        </a:rPr>
                        <a:t>Name (year)</a:t>
                      </a:r>
                      <a:endParaRPr sz="2400" b="1"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US" sz="2400" b="1" dirty="0">
                          <a:latin typeface="Times New Roman" panose="02020603050405020304" pitchFamily="18" charset="0"/>
                          <a:cs typeface="Times New Roman" panose="02020603050405020304" pitchFamily="18" charset="0"/>
                        </a:rPr>
                        <a:t> Title of research articles / book</a:t>
                      </a:r>
                      <a:endParaRPr sz="2400" b="1"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US" sz="2400" b="1" dirty="0">
                          <a:latin typeface="Times New Roman" panose="02020603050405020304" pitchFamily="18" charset="0"/>
                          <a:cs typeface="Times New Roman" panose="02020603050405020304" pitchFamily="18" charset="0"/>
                        </a:rPr>
                        <a:t>Journal /Publication</a:t>
                      </a:r>
                      <a:r>
                        <a:rPr lang="en-IN" sz="2400" b="1" dirty="0">
                          <a:latin typeface="Times New Roman" panose="02020603050405020304" pitchFamily="18" charset="0"/>
                          <a:cs typeface="Times New Roman" panose="02020603050405020304" pitchFamily="18" charset="0"/>
                        </a:rPr>
                        <a:t>/</a:t>
                      </a:r>
                    </a:p>
                    <a:p>
                      <a:pPr marL="0" marR="0" lvl="0" indent="0" algn="just" rtl="0">
                        <a:spcBef>
                          <a:spcPts val="0"/>
                        </a:spcBef>
                        <a:spcAft>
                          <a:spcPts val="0"/>
                        </a:spcAft>
                        <a:buNone/>
                      </a:pPr>
                      <a:r>
                        <a:rPr lang="en-IN" sz="2400" b="1" dirty="0">
                          <a:latin typeface="Times New Roman" panose="02020603050405020304" pitchFamily="18" charset="0"/>
                          <a:cs typeface="Times New Roman" panose="02020603050405020304" pitchFamily="18" charset="0"/>
                        </a:rPr>
                        <a:t>Research</a:t>
                      </a:r>
                      <a:endParaRPr sz="2400" b="1"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US" sz="2400" b="1" dirty="0">
                          <a:latin typeface="Times New Roman" panose="02020603050405020304" pitchFamily="18" charset="0"/>
                          <a:cs typeface="Times New Roman" panose="02020603050405020304" pitchFamily="18" charset="0"/>
                        </a:rPr>
                        <a:t>Your findings and remarks about this work</a:t>
                      </a:r>
                      <a:endParaRPr sz="2400" b="1"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just" rtl="0">
                        <a:spcBef>
                          <a:spcPts val="0"/>
                        </a:spcBef>
                        <a:spcAft>
                          <a:spcPts val="0"/>
                        </a:spcAft>
                        <a:buNone/>
                      </a:pPr>
                      <a:r>
                        <a:rPr lang="en-US" sz="2807" dirty="0"/>
                        <a:t>1</a:t>
                      </a:r>
                      <a:endParaRPr dirty="0"/>
                    </a:p>
                  </a:txBody>
                  <a:tcPr marL="91450" marR="91450" marT="45725" marB="45725"/>
                </a:tc>
                <a:tc>
                  <a:txBody>
                    <a:bodyPr/>
                    <a:lstStyle/>
                    <a:p>
                      <a:pPr marL="0" marR="0" lvl="0" indent="0" algn="just" rtl="0">
                        <a:spcBef>
                          <a:spcPts val="0"/>
                        </a:spcBef>
                        <a:spcAft>
                          <a:spcPts val="0"/>
                        </a:spcAft>
                        <a:buNone/>
                      </a:pPr>
                      <a:r>
                        <a:rPr lang="en-IN" sz="2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Robert Moskowitz (2017)</a:t>
                      </a:r>
                      <a:endParaRPr sz="2400" b="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IN" sz="2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Magazine for Leaders in Education</a:t>
                      </a:r>
                      <a:endParaRPr sz="2400" b="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IN" sz="2400" dirty="0">
                          <a:latin typeface="Times New Roman" panose="02020603050405020304" pitchFamily="18" charset="0"/>
                          <a:cs typeface="Times New Roman" panose="02020603050405020304" pitchFamily="18" charset="0"/>
                        </a:rPr>
                        <a:t>Journal</a:t>
                      </a:r>
                      <a:endParaRPr sz="24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IN" sz="2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Portal</a:t>
                      </a:r>
                      <a:r>
                        <a:rPr lang="en-IN" sz="2400" b="0" i="0" u="none" strike="noStrike" cap="none" baseline="0"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IN" sz="2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provides a centralized source of information and services for students, faculty, suppliers, administrators</a:t>
                      </a:r>
                      <a:endParaRPr sz="24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just" rtl="0">
                        <a:spcBef>
                          <a:spcPts val="0"/>
                        </a:spcBef>
                        <a:spcAft>
                          <a:spcPts val="0"/>
                        </a:spcAft>
                        <a:buNone/>
                      </a:pPr>
                      <a:r>
                        <a:rPr lang="en-US" sz="2807" dirty="0"/>
                        <a:t>2</a:t>
                      </a:r>
                      <a:endParaRPr dirty="0"/>
                    </a:p>
                  </a:txBody>
                  <a:tcPr marL="91450" marR="91450" marT="45725" marB="45725"/>
                </a:tc>
                <a:tc>
                  <a:txBody>
                    <a:bodyPr/>
                    <a:lstStyle/>
                    <a:p>
                      <a:pPr marL="0" marR="0" lvl="0" indent="0" algn="just" rtl="0">
                        <a:spcBef>
                          <a:spcPts val="0"/>
                        </a:spcBef>
                        <a:spcAft>
                          <a:spcPts val="0"/>
                        </a:spcAft>
                        <a:buNone/>
                      </a:pPr>
                      <a:r>
                        <a:rPr lang="en-IN" sz="2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FEU-EAC(2020)</a:t>
                      </a:r>
                      <a:endParaRPr sz="2400" b="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IN" sz="2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Online Student registration Portal</a:t>
                      </a:r>
                      <a:endParaRPr lang="en-IN" sz="2400" b="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IN" sz="2400" dirty="0">
                          <a:latin typeface="Times New Roman" panose="02020603050405020304" pitchFamily="18" charset="0"/>
                          <a:cs typeface="Times New Roman" panose="02020603050405020304" pitchFamily="18" charset="0"/>
                        </a:rPr>
                        <a:t>Research</a:t>
                      </a:r>
                      <a:endParaRPr sz="24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IN" sz="2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Portal give privilege to the students to submit their requests and transactions via Internet Enrolled students </a:t>
                      </a:r>
                      <a:endParaRPr sz="24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just" rtl="0">
                        <a:spcBef>
                          <a:spcPts val="0"/>
                        </a:spcBef>
                        <a:spcAft>
                          <a:spcPts val="0"/>
                        </a:spcAft>
                        <a:buNone/>
                      </a:pPr>
                      <a:r>
                        <a:rPr lang="en-US" sz="2807" dirty="0"/>
                        <a:t>3</a:t>
                      </a:r>
                      <a:endParaRPr dirty="0"/>
                    </a:p>
                  </a:txBody>
                  <a:tcPr marL="91450" marR="91450" marT="45725" marB="45725"/>
                </a:tc>
                <a:tc>
                  <a:txBody>
                    <a:bodyPr/>
                    <a:lstStyle/>
                    <a:p>
                      <a:pPr marL="0" marR="0" lvl="0" indent="0" algn="just" rtl="0">
                        <a:spcBef>
                          <a:spcPts val="0"/>
                        </a:spcBef>
                        <a:spcAft>
                          <a:spcPts val="0"/>
                        </a:spcAft>
                        <a:buNone/>
                      </a:pPr>
                      <a:r>
                        <a:rPr lang="pl-PL" sz="2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Tejaswini Chavan , Deb Dutta </a:t>
                      </a:r>
                      <a:endParaRPr lang="pl-PL" sz="2400" b="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IN" sz="2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Online College Portal</a:t>
                      </a:r>
                      <a:endParaRPr sz="2400" b="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IN" sz="2400" dirty="0">
                          <a:latin typeface="Times New Roman" panose="02020603050405020304" pitchFamily="18" charset="0"/>
                          <a:cs typeface="Times New Roman" panose="02020603050405020304" pitchFamily="18" charset="0"/>
                        </a:rPr>
                        <a:t>Research</a:t>
                      </a:r>
                      <a:endParaRPr sz="24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IN" sz="2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Enhancements and features such as calendars, to do lists, schedules, hours of operation, discussion groups and chat, announcements and alerts, job openings, career opportunities, reports and documents</a:t>
                      </a:r>
                      <a:endParaRPr sz="24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4"/>
                  </a:ext>
                </a:extLst>
              </a:tr>
            </a:tbl>
          </a:graphicData>
        </a:graphic>
      </p:graphicFrame>
      <p:pic>
        <p:nvPicPr>
          <p:cNvPr id="15" name="Picture 1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958428" y="415193"/>
            <a:ext cx="2157328" cy="2145128"/>
          </a:xfrm>
          <a:prstGeom prst="rect">
            <a:avLst/>
          </a:prstGeom>
        </p:spPr>
      </p:pic>
    </p:spTree>
    <p:extLst>
      <p:ext uri="{BB962C8B-B14F-4D97-AF65-F5344CB8AC3E}">
        <p14:creationId xmlns:p14="http://schemas.microsoft.com/office/powerpoint/2010/main" val="2510533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grpSp>
        <p:nvGrpSpPr>
          <p:cNvPr id="3" name="Google Shape;204;p19"/>
          <p:cNvGrpSpPr/>
          <p:nvPr/>
        </p:nvGrpSpPr>
        <p:grpSpPr>
          <a:xfrm>
            <a:off x="-2" y="9614301"/>
            <a:ext cx="19010314" cy="1112119"/>
            <a:chOff x="-2" y="9568581"/>
            <a:chExt cx="19010314" cy="1112119"/>
          </a:xfrm>
        </p:grpSpPr>
        <p:grpSp>
          <p:nvGrpSpPr>
            <p:cNvPr id="4" name="Google Shape;205;p19"/>
            <p:cNvGrpSpPr/>
            <p:nvPr/>
          </p:nvGrpSpPr>
          <p:grpSpPr>
            <a:xfrm>
              <a:off x="-2" y="9568581"/>
              <a:ext cx="19010314" cy="1112119"/>
              <a:chOff x="-324645" y="2222500"/>
              <a:chExt cx="22261686" cy="1302327"/>
            </a:xfrm>
          </p:grpSpPr>
          <p:sp>
            <p:nvSpPr>
              <p:cNvPr id="6" name="Google Shape;206;p19"/>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207;p19"/>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 name="Google Shape;208;p19"/>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 name="Google Shape;262;p22"/>
          <p:cNvSpPr txBox="1"/>
          <p:nvPr/>
        </p:nvSpPr>
        <p:spPr>
          <a:xfrm>
            <a:off x="544036" y="9841937"/>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PESCEglobe</a:t>
            </a:r>
            <a:endParaRPr dirty="0"/>
          </a:p>
        </p:txBody>
      </p:sp>
      <p:sp>
        <p:nvSpPr>
          <p:cNvPr id="9" name="Google Shape;263;p22"/>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2022-2023</a:t>
            </a:r>
            <a:endParaRPr sz="2800" dirty="0">
              <a:solidFill>
                <a:schemeClr val="dk1"/>
              </a:solidFill>
              <a:latin typeface="Calibri"/>
              <a:ea typeface="Calibri"/>
              <a:cs typeface="Calibri"/>
              <a:sym typeface="Calibri"/>
            </a:endParaRPr>
          </a:p>
        </p:txBody>
      </p:sp>
      <p:sp>
        <p:nvSpPr>
          <p:cNvPr id="10" name="Google Shape;211;p19"/>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3200" dirty="0">
                <a:solidFill>
                  <a:schemeClr val="lt1"/>
                </a:solidFill>
                <a:latin typeface="Calibri"/>
                <a:ea typeface="Calibri"/>
                <a:cs typeface="Calibri"/>
                <a:sym typeface="Calibri"/>
              </a:rPr>
              <a:t>6</a:t>
            </a:r>
            <a:endParaRPr sz="1870" dirty="0">
              <a:solidFill>
                <a:schemeClr val="lt1"/>
              </a:solidFill>
              <a:latin typeface="Calibri"/>
              <a:ea typeface="Calibri"/>
              <a:cs typeface="Calibri"/>
              <a:sym typeface="Calibri"/>
            </a:endParaRPr>
          </a:p>
        </p:txBody>
      </p:sp>
      <p:pic>
        <p:nvPicPr>
          <p:cNvPr id="11" name="Picture 10"/>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110441" y="201833"/>
            <a:ext cx="1580356" cy="1571419"/>
          </a:xfrm>
          <a:prstGeom prst="rect">
            <a:avLst/>
          </a:prstGeom>
        </p:spPr>
      </p:pic>
      <p:graphicFrame>
        <p:nvGraphicFramePr>
          <p:cNvPr id="12" name="Google Shape;215;p19"/>
          <p:cNvGraphicFramePr/>
          <p:nvPr>
            <p:extLst>
              <p:ext uri="{D42A27DB-BD31-4B8C-83A1-F6EECF244321}">
                <p14:modId xmlns:p14="http://schemas.microsoft.com/office/powerpoint/2010/main" val="2969075202"/>
              </p:ext>
            </p:extLst>
          </p:nvPr>
        </p:nvGraphicFramePr>
        <p:xfrm>
          <a:off x="1199356" y="1791038"/>
          <a:ext cx="16687800" cy="4389160"/>
        </p:xfrm>
        <a:graphic>
          <a:graphicData uri="http://schemas.openxmlformats.org/drawingml/2006/table">
            <a:tbl>
              <a:tblPr firstRow="1" bandRow="1">
                <a:noFill/>
              </a:tblPr>
              <a:tblGrid>
                <a:gridCol w="787253">
                  <a:extLst>
                    <a:ext uri="{9D8B030D-6E8A-4147-A177-3AD203B41FA5}">
                      <a16:colId xmlns:a16="http://schemas.microsoft.com/office/drawing/2014/main" val="20000"/>
                    </a:ext>
                  </a:extLst>
                </a:gridCol>
                <a:gridCol w="2951947">
                  <a:extLst>
                    <a:ext uri="{9D8B030D-6E8A-4147-A177-3AD203B41FA5}">
                      <a16:colId xmlns:a16="http://schemas.microsoft.com/office/drawing/2014/main" val="20001"/>
                    </a:ext>
                  </a:extLst>
                </a:gridCol>
                <a:gridCol w="4189082">
                  <a:extLst>
                    <a:ext uri="{9D8B030D-6E8A-4147-A177-3AD203B41FA5}">
                      <a16:colId xmlns:a16="http://schemas.microsoft.com/office/drawing/2014/main" val="20002"/>
                    </a:ext>
                  </a:extLst>
                </a:gridCol>
                <a:gridCol w="2525485">
                  <a:extLst>
                    <a:ext uri="{9D8B030D-6E8A-4147-A177-3AD203B41FA5}">
                      <a16:colId xmlns:a16="http://schemas.microsoft.com/office/drawing/2014/main" val="20003"/>
                    </a:ext>
                  </a:extLst>
                </a:gridCol>
                <a:gridCol w="6234033">
                  <a:extLst>
                    <a:ext uri="{9D8B030D-6E8A-4147-A177-3AD203B41FA5}">
                      <a16:colId xmlns:a16="http://schemas.microsoft.com/office/drawing/2014/main" val="20004"/>
                    </a:ext>
                  </a:extLst>
                </a:gridCol>
              </a:tblGrid>
              <a:tr h="370850">
                <a:tc>
                  <a:txBody>
                    <a:bodyPr/>
                    <a:lstStyle/>
                    <a:p>
                      <a:pPr marL="0" marR="0" lvl="0" indent="0" algn="just" rtl="0">
                        <a:spcBef>
                          <a:spcPts val="0"/>
                        </a:spcBef>
                        <a:spcAft>
                          <a:spcPts val="0"/>
                        </a:spcAft>
                        <a:buNone/>
                      </a:pPr>
                      <a:r>
                        <a:rPr lang="en-US" sz="2400" b="1" u="none" strike="noStrike" cap="none" dirty="0">
                          <a:latin typeface="Times New Roman" panose="02020603050405020304" pitchFamily="18" charset="0"/>
                          <a:cs typeface="Times New Roman" panose="02020603050405020304" pitchFamily="18" charset="0"/>
                        </a:rPr>
                        <a:t>Sr. No.</a:t>
                      </a:r>
                      <a:endParaRPr sz="2400" b="1"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US" sz="2400" b="1" dirty="0">
                          <a:latin typeface="Times New Roman" panose="02020603050405020304" pitchFamily="18" charset="0"/>
                          <a:cs typeface="Times New Roman" panose="02020603050405020304" pitchFamily="18" charset="0"/>
                        </a:rPr>
                        <a:t>Author</a:t>
                      </a:r>
                      <a:endParaRPr sz="2400" b="1"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US" sz="2400" b="1" dirty="0">
                          <a:latin typeface="Times New Roman" panose="02020603050405020304" pitchFamily="18" charset="0"/>
                          <a:cs typeface="Times New Roman" panose="02020603050405020304" pitchFamily="18" charset="0"/>
                        </a:rPr>
                        <a:t>Title</a:t>
                      </a:r>
                      <a:endParaRPr sz="2400" b="1"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US" sz="2400" b="1" dirty="0">
                          <a:latin typeface="Times New Roman" panose="02020603050405020304" pitchFamily="18" charset="0"/>
                          <a:cs typeface="Times New Roman" panose="02020603050405020304" pitchFamily="18" charset="0"/>
                        </a:rPr>
                        <a:t>Source</a:t>
                      </a:r>
                      <a:endParaRPr sz="2400" b="1"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US" sz="2400" b="1">
                          <a:latin typeface="Times New Roman" panose="02020603050405020304" pitchFamily="18" charset="0"/>
                          <a:cs typeface="Times New Roman" panose="02020603050405020304" pitchFamily="18" charset="0"/>
                        </a:rPr>
                        <a:t>Findings/Remark</a:t>
                      </a:r>
                      <a:endParaRPr sz="2400" b="1">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just" rtl="0">
                        <a:spcBef>
                          <a:spcPts val="0"/>
                        </a:spcBef>
                        <a:spcAft>
                          <a:spcPts val="0"/>
                        </a:spcAft>
                        <a:buNone/>
                      </a:pPr>
                      <a:endParaRPr sz="2400" b="1"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US" sz="2400" b="1" dirty="0">
                          <a:latin typeface="Times New Roman" panose="02020603050405020304" pitchFamily="18" charset="0"/>
                          <a:cs typeface="Times New Roman" panose="02020603050405020304" pitchFamily="18" charset="0"/>
                        </a:rPr>
                        <a:t>Name (year)</a:t>
                      </a:r>
                      <a:endParaRPr sz="2400" b="1"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US" sz="2400" b="1" dirty="0">
                          <a:latin typeface="Times New Roman" panose="02020603050405020304" pitchFamily="18" charset="0"/>
                          <a:cs typeface="Times New Roman" panose="02020603050405020304" pitchFamily="18" charset="0"/>
                        </a:rPr>
                        <a:t> Title of research articles / book</a:t>
                      </a:r>
                      <a:endParaRPr sz="2400" b="1"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US" sz="2400" b="1" dirty="0">
                          <a:latin typeface="Times New Roman" panose="02020603050405020304" pitchFamily="18" charset="0"/>
                          <a:cs typeface="Times New Roman" panose="02020603050405020304" pitchFamily="18" charset="0"/>
                        </a:rPr>
                        <a:t>Journal /Publication</a:t>
                      </a:r>
                      <a:r>
                        <a:rPr lang="en-IN" sz="2400" b="1" dirty="0">
                          <a:latin typeface="Times New Roman" panose="02020603050405020304" pitchFamily="18" charset="0"/>
                          <a:cs typeface="Times New Roman" panose="02020603050405020304" pitchFamily="18" charset="0"/>
                        </a:rPr>
                        <a:t>/</a:t>
                      </a:r>
                    </a:p>
                    <a:p>
                      <a:pPr marL="0" marR="0" lvl="0" indent="0" algn="just" rtl="0">
                        <a:spcBef>
                          <a:spcPts val="0"/>
                        </a:spcBef>
                        <a:spcAft>
                          <a:spcPts val="0"/>
                        </a:spcAft>
                        <a:buNone/>
                      </a:pPr>
                      <a:r>
                        <a:rPr lang="en-IN" sz="2400" b="1" dirty="0">
                          <a:latin typeface="Times New Roman" panose="02020603050405020304" pitchFamily="18" charset="0"/>
                          <a:cs typeface="Times New Roman" panose="02020603050405020304" pitchFamily="18" charset="0"/>
                        </a:rPr>
                        <a:t>Research</a:t>
                      </a:r>
                      <a:endParaRPr sz="2400" b="1"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US" sz="2400" b="1" dirty="0">
                          <a:latin typeface="Times New Roman" panose="02020603050405020304" pitchFamily="18" charset="0"/>
                          <a:cs typeface="Times New Roman" panose="02020603050405020304" pitchFamily="18" charset="0"/>
                        </a:rPr>
                        <a:t>Your findings and remarks about this work</a:t>
                      </a:r>
                      <a:endParaRPr sz="2400" b="1"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just" rtl="0">
                        <a:spcBef>
                          <a:spcPts val="0"/>
                        </a:spcBef>
                        <a:spcAft>
                          <a:spcPts val="0"/>
                        </a:spcAft>
                        <a:buNone/>
                      </a:pPr>
                      <a:r>
                        <a:rPr lang="en-US" sz="2807" dirty="0"/>
                        <a:t>4</a:t>
                      </a:r>
                      <a:endParaRPr dirty="0"/>
                    </a:p>
                  </a:txBody>
                  <a:tcPr marL="91450" marR="91450" marT="45725" marB="45725"/>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24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Olsen, F. (2002) </a:t>
                      </a:r>
                      <a:endParaRPr lang="en-IN" sz="2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p>
                      <a:pPr marL="0" marR="0" lvl="0" indent="0" algn="just" rtl="0">
                        <a:spcBef>
                          <a:spcPts val="0"/>
                        </a:spcBef>
                        <a:spcAft>
                          <a:spcPts val="0"/>
                        </a:spcAft>
                        <a:buNone/>
                      </a:pPr>
                      <a:endParaRPr sz="2400" b="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IN" sz="2400" b="0" dirty="0">
                          <a:latin typeface="Times New Roman" panose="02020603050405020304" pitchFamily="18" charset="0"/>
                          <a:cs typeface="Times New Roman" panose="02020603050405020304" pitchFamily="18" charset="0"/>
                        </a:rPr>
                        <a:t>University portal</a:t>
                      </a:r>
                      <a:endParaRPr sz="2400" b="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IN" sz="2400" dirty="0">
                          <a:latin typeface="Times New Roman" panose="02020603050405020304" pitchFamily="18" charset="0"/>
                          <a:cs typeface="Times New Roman" panose="02020603050405020304" pitchFamily="18" charset="0"/>
                        </a:rPr>
                        <a:t>Research</a:t>
                      </a:r>
                      <a:endParaRPr sz="24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IN" sz="2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To create a point of access for administrative functions for students, such as registration, financial aid and academic records, or for staff, such as timesheets, leave balances .</a:t>
                      </a:r>
                      <a:endParaRPr sz="24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just" rtl="0">
                        <a:spcBef>
                          <a:spcPts val="0"/>
                        </a:spcBef>
                        <a:spcAft>
                          <a:spcPts val="0"/>
                        </a:spcAft>
                        <a:buNone/>
                      </a:pPr>
                      <a:r>
                        <a:rPr lang="en-US" sz="2807" dirty="0"/>
                        <a:t>5</a:t>
                      </a:r>
                      <a:endParaRPr dirty="0"/>
                    </a:p>
                  </a:txBody>
                  <a:tcPr marL="91450" marR="91450" marT="45725" marB="45725"/>
                </a:tc>
                <a:tc>
                  <a:txBody>
                    <a:bodyPr/>
                    <a:lstStyle/>
                    <a:p>
                      <a:r>
                        <a:rPr lang="en-IN" sz="24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Strauss. (2000) </a:t>
                      </a:r>
                      <a:endParaRPr lang="en-IN" sz="2400" b="1" dirty="0">
                        <a:latin typeface="Times New Roman" panose="02020603050405020304" pitchFamily="18" charset="0"/>
                        <a:cs typeface="Times New Roman" panose="02020603050405020304" pitchFamily="18" charset="0"/>
                      </a:endParaRPr>
                    </a:p>
                  </a:txBody>
                  <a:tcPr marL="91450" marR="91450" marT="45725" marB="45725"/>
                </a:tc>
                <a:tc>
                  <a:txBody>
                    <a:bodyPr/>
                    <a:lstStyle/>
                    <a:p>
                      <a:r>
                        <a:rPr lang="en-IN" sz="2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Design and implementation of an online portal registration</a:t>
                      </a:r>
                      <a:endParaRPr lang="en-IN" sz="2400" b="0" dirty="0">
                        <a:latin typeface="Times New Roman" panose="02020603050405020304" pitchFamily="18" charset="0"/>
                        <a:cs typeface="Times New Roman" panose="02020603050405020304" pitchFamily="18" charset="0"/>
                      </a:endParaRPr>
                    </a:p>
                  </a:txBody>
                  <a:tcPr marL="91450" marR="91450" marT="45725" marB="45725"/>
                </a:tc>
                <a:tc>
                  <a:txBody>
                    <a:bodyPr/>
                    <a:lstStyle/>
                    <a:p>
                      <a:r>
                        <a:rPr lang="en-IN" sz="2400" dirty="0">
                          <a:latin typeface="Times New Roman" panose="02020603050405020304" pitchFamily="18" charset="0"/>
                          <a:cs typeface="Times New Roman" panose="02020603050405020304" pitchFamily="18" charset="0"/>
                        </a:rPr>
                        <a:t>Case Study</a:t>
                      </a:r>
                    </a:p>
                  </a:txBody>
                  <a:tcPr marL="91450" marR="91450" marT="45725" marB="45725"/>
                </a:tc>
                <a:tc>
                  <a:txBody>
                    <a:bodyPr/>
                    <a:lstStyle/>
                    <a:p>
                      <a:r>
                        <a:rPr lang="en-IN" sz="2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Students can access the e-registration site from anywhere with an internet connection</a:t>
                      </a:r>
                      <a:endParaRPr lang="en-IN" sz="24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392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grpSp>
        <p:nvGrpSpPr>
          <p:cNvPr id="3" name="Google Shape;204;p19"/>
          <p:cNvGrpSpPr/>
          <p:nvPr/>
        </p:nvGrpSpPr>
        <p:grpSpPr>
          <a:xfrm>
            <a:off x="0" y="9581281"/>
            <a:ext cx="19010314" cy="1112119"/>
            <a:chOff x="-2" y="9568581"/>
            <a:chExt cx="19010314" cy="1112119"/>
          </a:xfrm>
        </p:grpSpPr>
        <p:grpSp>
          <p:nvGrpSpPr>
            <p:cNvPr id="4" name="Google Shape;205;p19"/>
            <p:cNvGrpSpPr/>
            <p:nvPr/>
          </p:nvGrpSpPr>
          <p:grpSpPr>
            <a:xfrm>
              <a:off x="-2" y="9568581"/>
              <a:ext cx="19010314" cy="1112119"/>
              <a:chOff x="-324645" y="2222500"/>
              <a:chExt cx="22261686" cy="1302327"/>
            </a:xfrm>
          </p:grpSpPr>
          <p:sp>
            <p:nvSpPr>
              <p:cNvPr id="6" name="Google Shape;206;p19"/>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207;p19"/>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 name="Google Shape;208;p19"/>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 name="Google Shape;262;p22"/>
          <p:cNvSpPr txBox="1"/>
          <p:nvPr/>
        </p:nvSpPr>
        <p:spPr>
          <a:xfrm>
            <a:off x="738734" y="9808437"/>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PESCEglobe</a:t>
            </a:r>
            <a:endParaRPr dirty="0"/>
          </a:p>
        </p:txBody>
      </p:sp>
      <p:sp>
        <p:nvSpPr>
          <p:cNvPr id="9" name="Google Shape;263;p22"/>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2022-2023</a:t>
            </a:r>
            <a:endParaRPr sz="2800" dirty="0">
              <a:solidFill>
                <a:schemeClr val="dk1"/>
              </a:solidFill>
              <a:latin typeface="Calibri"/>
              <a:ea typeface="Calibri"/>
              <a:cs typeface="Calibri"/>
              <a:sym typeface="Calibri"/>
            </a:endParaRPr>
          </a:p>
        </p:txBody>
      </p:sp>
      <p:sp>
        <p:nvSpPr>
          <p:cNvPr id="10" name="Google Shape;211;p19"/>
          <p:cNvSpPr txBox="1"/>
          <p:nvPr/>
        </p:nvSpPr>
        <p:spPr>
          <a:xfrm>
            <a:off x="18115756" y="9911198"/>
            <a:ext cx="629444" cy="388503"/>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3200" dirty="0">
                <a:solidFill>
                  <a:schemeClr val="lt1"/>
                </a:solidFill>
                <a:latin typeface="Calibri"/>
                <a:ea typeface="Calibri"/>
                <a:cs typeface="Calibri"/>
                <a:sym typeface="Calibri"/>
              </a:rPr>
              <a:t>7</a:t>
            </a:r>
            <a:endParaRPr sz="1870" dirty="0">
              <a:solidFill>
                <a:schemeClr val="lt1"/>
              </a:solidFill>
              <a:latin typeface="Calibri"/>
              <a:ea typeface="Calibri"/>
              <a:cs typeface="Calibri"/>
              <a:sym typeface="Calibri"/>
            </a:endParaRPr>
          </a:p>
        </p:txBody>
      </p:sp>
      <p:grpSp>
        <p:nvGrpSpPr>
          <p:cNvPr id="11" name="Google Shape;337;p26"/>
          <p:cNvGrpSpPr/>
          <p:nvPr/>
        </p:nvGrpSpPr>
        <p:grpSpPr>
          <a:xfrm>
            <a:off x="-26281" y="774700"/>
            <a:ext cx="15071695" cy="827992"/>
            <a:chOff x="-16184" y="8640158"/>
            <a:chExt cx="4045716" cy="439420"/>
          </a:xfrm>
        </p:grpSpPr>
        <p:sp>
          <p:nvSpPr>
            <p:cNvPr id="12" name="Google Shape;338;p2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cs typeface="Calibri"/>
                  <a:sym typeface="Calibri"/>
                </a:rPr>
                <a:t>4. PROPOSED SYSTEM</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3"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4" name="Picture 1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958428" y="415193"/>
            <a:ext cx="2157328" cy="2145128"/>
          </a:xfrm>
          <a:prstGeom prst="rect">
            <a:avLst/>
          </a:prstGeom>
        </p:spPr>
      </p:pic>
      <p:sp>
        <p:nvSpPr>
          <p:cNvPr id="15" name="Google Shape;340;p26"/>
          <p:cNvSpPr txBox="1"/>
          <p:nvPr/>
        </p:nvSpPr>
        <p:spPr>
          <a:xfrm>
            <a:off x="413628" y="2202624"/>
            <a:ext cx="15544800" cy="6001603"/>
          </a:xfrm>
          <a:prstGeom prst="rect">
            <a:avLst/>
          </a:prstGeom>
          <a:noFill/>
          <a:ln>
            <a:noFill/>
          </a:ln>
        </p:spPr>
        <p:txBody>
          <a:bodyPr spcFirstLastPara="1" wrap="square" lIns="91425" tIns="45700" rIns="91425" bIns="45700" anchor="t" anchorCtr="0">
            <a:spAutoFit/>
          </a:bodyPr>
          <a:lstStyle/>
          <a:p>
            <a:pPr marL="457200" lvl="0" indent="-457200" algn="just">
              <a:buClr>
                <a:schemeClr val="dk1"/>
              </a:buClr>
              <a:buSzPts val="36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Students will have an access to all the soft copies of important documents and SEE marks sheets through the portal.</a:t>
            </a:r>
          </a:p>
          <a:p>
            <a:pPr marL="457200" lvl="0" indent="-457200" algn="just">
              <a:buClr>
                <a:schemeClr val="dk1"/>
              </a:buClr>
              <a:buSzPts val="36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Students and Faculties can rise any concern to the college authority or office directly through the portal.</a:t>
            </a:r>
          </a:p>
          <a:p>
            <a:pPr marL="457200" lvl="0" indent="-457200" algn="just">
              <a:buClr>
                <a:schemeClr val="dk1"/>
              </a:buClr>
              <a:buSzPts val="36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Students are able to give the feedback semester wise about the faculties via portal.</a:t>
            </a:r>
          </a:p>
          <a:p>
            <a:pPr marL="457200" lvl="0" indent="-457200" algn="just">
              <a:buClr>
                <a:schemeClr val="dk1"/>
              </a:buClr>
              <a:buSzPts val="36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Students can apply for the certificates( </a:t>
            </a:r>
            <a:r>
              <a:rPr lang="en-IN" sz="3200" dirty="0" err="1">
                <a:latin typeface="Times New Roman" panose="02020603050405020304" pitchFamily="18" charset="0"/>
                <a:cs typeface="Times New Roman" panose="02020603050405020304" pitchFamily="18" charset="0"/>
              </a:rPr>
              <a:t>eg</a:t>
            </a:r>
            <a:r>
              <a:rPr lang="en-IN" sz="3200" dirty="0">
                <a:latin typeface="Times New Roman" panose="02020603050405020304" pitchFamily="18" charset="0"/>
                <a:cs typeface="Times New Roman" panose="02020603050405020304" pitchFamily="18" charset="0"/>
              </a:rPr>
              <a:t>. bonafide, study, migration, character certificate) via portal.</a:t>
            </a:r>
          </a:p>
          <a:p>
            <a:pPr marL="457200" lvl="0" indent="-457200" algn="just">
              <a:buClr>
                <a:schemeClr val="dk1"/>
              </a:buClr>
              <a:buSzPts val="36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Faculty can directly take the attendance through the portal via phone in the class instead of having the burden of physical file system and updating them.</a:t>
            </a:r>
          </a:p>
          <a:p>
            <a:pPr marL="457200" lvl="0" indent="-457200" algn="just">
              <a:buClr>
                <a:schemeClr val="dk1"/>
              </a:buClr>
              <a:buSzPts val="36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All the college election voting system can be done through the portal.</a:t>
            </a:r>
          </a:p>
          <a:p>
            <a:pPr marL="457200" lvl="0" indent="-457200">
              <a:buClr>
                <a:schemeClr val="dk1"/>
              </a:buClr>
              <a:buSzPts val="360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457200" lvl="0" indent="-457200">
              <a:buClr>
                <a:schemeClr val="dk1"/>
              </a:buClr>
              <a:buSzPts val="3600"/>
              <a:buFont typeface="Arial" panose="020B0604020202020204" pitchFamily="34" charset="0"/>
              <a:buChar char="•"/>
            </a:pP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4523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8</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PESCEglobe</a:t>
            </a:r>
            <a:endParaRPr dirty="0"/>
          </a:p>
        </p:txBody>
      </p:sp>
      <p:sp>
        <p:nvSpPr>
          <p:cNvPr id="193" name="Google Shape;193;p18"/>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2022-2023</a:t>
            </a:r>
            <a:endParaRPr sz="2800" dirty="0">
              <a:solidFill>
                <a:schemeClr val="dk1"/>
              </a:solidFill>
              <a:latin typeface="Calibri"/>
              <a:ea typeface="Calibri"/>
              <a:cs typeface="Calibri"/>
              <a:sym typeface="Calibri"/>
            </a:endParaRPr>
          </a:p>
        </p:txBody>
      </p:sp>
      <p:sp>
        <p:nvSpPr>
          <p:cNvPr id="194" name="Google Shape;194;p18"/>
          <p:cNvSpPr txBox="1"/>
          <p:nvPr/>
        </p:nvSpPr>
        <p:spPr>
          <a:xfrm>
            <a:off x="18115756" y="9911198"/>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8</a:t>
            </a:fld>
            <a:endParaRPr sz="1870" dirty="0">
              <a:solidFill>
                <a:schemeClr val="lt1"/>
              </a:solidFill>
              <a:latin typeface="Calibri"/>
              <a:ea typeface="Calibri"/>
              <a:cs typeface="Calibri"/>
              <a:sym typeface="Calibri"/>
            </a:endParaRPr>
          </a:p>
        </p:txBody>
      </p:sp>
      <p:grpSp>
        <p:nvGrpSpPr>
          <p:cNvPr id="195" name="Google Shape;195;p18"/>
          <p:cNvGrpSpPr/>
          <p:nvPr/>
        </p:nvGrpSpPr>
        <p:grpSpPr>
          <a:xfrm>
            <a:off x="-26281" y="774700"/>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5</a:t>
              </a:r>
              <a:r>
                <a:rPr lang="en-US" sz="5400" b="0" i="0" u="none" strike="noStrike" cap="none" dirty="0">
                  <a:solidFill>
                    <a:schemeClr val="lt1"/>
                  </a:solidFill>
                  <a:latin typeface="Calibri"/>
                  <a:ea typeface="Calibri"/>
                  <a:cs typeface="Calibri"/>
                  <a:sym typeface="Calibri"/>
                </a:rPr>
                <a:t>. Objectives </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8" name="Google Shape;198;p18"/>
          <p:cNvSpPr txBox="1"/>
          <p:nvPr/>
        </p:nvSpPr>
        <p:spPr>
          <a:xfrm>
            <a:off x="1199356" y="2070100"/>
            <a:ext cx="14615888" cy="6186269"/>
          </a:xfrm>
          <a:prstGeom prst="rect">
            <a:avLst/>
          </a:prstGeom>
          <a:noFill/>
          <a:ln>
            <a:noFill/>
          </a:ln>
        </p:spPr>
        <p:txBody>
          <a:bodyPr spcFirstLastPara="1" wrap="square" lIns="91425" tIns="45700" rIns="91425" bIns="45700" anchor="t" anchorCtr="0">
            <a:spAutoFit/>
          </a:bodyPr>
          <a:lstStyle/>
          <a:p>
            <a:pPr marL="571500" lvl="0" indent="-571500" algn="just">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To implement the Server by Apache server and build the basic database of the server and divide into different sections for different data’s using MYSQL.</a:t>
            </a:r>
          </a:p>
          <a:p>
            <a:pPr marL="571500" lvl="0" indent="-571500" algn="just">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Developing a New Portal Site name to host the portal using github host. </a:t>
            </a:r>
          </a:p>
          <a:p>
            <a:pPr marL="571500" lvl="0" indent="-571500" algn="just">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Updating the Look and Feel of the Portal using coding implementation              (HTML, CSS, JS)</a:t>
            </a:r>
          </a:p>
          <a:p>
            <a:pPr marL="571500" lvl="0" indent="-571500" algn="just">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Implementing front-end using HTML and CSS, with Java Script for client-side validation and back-end using PHP and SQL.</a:t>
            </a:r>
          </a:p>
          <a:p>
            <a:pPr marL="571500" lvl="0" indent="-571500" algn="just">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Building views for four end users which include the Administration, Faculty, Students and the outsiders.</a:t>
            </a:r>
          </a:p>
          <a:p>
            <a:pPr marR="0" lvl="0" algn="l" rtl="0">
              <a:spcBef>
                <a:spcPts val="0"/>
              </a:spcBef>
              <a:spcAft>
                <a:spcPts val="0"/>
              </a:spcAft>
              <a:buClr>
                <a:schemeClr val="dk1"/>
              </a:buClr>
              <a:buSzPts val="3600"/>
            </a:pPr>
            <a:r>
              <a:rPr lang="en-US" sz="3600" dirty="0">
                <a:solidFill>
                  <a:schemeClr val="dk1"/>
                </a:solidFill>
                <a:latin typeface="Calibri"/>
                <a:ea typeface="Calibri"/>
                <a:cs typeface="Calibri"/>
                <a:sym typeface="Calibri"/>
              </a:rPr>
              <a:t> </a:t>
            </a:r>
            <a:endParaRPr dirty="0"/>
          </a:p>
        </p:txBody>
      </p:sp>
      <p:pic>
        <p:nvPicPr>
          <p:cNvPr id="15" name="Picture 1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958428" y="415193"/>
            <a:ext cx="2157328" cy="21451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9</a:t>
            </a:fld>
            <a:endParaRPr sz="3200">
              <a:solidFill>
                <a:schemeClr val="lt1"/>
              </a:solidFill>
            </a:endParaRPr>
          </a:p>
        </p:txBody>
      </p:sp>
      <p:grpSp>
        <p:nvGrpSpPr>
          <p:cNvPr id="221" name="Google Shape;221;p20"/>
          <p:cNvGrpSpPr/>
          <p:nvPr/>
        </p:nvGrpSpPr>
        <p:grpSpPr>
          <a:xfrm>
            <a:off x="-2" y="9568581"/>
            <a:ext cx="19010314" cy="1112119"/>
            <a:chOff x="-2" y="9568581"/>
            <a:chExt cx="19010314" cy="1112119"/>
          </a:xfrm>
        </p:grpSpPr>
        <p:grpSp>
          <p:nvGrpSpPr>
            <p:cNvPr id="222" name="Google Shape;222;p20"/>
            <p:cNvGrpSpPr/>
            <p:nvPr/>
          </p:nvGrpSpPr>
          <p:grpSpPr>
            <a:xfrm>
              <a:off x="-2" y="9568581"/>
              <a:ext cx="19010314" cy="1112119"/>
              <a:chOff x="-324645" y="2222500"/>
              <a:chExt cx="22261686" cy="1302327"/>
            </a:xfrm>
          </p:grpSpPr>
          <p:sp>
            <p:nvSpPr>
              <p:cNvPr id="223" name="Google Shape;223;p20"/>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20"/>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5" name="Google Shape;225;p20"/>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6" name="Google Shape;226;p20"/>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PESCEglobe</a:t>
            </a:r>
            <a:endParaRPr dirty="0"/>
          </a:p>
        </p:txBody>
      </p:sp>
      <p:sp>
        <p:nvSpPr>
          <p:cNvPr id="227" name="Google Shape;227;p20"/>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2022-2023</a:t>
            </a:r>
            <a:endParaRPr sz="2800" dirty="0">
              <a:solidFill>
                <a:schemeClr val="dk1"/>
              </a:solidFill>
              <a:latin typeface="Calibri"/>
              <a:ea typeface="Calibri"/>
              <a:cs typeface="Calibri"/>
              <a:sym typeface="Calibri"/>
            </a:endParaRPr>
          </a:p>
        </p:txBody>
      </p:sp>
      <p:sp>
        <p:nvSpPr>
          <p:cNvPr id="228" name="Google Shape;228;p20"/>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9</a:t>
            </a:fld>
            <a:endParaRPr sz="1870">
              <a:solidFill>
                <a:schemeClr val="lt1"/>
              </a:solidFill>
              <a:latin typeface="Calibri"/>
              <a:ea typeface="Calibri"/>
              <a:cs typeface="Calibri"/>
              <a:sym typeface="Calibri"/>
            </a:endParaRPr>
          </a:p>
        </p:txBody>
      </p:sp>
      <p:grpSp>
        <p:nvGrpSpPr>
          <p:cNvPr id="229" name="Google Shape;229;p20"/>
          <p:cNvGrpSpPr/>
          <p:nvPr/>
        </p:nvGrpSpPr>
        <p:grpSpPr>
          <a:xfrm>
            <a:off x="-26281" y="774700"/>
            <a:ext cx="15071695" cy="827992"/>
            <a:chOff x="-16184" y="8640158"/>
            <a:chExt cx="4045716" cy="439420"/>
          </a:xfrm>
        </p:grpSpPr>
        <p:sp>
          <p:nvSpPr>
            <p:cNvPr id="230" name="Google Shape;230;p20"/>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6</a:t>
              </a:r>
              <a:r>
                <a:rPr lang="en-US" sz="5400" b="0" i="0" u="none" strike="noStrike" cap="none" dirty="0">
                  <a:solidFill>
                    <a:schemeClr val="lt1"/>
                  </a:solidFill>
                  <a:latin typeface="Calibri"/>
                  <a:ea typeface="Calibri"/>
                  <a:cs typeface="Calibri"/>
                  <a:sym typeface="Calibri"/>
                </a:rPr>
                <a:t>. Methodology</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31" name="Google Shape;231;p20"/>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32" name="Google Shape;232;p20"/>
          <p:cNvSpPr txBox="1"/>
          <p:nvPr/>
        </p:nvSpPr>
        <p:spPr>
          <a:xfrm>
            <a:off x="1199356" y="2070100"/>
            <a:ext cx="14615888" cy="6709489"/>
          </a:xfrm>
          <a:prstGeom prst="rect">
            <a:avLst/>
          </a:prstGeom>
          <a:noFill/>
          <a:ln>
            <a:noFill/>
          </a:ln>
        </p:spPr>
        <p:txBody>
          <a:bodyPr spcFirstLastPara="1" wrap="square" lIns="91425" tIns="45700" rIns="91425" bIns="45700" anchor="t" anchorCtr="0">
            <a:spAutoFit/>
          </a:bodyPr>
          <a:lstStyle/>
          <a:p>
            <a:pPr algn="just"/>
            <a:r>
              <a:rPr lang="en-IN" sz="3200" dirty="0">
                <a:latin typeface="Times New Roman" panose="02020603050405020304" pitchFamily="18" charset="0"/>
                <a:cs typeface="Times New Roman" panose="02020603050405020304" pitchFamily="18" charset="0"/>
              </a:rPr>
              <a:t>First of all, we analysed the current system users. Registration activities involve all undergraduate students, graduate students, most of teachers, graduate schools, academic affairs office, and all related education administrators. Considering the large number of system users and wide coverage, the users are separated into three categories:</a:t>
            </a:r>
          </a:p>
          <a:p>
            <a:pPr algn="just"/>
            <a:endParaRPr lang="en-IN" sz="3200" dirty="0">
              <a:latin typeface="Times New Roman" panose="02020603050405020304" pitchFamily="18" charset="0"/>
              <a:cs typeface="Times New Roman" panose="02020603050405020304" pitchFamily="18" charset="0"/>
            </a:endParaRPr>
          </a:p>
          <a:p>
            <a:pPr algn="just"/>
            <a:r>
              <a:rPr lang="en-IN" sz="3200"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Student:</a:t>
            </a:r>
            <a:r>
              <a:rPr lang="en-IN" sz="3200" dirty="0">
                <a:latin typeface="Times New Roman" panose="02020603050405020304" pitchFamily="18" charset="0"/>
                <a:cs typeface="Times New Roman" panose="02020603050405020304" pitchFamily="18" charset="0"/>
              </a:rPr>
              <a:t> It refers to the undergraduate and graduate students who will inquire     online courses and complete registration steps to generate personal registration table.</a:t>
            </a:r>
          </a:p>
          <a:p>
            <a:pPr algn="just"/>
            <a:r>
              <a:rPr lang="en-IN" sz="3200"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Teacher:</a:t>
            </a:r>
            <a:r>
              <a:rPr lang="en-IN" sz="3200" dirty="0">
                <a:latin typeface="Times New Roman" panose="02020603050405020304" pitchFamily="18" charset="0"/>
                <a:cs typeface="Times New Roman" panose="02020603050405020304" pitchFamily="18" charset="0"/>
              </a:rPr>
              <a:t> It refers to the users who will deliver courses, and check the status of online course registration.</a:t>
            </a:r>
          </a:p>
          <a:p>
            <a:pPr algn="just"/>
            <a:r>
              <a:rPr lang="en-IN" sz="3200"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Administrator:</a:t>
            </a:r>
            <a:r>
              <a:rPr lang="en-IN" sz="3200" dirty="0">
                <a:latin typeface="Times New Roman" panose="02020603050405020304" pitchFamily="18" charset="0"/>
                <a:cs typeface="Times New Roman" panose="02020603050405020304" pitchFamily="18" charset="0"/>
              </a:rPr>
              <a:t> It refers to the users who will control registration process, adjust detailed information of online courses according to the real-time registration status, and complete administration tasks in the background including drawing lots, willingness release, etc.</a:t>
            </a:r>
          </a:p>
          <a:p>
            <a:pPr marL="571500" marR="0" lvl="0" indent="-571500" algn="l" rtl="0">
              <a:spcBef>
                <a:spcPts val="0"/>
              </a:spcBef>
              <a:spcAft>
                <a:spcPts val="0"/>
              </a:spcAft>
              <a:buClr>
                <a:schemeClr val="dk1"/>
              </a:buClr>
              <a:buSzPts val="3600"/>
              <a:buFont typeface="Noto Sans Symbols"/>
              <a:buChar char="✔"/>
            </a:pPr>
            <a:endParaRPr dirty="0"/>
          </a:p>
        </p:txBody>
      </p:sp>
      <p:pic>
        <p:nvPicPr>
          <p:cNvPr id="16" name="Picture 1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958428" y="415193"/>
            <a:ext cx="2157328" cy="214512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4547</TotalTime>
  <Words>1581</Words>
  <Application>Microsoft Office PowerPoint</Application>
  <PresentationFormat>Custom</PresentationFormat>
  <Paragraphs>238</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Noto Sans Symbols</vt:lpstr>
      <vt:lpstr>Sitka Text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Hrittik .</cp:lastModifiedBy>
  <cp:revision>48</cp:revision>
  <dcterms:modified xsi:type="dcterms:W3CDTF">2022-11-22T03:44:46Z</dcterms:modified>
</cp:coreProperties>
</file>