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67D03-F4ED-4FEA-8483-CBE162EAFA7E}" v="13" dt="2022-12-12T07:24:31.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0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74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84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08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37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9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8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9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69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84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12/12/2022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36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12/12/2022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6010865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smoke background">
            <a:extLst>
              <a:ext uri="{FF2B5EF4-FFF2-40B4-BE49-F238E27FC236}">
                <a16:creationId xmlns:a16="http://schemas.microsoft.com/office/drawing/2014/main" id="{08A8DA44-FB9C-F72B-564E-23E58AC1E886}"/>
              </a:ext>
            </a:extLst>
          </p:cNvPr>
          <p:cNvPicPr>
            <a:picLocks noChangeAspect="1"/>
          </p:cNvPicPr>
          <p:nvPr/>
        </p:nvPicPr>
        <p:blipFill rotWithShape="1">
          <a:blip r:embed="rId2">
            <a:duotone>
              <a:schemeClr val="accent1">
                <a:shade val="45000"/>
                <a:satMod val="135000"/>
              </a:schemeClr>
              <a:prstClr val="white"/>
            </a:duotone>
            <a:alphaModFix amt="35000"/>
          </a:blip>
          <a:srcRect t="6491" b="8922"/>
          <a:stretch/>
        </p:blipFill>
        <p:spPr>
          <a:xfrm>
            <a:off x="8646" y="-251"/>
            <a:ext cx="12191980" cy="6858000"/>
          </a:xfrm>
          <a:prstGeom prst="rect">
            <a:avLst/>
          </a:prstGeom>
        </p:spPr>
      </p:pic>
      <p:sp>
        <p:nvSpPr>
          <p:cNvPr id="2" name="Title 1">
            <a:extLst>
              <a:ext uri="{FF2B5EF4-FFF2-40B4-BE49-F238E27FC236}">
                <a16:creationId xmlns:a16="http://schemas.microsoft.com/office/drawing/2014/main" id="{E1EB5772-35A0-D304-3DB1-D011A2302A43}"/>
              </a:ext>
            </a:extLst>
          </p:cNvPr>
          <p:cNvSpPr>
            <a:spLocks noGrp="1"/>
          </p:cNvSpPr>
          <p:nvPr>
            <p:ph type="ctrTitle"/>
          </p:nvPr>
        </p:nvSpPr>
        <p:spPr>
          <a:xfrm>
            <a:off x="759128" y="583345"/>
            <a:ext cx="10281660" cy="1469742"/>
          </a:xfrm>
        </p:spPr>
        <p:txBody>
          <a:bodyPr anchor="t">
            <a:normAutofit fontScale="90000"/>
          </a:bodyPr>
          <a:lstStyle/>
          <a:p>
            <a:pPr algn="ctr"/>
            <a:r>
              <a:rPr lang="en-US" sz="7200" u="sng" dirty="0">
                <a:solidFill>
                  <a:srgbClr val="FFFFFF"/>
                </a:solidFill>
              </a:rPr>
              <a:t>ENPM808A Final Project</a:t>
            </a:r>
            <a:br>
              <a:rPr lang="en-US" sz="7200" u="sng" dirty="0">
                <a:solidFill>
                  <a:srgbClr val="FFFFFF"/>
                </a:solidFill>
              </a:rPr>
            </a:br>
            <a:br>
              <a:rPr lang="en-US" sz="7200" u="sng" dirty="0">
                <a:solidFill>
                  <a:srgbClr val="FFFFFF"/>
                </a:solidFill>
              </a:rPr>
            </a:br>
            <a:r>
              <a:rPr lang="en-US" sz="2200" b="1" i="1" u="sng" spc="25" dirty="0">
                <a:effectLst/>
                <a:latin typeface="Calibri" panose="020F0502020204030204" pitchFamily="34" charset="0"/>
                <a:ea typeface="Calibri" panose="020F0502020204030204" pitchFamily="34" charset="0"/>
                <a:cs typeface="Times New Roman" panose="02020603050405020304" pitchFamily="18" charset="0"/>
              </a:rPr>
              <a:t>A car like Robot</a:t>
            </a:r>
            <a:endParaRPr lang="en-US" sz="2200" u="sng" dirty="0">
              <a:solidFill>
                <a:srgbClr val="FFFFFF"/>
              </a:solidFill>
            </a:endParaRPr>
          </a:p>
        </p:txBody>
      </p:sp>
      <p:sp>
        <p:nvSpPr>
          <p:cNvPr id="3" name="Subtitle 2">
            <a:extLst>
              <a:ext uri="{FF2B5EF4-FFF2-40B4-BE49-F238E27FC236}">
                <a16:creationId xmlns:a16="http://schemas.microsoft.com/office/drawing/2014/main" id="{44DCF72F-E3E9-56DC-7C2B-10952CC602F6}"/>
              </a:ext>
            </a:extLst>
          </p:cNvPr>
          <p:cNvSpPr>
            <a:spLocks noGrp="1"/>
          </p:cNvSpPr>
          <p:nvPr>
            <p:ph type="subTitle" idx="1"/>
          </p:nvPr>
        </p:nvSpPr>
        <p:spPr>
          <a:xfrm>
            <a:off x="6724953" y="4295956"/>
            <a:ext cx="5467028" cy="2181044"/>
          </a:xfrm>
        </p:spPr>
        <p:txBody>
          <a:bodyPr>
            <a:normAutofit/>
          </a:bodyPr>
          <a:lstStyle/>
          <a:p>
            <a:r>
              <a:rPr lang="en-US" sz="2000" dirty="0">
                <a:solidFill>
                  <a:srgbClr val="FFFFFF"/>
                </a:solidFill>
              </a:rPr>
              <a:t>By-</a:t>
            </a:r>
          </a:p>
          <a:p>
            <a:r>
              <a:rPr lang="en-US" sz="2000" dirty="0">
                <a:solidFill>
                  <a:srgbClr val="FFFFFF"/>
                </a:solidFill>
              </a:rPr>
              <a:t>Hritvik Choudhari</a:t>
            </a:r>
          </a:p>
          <a:p>
            <a:r>
              <a:rPr lang="en-US" sz="2000" dirty="0">
                <a:solidFill>
                  <a:srgbClr val="FFFFFF"/>
                </a:solidFill>
              </a:rPr>
              <a:t>UID: 119208793</a:t>
            </a:r>
          </a:p>
          <a:p>
            <a:r>
              <a:rPr lang="en-US" sz="2000" dirty="0">
                <a:solidFill>
                  <a:srgbClr val="FFFFFF"/>
                </a:solidFill>
              </a:rPr>
              <a:t>Professor- Dr. Nikhil Chopra</a:t>
            </a:r>
          </a:p>
        </p:txBody>
      </p:sp>
      <p:sp>
        <p:nvSpPr>
          <p:cNvPr id="2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15845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1224-AEFA-D20F-8032-3610D906CB5B}"/>
              </a:ext>
            </a:extLst>
          </p:cNvPr>
          <p:cNvSpPr>
            <a:spLocks noGrp="1"/>
          </p:cNvSpPr>
          <p:nvPr>
            <p:ph type="title"/>
          </p:nvPr>
        </p:nvSpPr>
        <p:spPr>
          <a:xfrm>
            <a:off x="838200" y="365126"/>
            <a:ext cx="10515600" cy="445758"/>
          </a:xfrm>
        </p:spPr>
        <p:txBody>
          <a:bodyPr>
            <a:normAutofit fontScale="90000"/>
          </a:bodyPr>
          <a:lstStyle/>
          <a:p>
            <a:r>
              <a:rPr lang="en-US" dirty="0"/>
              <a:t>Learning and validation curves:</a:t>
            </a:r>
          </a:p>
        </p:txBody>
      </p:sp>
      <p:sp>
        <p:nvSpPr>
          <p:cNvPr id="3" name="Content Placeholder 2">
            <a:extLst>
              <a:ext uri="{FF2B5EF4-FFF2-40B4-BE49-F238E27FC236}">
                <a16:creationId xmlns:a16="http://schemas.microsoft.com/office/drawing/2014/main" id="{0A523507-67BD-14BC-A94C-77A4EFF63B01}"/>
              </a:ext>
            </a:extLst>
          </p:cNvPr>
          <p:cNvSpPr>
            <a:spLocks noGrp="1"/>
          </p:cNvSpPr>
          <p:nvPr>
            <p:ph idx="1"/>
          </p:nvPr>
        </p:nvSpPr>
        <p:spPr>
          <a:xfrm>
            <a:off x="838200" y="4899803"/>
            <a:ext cx="5372819" cy="1277159"/>
          </a:xfrm>
        </p:spPr>
        <p:txBody>
          <a:bodyPr>
            <a:normAutofit/>
          </a:bodyPr>
          <a:lstStyle/>
          <a:p>
            <a:r>
              <a:rPr lang="en-US" sz="1800" dirty="0"/>
              <a:t>Model validation score for NN was (R2):</a:t>
            </a:r>
          </a:p>
          <a:p>
            <a:pPr marL="0" indent="0">
              <a:buNone/>
            </a:pPr>
            <a:r>
              <a:rPr lang="en-US" sz="1800" dirty="0"/>
              <a:t>    0.52</a:t>
            </a:r>
          </a:p>
          <a:p>
            <a:endParaRPr lang="en-US" sz="1800" dirty="0"/>
          </a:p>
        </p:txBody>
      </p:sp>
      <p:pic>
        <p:nvPicPr>
          <p:cNvPr id="4" name="Picture 3" descr="Chart, line chart&#10;&#10;Description automatically generated">
            <a:extLst>
              <a:ext uri="{FF2B5EF4-FFF2-40B4-BE49-F238E27FC236}">
                <a16:creationId xmlns:a16="http://schemas.microsoft.com/office/drawing/2014/main" id="{E245A335-1EB4-CE6C-470E-52E18EDE1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878" y="1252667"/>
            <a:ext cx="4563374" cy="3293454"/>
          </a:xfrm>
          <a:prstGeom prst="rect">
            <a:avLst/>
          </a:prstGeom>
        </p:spPr>
      </p:pic>
      <p:pic>
        <p:nvPicPr>
          <p:cNvPr id="5" name="Picture 4" descr="Chart, line chart&#10;&#10;Description automatically generated">
            <a:extLst>
              <a:ext uri="{FF2B5EF4-FFF2-40B4-BE49-F238E27FC236}">
                <a16:creationId xmlns:a16="http://schemas.microsoft.com/office/drawing/2014/main" id="{DD7CC6D4-B6B9-F9DA-D1C5-FBE88BF93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700" y="1009291"/>
            <a:ext cx="5650300" cy="1940943"/>
          </a:xfrm>
          <a:prstGeom prst="rect">
            <a:avLst/>
          </a:prstGeom>
        </p:spPr>
      </p:pic>
      <p:pic>
        <p:nvPicPr>
          <p:cNvPr id="6" name="Picture 5" descr="Chart, line chart&#10;&#10;Description automatically generated">
            <a:extLst>
              <a:ext uri="{FF2B5EF4-FFF2-40B4-BE49-F238E27FC236}">
                <a16:creationId xmlns:a16="http://schemas.microsoft.com/office/drawing/2014/main" id="{B8E7BEB5-9FF6-1E52-4465-FF2947D7B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748" y="2958860"/>
            <a:ext cx="5650301" cy="1940943"/>
          </a:xfrm>
          <a:prstGeom prst="rect">
            <a:avLst/>
          </a:prstGeom>
        </p:spPr>
      </p:pic>
      <p:pic>
        <p:nvPicPr>
          <p:cNvPr id="7" name="Picture 6" descr="Chart, line chart&#10;&#10;Description automatically generated">
            <a:extLst>
              <a:ext uri="{FF2B5EF4-FFF2-40B4-BE49-F238E27FC236}">
                <a16:creationId xmlns:a16="http://schemas.microsoft.com/office/drawing/2014/main" id="{5A6C4269-28AB-CF70-8A07-9D8B6939D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9797" y="4929546"/>
            <a:ext cx="5631252" cy="1838325"/>
          </a:xfrm>
          <a:prstGeom prst="rect">
            <a:avLst/>
          </a:prstGeom>
        </p:spPr>
      </p:pic>
    </p:spTree>
    <p:extLst>
      <p:ext uri="{BB962C8B-B14F-4D97-AF65-F5344CB8AC3E}">
        <p14:creationId xmlns:p14="http://schemas.microsoft.com/office/powerpoint/2010/main" val="364924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26E4-59BD-4C1D-5A76-CE34876F4D8A}"/>
              </a:ext>
            </a:extLst>
          </p:cNvPr>
          <p:cNvSpPr>
            <a:spLocks noGrp="1"/>
          </p:cNvSpPr>
          <p:nvPr>
            <p:ph type="title"/>
          </p:nvPr>
        </p:nvSpPr>
        <p:spPr>
          <a:xfrm>
            <a:off x="838200" y="365126"/>
            <a:ext cx="10515600" cy="445758"/>
          </a:xfrm>
        </p:spPr>
        <p:txBody>
          <a:bodyPr>
            <a:normAutofit fontScale="90000"/>
          </a:bodyPr>
          <a:lstStyle/>
          <a:p>
            <a:r>
              <a:rPr lang="en-US" dirty="0"/>
              <a:t>Testing best model</a:t>
            </a:r>
          </a:p>
        </p:txBody>
      </p:sp>
      <p:sp>
        <p:nvSpPr>
          <p:cNvPr id="3" name="Content Placeholder 2">
            <a:extLst>
              <a:ext uri="{FF2B5EF4-FFF2-40B4-BE49-F238E27FC236}">
                <a16:creationId xmlns:a16="http://schemas.microsoft.com/office/drawing/2014/main" id="{2594E347-8B90-E018-FEF7-2E9D035E8668}"/>
              </a:ext>
            </a:extLst>
          </p:cNvPr>
          <p:cNvSpPr>
            <a:spLocks noGrp="1"/>
          </p:cNvSpPr>
          <p:nvPr>
            <p:ph idx="1"/>
          </p:nvPr>
        </p:nvSpPr>
        <p:spPr>
          <a:xfrm>
            <a:off x="838200" y="1216325"/>
            <a:ext cx="10515600" cy="5365630"/>
          </a:xfrm>
        </p:spPr>
        <p:txBody>
          <a:bodyPr/>
          <a:lstStyle/>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cross-validation score results obtained we have selected SVM as our optimum model with optimal hyper-parameters obtained during training, as it provided the best cross validation score (0.72) among the three. Now we deploy it for testing over the test dataset where similar procedure for data preprocessing is done and then fed to the model. We randomly shuffled the training data and took </a:t>
            </a:r>
            <a:r>
              <a:rPr lang="en-US" sz="1800" dirty="0">
                <a:latin typeface="Calibri" panose="020F0502020204030204" pitchFamily="34" charset="0"/>
                <a:ea typeface="Calibri" panose="020F0502020204030204" pitchFamily="34" charset="0"/>
                <a:cs typeface="Times New Roman" panose="02020603050405020304" pitchFamily="18" charset="0"/>
              </a:rPr>
              <a:t>8</a:t>
            </a:r>
            <a:r>
              <a:rPr lang="en-US" sz="1800" dirty="0">
                <a:effectLst/>
                <a:latin typeface="Calibri" panose="020F0502020204030204" pitchFamily="34" charset="0"/>
                <a:ea typeface="Calibri" panose="020F0502020204030204" pitchFamily="34" charset="0"/>
                <a:cs typeface="Times New Roman" panose="02020603050405020304" pitchFamily="18" charset="0"/>
              </a:rPr>
              <a:t>0000 data points for the model testing. The scoring parameter used to find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E_test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“r_2”.</a:t>
            </a:r>
          </a:p>
          <a:p>
            <a:pPr>
              <a:lnSpc>
                <a:spcPct val="150000"/>
              </a:lnSpc>
            </a:pPr>
            <a:r>
              <a:rPr lang="en-US" sz="1800" dirty="0" err="1">
                <a:latin typeface="Calibri" panose="020F0502020204030204" pitchFamily="34" charset="0"/>
                <a:ea typeface="Calibri" panose="020F0502020204030204" pitchFamily="34" charset="0"/>
                <a:cs typeface="Times New Roman" panose="02020603050405020304" pitchFamily="18" charset="0"/>
              </a:rPr>
              <a:t>E_test</a:t>
            </a:r>
            <a:r>
              <a:rPr lang="en-US" sz="1800" dirty="0">
                <a:latin typeface="Calibri" panose="020F0502020204030204" pitchFamily="34" charset="0"/>
                <a:ea typeface="Calibri" panose="020F0502020204030204" pitchFamily="34" charset="0"/>
                <a:cs typeface="Times New Roman" panose="02020603050405020304" pitchFamily="18" charset="0"/>
              </a:rPr>
              <a:t>:    1- r2_score =  0.073</a:t>
            </a:r>
          </a:p>
          <a:p>
            <a:pPr>
              <a:lnSpc>
                <a:spcPct val="150000"/>
              </a:lnSpc>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err="1">
                <a:latin typeface="Calibri" panose="020F0502020204030204" pitchFamily="34" charset="0"/>
                <a:ea typeface="Calibri" panose="020F0502020204030204" pitchFamily="34" charset="0"/>
                <a:cs typeface="Times New Roman" panose="02020603050405020304" pitchFamily="18" charset="0"/>
              </a:rPr>
              <a:t>E_out</a:t>
            </a:r>
            <a:r>
              <a:rPr lang="en-US" sz="1800" dirty="0">
                <a:latin typeface="Calibri" panose="020F0502020204030204" pitchFamily="34" charset="0"/>
                <a:ea typeface="Calibri" panose="020F0502020204030204" pitchFamily="34" charset="0"/>
                <a:cs typeface="Times New Roman" panose="02020603050405020304" pitchFamily="18" charset="0"/>
              </a:rPr>
              <a:t>= 0.08</a:t>
            </a:r>
          </a:p>
          <a:p>
            <a:pPr>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a:effectLst/>
                <a:latin typeface="Calibri" panose="020F0502020204030204" pitchFamily="34" charset="0"/>
                <a:ea typeface="Calibri" panose="020F0502020204030204" pitchFamily="34" charset="0"/>
                <a:cs typeface="Times New Roman" panose="02020603050405020304" pitchFamily="18" charset="0"/>
              </a:rPr>
              <a: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E_out</a:t>
            </a:r>
            <a:r>
              <a:rPr lang="en-US" sz="1800" dirty="0">
                <a:effectLst/>
                <a:latin typeface="Calibri" panose="020F0502020204030204" pitchFamily="34" charset="0"/>
                <a:ea typeface="Calibri" panose="020F0502020204030204" pitchFamily="34" charset="0"/>
                <a:cs typeface="Times New Roman" panose="02020603050405020304" pitchFamily="18" charset="0"/>
              </a:rPr>
              <a:t> found is approximately equal to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E_test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found earlier. This means that we have learnt something outside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outside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dataset we have used.</a:t>
            </a:r>
          </a:p>
        </p:txBody>
      </p:sp>
      <p:pic>
        <p:nvPicPr>
          <p:cNvPr id="5" name="Picture 4">
            <a:extLst>
              <a:ext uri="{FF2B5EF4-FFF2-40B4-BE49-F238E27FC236}">
                <a16:creationId xmlns:a16="http://schemas.microsoft.com/office/drawing/2014/main" id="{2E8BC6C4-99B8-2D7B-F24B-D5AC4B6932FB}"/>
              </a:ext>
            </a:extLst>
          </p:cNvPr>
          <p:cNvPicPr>
            <a:picLocks noChangeAspect="1"/>
          </p:cNvPicPr>
          <p:nvPr/>
        </p:nvPicPr>
        <p:blipFill>
          <a:blip r:embed="rId2"/>
          <a:stretch>
            <a:fillRect/>
          </a:stretch>
        </p:blipFill>
        <p:spPr>
          <a:xfrm>
            <a:off x="1067841" y="4234389"/>
            <a:ext cx="2499577" cy="701101"/>
          </a:xfrm>
          <a:prstGeom prst="rect">
            <a:avLst/>
          </a:prstGeom>
        </p:spPr>
      </p:pic>
    </p:spTree>
    <p:extLst>
      <p:ext uri="{BB962C8B-B14F-4D97-AF65-F5344CB8AC3E}">
        <p14:creationId xmlns:p14="http://schemas.microsoft.com/office/powerpoint/2010/main" val="84436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6942-8CCD-E63A-F380-F04809304E0B}"/>
              </a:ext>
            </a:extLst>
          </p:cNvPr>
          <p:cNvSpPr>
            <a:spLocks noGrp="1"/>
          </p:cNvSpPr>
          <p:nvPr>
            <p:ph type="title"/>
          </p:nvPr>
        </p:nvSpPr>
        <p:spPr>
          <a:xfrm>
            <a:off x="838200" y="365125"/>
            <a:ext cx="10515600" cy="790815"/>
          </a:xfrm>
        </p:spPr>
        <p:txBody>
          <a:bodyPr/>
          <a:lstStyle/>
          <a:p>
            <a:r>
              <a:rPr lang="en-US" dirty="0"/>
              <a:t>Data pre-processing</a:t>
            </a:r>
          </a:p>
        </p:txBody>
      </p:sp>
      <p:sp>
        <p:nvSpPr>
          <p:cNvPr id="3" name="Content Placeholder 2">
            <a:extLst>
              <a:ext uri="{FF2B5EF4-FFF2-40B4-BE49-F238E27FC236}">
                <a16:creationId xmlns:a16="http://schemas.microsoft.com/office/drawing/2014/main" id="{CC96A796-9B41-3334-6A62-E1558DF273A9}"/>
              </a:ext>
            </a:extLst>
          </p:cNvPr>
          <p:cNvSpPr>
            <a:spLocks noGrp="1"/>
          </p:cNvSpPr>
          <p:nvPr>
            <p:ph idx="1"/>
          </p:nvPr>
        </p:nvSpPr>
        <p:spPr>
          <a:xfrm>
            <a:off x="838200" y="1414732"/>
            <a:ext cx="10515600" cy="4762231"/>
          </a:xfrm>
        </p:spPr>
        <p:txBody>
          <a:bodyPr>
            <a:normAutofit/>
          </a:bodyPr>
          <a:lstStyle/>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Data preprocessing for the input is done in order to reduce noise and computation time. Transforming or scaling the inputs and reducing the number of features will help us save a lot of computational time and the model will run more effectively giving us better results. In the preprocess step, the data from the 3 sets namely “Corridor”,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Open_box</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“Special” were combined to form a complete training dataset. The data was then randomly shuffled and scaled using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StandardScalar</a:t>
            </a:r>
            <a:r>
              <a:rPr lang="en-US" sz="2000" dirty="0">
                <a:effectLst/>
                <a:latin typeface="Calibri" panose="020F0502020204030204" pitchFamily="34" charset="0"/>
                <a:ea typeface="Calibri" panose="020F0502020204030204" pitchFamily="34" charset="0"/>
                <a:cs typeface="Times New Roman" panose="02020603050405020304" pitchFamily="18" charset="0"/>
              </a:rPr>
              <a:t> function before utilizing it for the training purpose. Similar process was done to obtain testing dataset.  Similar process was followed for test dataset.</a:t>
            </a:r>
          </a:p>
        </p:txBody>
      </p:sp>
    </p:spTree>
    <p:extLst>
      <p:ext uri="{BB962C8B-B14F-4D97-AF65-F5344CB8AC3E}">
        <p14:creationId xmlns:p14="http://schemas.microsoft.com/office/powerpoint/2010/main" val="128352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391B-521C-4522-FDA9-515208FA7C96}"/>
              </a:ext>
            </a:extLst>
          </p:cNvPr>
          <p:cNvSpPr>
            <a:spLocks noGrp="1"/>
          </p:cNvSpPr>
          <p:nvPr>
            <p:ph type="title"/>
          </p:nvPr>
        </p:nvSpPr>
        <p:spPr>
          <a:xfrm>
            <a:off x="838200" y="365126"/>
            <a:ext cx="10515600" cy="868452"/>
          </a:xfrm>
        </p:spPr>
        <p:txBody>
          <a:bodyPr/>
          <a:lstStyle/>
          <a:p>
            <a:r>
              <a:rPr lang="en-US" dirty="0"/>
              <a:t>Feature Selection</a:t>
            </a:r>
          </a:p>
        </p:txBody>
      </p:sp>
      <p:sp>
        <p:nvSpPr>
          <p:cNvPr id="3" name="Content Placeholder 2">
            <a:extLst>
              <a:ext uri="{FF2B5EF4-FFF2-40B4-BE49-F238E27FC236}">
                <a16:creationId xmlns:a16="http://schemas.microsoft.com/office/drawing/2014/main" id="{086B0233-D8BE-41DF-317D-74735595DC6D}"/>
              </a:ext>
            </a:extLst>
          </p:cNvPr>
          <p:cNvSpPr>
            <a:spLocks noGrp="1"/>
          </p:cNvSpPr>
          <p:nvPr>
            <p:ph idx="1"/>
          </p:nvPr>
        </p:nvSpPr>
        <p:spPr>
          <a:xfrm>
            <a:off x="838200" y="1457864"/>
            <a:ext cx="10515600" cy="4719099"/>
          </a:xfrm>
        </p:spPr>
        <p:txBody>
          <a:bodyPr>
            <a:normAutofit/>
          </a:bodyPr>
          <a:lstStyle/>
          <a:p>
            <a:pPr>
              <a:lnSpc>
                <a:spcPct val="15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LIDAR data is read and tabulated as columns of the csv file, total 1080 columns named from ‘Laser 1’ to ‘Laser 1080’ where each column is a 0.25-degree scan of the LIDAR. Here we combine 20 columns of the LIDAR data into one by taking their mean which is equivalent to scanning at every 5 degrees. Since we know that quaternion q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qr</a:t>
            </a:r>
            <a:r>
              <a:rPr lang="en-US" sz="2000" dirty="0">
                <a:effectLst/>
                <a:latin typeface="Calibri" panose="020F0502020204030204" pitchFamily="34" charset="0"/>
                <a:ea typeface="Calibri" panose="020F0502020204030204" pitchFamily="34" charset="0"/>
                <a:cs typeface="Times New Roman" panose="02020603050405020304" pitchFamily="18" charset="0"/>
              </a:rPr>
              <a:t> + qi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qj</a:t>
            </a:r>
            <a:r>
              <a:rPr lang="en-US" sz="2000" dirty="0">
                <a:effectLst/>
                <a:latin typeface="Calibri" panose="020F0502020204030204" pitchFamily="34" charset="0"/>
                <a:ea typeface="Calibri" panose="020F0502020204030204" pitchFamily="34" charset="0"/>
                <a:cs typeface="Times New Roman" panose="02020603050405020304" pitchFamily="18" charset="0"/>
              </a:rPr>
              <a:t> +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qk</a:t>
            </a:r>
            <a:r>
              <a:rPr lang="en-US" sz="2000" dirty="0">
                <a:effectLst/>
                <a:latin typeface="Calibri" panose="020F0502020204030204" pitchFamily="34" charset="0"/>
                <a:ea typeface="Calibri" panose="020F0502020204030204" pitchFamily="34" charset="0"/>
                <a:cs typeface="Times New Roman" panose="02020603050405020304" pitchFamily="18" charset="0"/>
              </a:rPr>
              <a:t>, we can add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qr</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qk</a:t>
            </a:r>
            <a:r>
              <a:rPr lang="en-US" sz="2000" dirty="0">
                <a:effectLst/>
                <a:latin typeface="Calibri" panose="020F0502020204030204" pitchFamily="34" charset="0"/>
                <a:ea typeface="Calibri" panose="020F0502020204030204" pitchFamily="34" charset="0"/>
                <a:cs typeface="Times New Roman" panose="02020603050405020304" pitchFamily="18" charset="0"/>
              </a:rPr>
              <a:t> columns to a single column since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qr</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qi are equal to zero. This results in a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2000" dirty="0">
                <a:effectLst/>
                <a:latin typeface="Calibri" panose="020F0502020204030204" pitchFamily="34" charset="0"/>
                <a:ea typeface="Calibri" panose="020F0502020204030204" pitchFamily="34" charset="0"/>
                <a:cs typeface="Times New Roman" panose="02020603050405020304" pitchFamily="18" charset="0"/>
              </a:rPr>
              <a:t> that has 60 features and last 2 columns as outputs or target features. </a:t>
            </a:r>
            <a:endParaRPr lang="en-US" sz="2000" dirty="0"/>
          </a:p>
          <a:p>
            <a:pPr>
              <a:lnSpc>
                <a:spcPct val="150000"/>
              </a:lnSpc>
            </a:pPr>
            <a:endParaRPr lang="en-US" sz="2000" dirty="0"/>
          </a:p>
        </p:txBody>
      </p:sp>
    </p:spTree>
    <p:extLst>
      <p:ext uri="{BB962C8B-B14F-4D97-AF65-F5344CB8AC3E}">
        <p14:creationId xmlns:p14="http://schemas.microsoft.com/office/powerpoint/2010/main" val="355752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9E87-91B3-B657-AB98-0355C3381BD9}"/>
              </a:ext>
            </a:extLst>
          </p:cNvPr>
          <p:cNvSpPr>
            <a:spLocks noGrp="1"/>
          </p:cNvSpPr>
          <p:nvPr>
            <p:ph type="title"/>
          </p:nvPr>
        </p:nvSpPr>
        <p:spPr>
          <a:xfrm>
            <a:off x="838200" y="365125"/>
            <a:ext cx="10515600" cy="601033"/>
          </a:xfrm>
        </p:spPr>
        <p:txBody>
          <a:bodyPr>
            <a:normAutofit fontScale="90000"/>
          </a:bodyPr>
          <a:lstStyle/>
          <a:p>
            <a:r>
              <a:rPr lang="en-US" dirty="0"/>
              <a:t>Models used</a:t>
            </a:r>
          </a:p>
        </p:txBody>
      </p:sp>
      <p:pic>
        <p:nvPicPr>
          <p:cNvPr id="4" name="Content Placeholder 3" descr="Diagram, text, application&#10;&#10;Description automatically generated">
            <a:extLst>
              <a:ext uri="{FF2B5EF4-FFF2-40B4-BE49-F238E27FC236}">
                <a16:creationId xmlns:a16="http://schemas.microsoft.com/office/drawing/2014/main" id="{A9A8EAE8-3373-A09A-AC17-C0C746E05D73}"/>
              </a:ext>
            </a:extLst>
          </p:cNvPr>
          <p:cNvPicPr>
            <a:picLocks noGrp="1" noChangeAspect="1"/>
          </p:cNvPicPr>
          <p:nvPr>
            <p:ph idx="1"/>
          </p:nvPr>
        </p:nvPicPr>
        <p:blipFill>
          <a:blip r:embed="rId2"/>
          <a:stretch>
            <a:fillRect/>
          </a:stretch>
        </p:blipFill>
        <p:spPr>
          <a:xfrm>
            <a:off x="7720641" y="3429000"/>
            <a:ext cx="4270076" cy="3348996"/>
          </a:xfrm>
          <a:prstGeom prst="rect">
            <a:avLst/>
          </a:prstGeom>
          <a:ln>
            <a:solidFill>
              <a:schemeClr val="tx1"/>
            </a:solidFill>
          </a:ln>
        </p:spPr>
      </p:pic>
      <p:sp>
        <p:nvSpPr>
          <p:cNvPr id="5" name="TextBox 4">
            <a:extLst>
              <a:ext uri="{FF2B5EF4-FFF2-40B4-BE49-F238E27FC236}">
                <a16:creationId xmlns:a16="http://schemas.microsoft.com/office/drawing/2014/main" id="{C9D6E5DE-07E1-A907-A689-BE7DD9B785DD}"/>
              </a:ext>
            </a:extLst>
          </p:cNvPr>
          <p:cNvSpPr txBox="1"/>
          <p:nvPr/>
        </p:nvSpPr>
        <p:spPr>
          <a:xfrm>
            <a:off x="914400" y="1242204"/>
            <a:ext cx="6441345" cy="4407745"/>
          </a:xfrm>
          <a:prstGeom prst="rect">
            <a:avLst/>
          </a:prstGeom>
          <a:noFill/>
        </p:spPr>
        <p:txBody>
          <a:bodyPr wrap="square" rtlCol="0">
            <a:spAutoFit/>
          </a:bodyPr>
          <a:lstStyle/>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is a regression problem since our problem statement requires us to predict the linear and angular velocities. So, we went ahead to try 3 different models namely Linear Regression, Support vector machines and Neural networks. </a:t>
            </a:r>
          </a:p>
          <a:p>
            <a:pPr marL="0" marR="0" algn="just">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 pipeline was made where the data was firstly standardized to improve the computation and accuracy of the results.  As we have multiple outputs,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MultiOutputRegressor</a:t>
            </a:r>
            <a:r>
              <a:rPr lang="en-US" sz="2000" dirty="0">
                <a:effectLst/>
                <a:latin typeface="Calibri" panose="020F0502020204030204" pitchFamily="34" charset="0"/>
                <a:ea typeface="Calibri" panose="020F0502020204030204" pitchFamily="34" charset="0"/>
                <a:cs typeface="Times New Roman" panose="02020603050405020304" pitchFamily="18" charset="0"/>
              </a:rPr>
              <a:t> function was used in case of Linear Regression and SVM models.</a:t>
            </a:r>
          </a:p>
          <a:p>
            <a:pPr>
              <a:lnSpc>
                <a:spcPct val="150000"/>
              </a:lnSpc>
            </a:pPr>
            <a:endParaRPr lang="en-US" sz="2000" dirty="0"/>
          </a:p>
        </p:txBody>
      </p:sp>
      <p:sp>
        <p:nvSpPr>
          <p:cNvPr id="6" name="TextBox 5">
            <a:extLst>
              <a:ext uri="{FF2B5EF4-FFF2-40B4-BE49-F238E27FC236}">
                <a16:creationId xmlns:a16="http://schemas.microsoft.com/office/drawing/2014/main" id="{4D9A0875-3743-3336-E6AF-BF8577171F9A}"/>
              </a:ext>
            </a:extLst>
          </p:cNvPr>
          <p:cNvSpPr txBox="1"/>
          <p:nvPr/>
        </p:nvSpPr>
        <p:spPr>
          <a:xfrm>
            <a:off x="8773064" y="3152001"/>
            <a:ext cx="3821502" cy="276999"/>
          </a:xfrm>
          <a:prstGeom prst="rect">
            <a:avLst/>
          </a:prstGeom>
          <a:noFill/>
        </p:spPr>
        <p:txBody>
          <a:bodyPr wrap="square" rtlCol="0">
            <a:spAutoFit/>
          </a:bodyPr>
          <a:lstStyle/>
          <a:p>
            <a:r>
              <a:rPr lang="en-US" sz="1200" dirty="0"/>
              <a:t>General machine learning pipeline</a:t>
            </a:r>
          </a:p>
        </p:txBody>
      </p:sp>
    </p:spTree>
    <p:extLst>
      <p:ext uri="{BB962C8B-B14F-4D97-AF65-F5344CB8AC3E}">
        <p14:creationId xmlns:p14="http://schemas.microsoft.com/office/powerpoint/2010/main" val="221708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82B7-B984-693F-C2B5-71CB34A896FE}"/>
              </a:ext>
            </a:extLst>
          </p:cNvPr>
          <p:cNvSpPr>
            <a:spLocks noGrp="1"/>
          </p:cNvSpPr>
          <p:nvPr>
            <p:ph type="title"/>
          </p:nvPr>
        </p:nvSpPr>
        <p:spPr>
          <a:xfrm>
            <a:off x="838200" y="365126"/>
            <a:ext cx="10515600" cy="816694"/>
          </a:xfrm>
        </p:spPr>
        <p:txBody>
          <a:bodyPr/>
          <a:lstStyle/>
          <a:p>
            <a:r>
              <a:rPr lang="en-US" dirty="0"/>
              <a:t>Linear Regression(</a:t>
            </a:r>
            <a:r>
              <a:rPr lang="en-US" dirty="0" err="1"/>
              <a:t>SGDRegressor</a:t>
            </a:r>
            <a:r>
              <a:rPr lang="en-US" dirty="0"/>
              <a:t>)</a:t>
            </a:r>
          </a:p>
        </p:txBody>
      </p:sp>
      <p:sp>
        <p:nvSpPr>
          <p:cNvPr id="3" name="Content Placeholder 2">
            <a:extLst>
              <a:ext uri="{FF2B5EF4-FFF2-40B4-BE49-F238E27FC236}">
                <a16:creationId xmlns:a16="http://schemas.microsoft.com/office/drawing/2014/main" id="{D41749B5-0EF3-5979-10DA-11FF0B9B61AF}"/>
              </a:ext>
            </a:extLst>
          </p:cNvPr>
          <p:cNvSpPr>
            <a:spLocks noGrp="1"/>
          </p:cNvSpPr>
          <p:nvPr>
            <p:ph idx="1"/>
          </p:nvPr>
        </p:nvSpPr>
        <p:spPr>
          <a:xfrm>
            <a:off x="838200" y="1535502"/>
            <a:ext cx="10515600" cy="5149970"/>
          </a:xfrm>
        </p:spPr>
        <p:txBody>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Around 60000 datapoints( since the results were constant after certain data points and computing was high for more data) randomly from the training set was used for training and we selected the following hyper-parameters:</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Penalty- [l1 , l2]</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Alpha- [0.0001, 0.001, 0.01, 0.1] (Regularization term)</a:t>
            </a:r>
          </a:p>
          <a:p>
            <a:pPr marL="800100" lvl="1" indent="-342900">
              <a:lnSpc>
                <a:spcPct val="107000"/>
              </a:lnSpc>
              <a:spcBef>
                <a:spcPts val="0"/>
              </a:spcBef>
              <a:spcAft>
                <a:spcPts val="800"/>
              </a:spcAft>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Learning rate- [constant, optimal,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invscaling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adaptive]</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Hyper-parameter tuning was performed where we selected among random 20 combinations of the above parameters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RandomizedSearchCV</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From this the best estimator and parameter was obtained which was. The optimal hyper parameter obtained were:</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penalty- l2</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alpha- 0.01</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learning rate- adaptive</a:t>
            </a:r>
          </a:p>
          <a:p>
            <a:pPr marL="457200" lvl="1"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learning curve was obtained with scoring parameter of ‘R2’ along with the validation curves for each hyper-parameter</a:t>
            </a:r>
            <a:r>
              <a:rPr lang="en-US" sz="1400" dirty="0">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0842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8AEC-87A2-0D19-8D40-3F3172AF0F94}"/>
              </a:ext>
            </a:extLst>
          </p:cNvPr>
          <p:cNvSpPr>
            <a:spLocks noGrp="1"/>
          </p:cNvSpPr>
          <p:nvPr>
            <p:ph type="title"/>
          </p:nvPr>
        </p:nvSpPr>
        <p:spPr>
          <a:xfrm>
            <a:off x="838200" y="365126"/>
            <a:ext cx="10515600" cy="402626"/>
          </a:xfrm>
        </p:spPr>
        <p:txBody>
          <a:bodyPr>
            <a:normAutofit fontScale="90000"/>
          </a:bodyPr>
          <a:lstStyle/>
          <a:p>
            <a:r>
              <a:rPr lang="en-US" dirty="0"/>
              <a:t>Learning and validation curves:</a:t>
            </a:r>
          </a:p>
        </p:txBody>
      </p:sp>
      <p:pic>
        <p:nvPicPr>
          <p:cNvPr id="4" name="Picture 3" descr="Chart, line chart&#10;&#10;Description automatically generated">
            <a:extLst>
              <a:ext uri="{FF2B5EF4-FFF2-40B4-BE49-F238E27FC236}">
                <a16:creationId xmlns:a16="http://schemas.microsoft.com/office/drawing/2014/main" id="{25784750-431C-D107-4183-B2389DE33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43" y="1048325"/>
            <a:ext cx="4251559" cy="3635819"/>
          </a:xfrm>
          <a:prstGeom prst="rect">
            <a:avLst/>
          </a:prstGeom>
        </p:spPr>
      </p:pic>
      <p:pic>
        <p:nvPicPr>
          <p:cNvPr id="5" name="Picture 4" descr="Chart, line chart&#10;&#10;Description automatically generated">
            <a:extLst>
              <a:ext uri="{FF2B5EF4-FFF2-40B4-BE49-F238E27FC236}">
                <a16:creationId xmlns:a16="http://schemas.microsoft.com/office/drawing/2014/main" id="{15DF40B6-2B0F-E47A-FA2E-CA06DBC7D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726" y="867170"/>
            <a:ext cx="5328570" cy="1858777"/>
          </a:xfrm>
          <a:prstGeom prst="rect">
            <a:avLst/>
          </a:prstGeom>
        </p:spPr>
      </p:pic>
      <p:pic>
        <p:nvPicPr>
          <p:cNvPr id="6" name="Picture 5" descr="Chart, line chart&#10;&#10;Description automatically generated">
            <a:extLst>
              <a:ext uri="{FF2B5EF4-FFF2-40B4-BE49-F238E27FC236}">
                <a16:creationId xmlns:a16="http://schemas.microsoft.com/office/drawing/2014/main" id="{892A85A1-A530-1677-B16D-6D2708DC8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3494" y="2825366"/>
            <a:ext cx="5328571" cy="1858778"/>
          </a:xfrm>
          <a:prstGeom prst="rect">
            <a:avLst/>
          </a:prstGeom>
        </p:spPr>
      </p:pic>
      <p:pic>
        <p:nvPicPr>
          <p:cNvPr id="7" name="Picture 6" descr="Chart, line chart&#10;&#10;Description automatically generated">
            <a:extLst>
              <a:ext uri="{FF2B5EF4-FFF2-40B4-BE49-F238E27FC236}">
                <a16:creationId xmlns:a16="http://schemas.microsoft.com/office/drawing/2014/main" id="{1EBB3FC9-EDCB-84C5-BDA6-EDD6C15CB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2726" y="4783563"/>
            <a:ext cx="5449339" cy="2052170"/>
          </a:xfrm>
          <a:prstGeom prst="rect">
            <a:avLst/>
          </a:prstGeom>
        </p:spPr>
      </p:pic>
      <p:sp>
        <p:nvSpPr>
          <p:cNvPr id="8" name="TextBox 7">
            <a:extLst>
              <a:ext uri="{FF2B5EF4-FFF2-40B4-BE49-F238E27FC236}">
                <a16:creationId xmlns:a16="http://schemas.microsoft.com/office/drawing/2014/main" id="{5C9AE6B9-4904-B208-1232-D62C6FD24546}"/>
              </a:ext>
            </a:extLst>
          </p:cNvPr>
          <p:cNvSpPr txBox="1"/>
          <p:nvPr/>
        </p:nvSpPr>
        <p:spPr>
          <a:xfrm>
            <a:off x="1078302" y="4964717"/>
            <a:ext cx="4494362" cy="646331"/>
          </a:xfrm>
          <a:prstGeom prst="rect">
            <a:avLst/>
          </a:prstGeom>
          <a:noFill/>
        </p:spPr>
        <p:txBody>
          <a:bodyPr wrap="square" rtlCol="0">
            <a:spAutoFit/>
          </a:bodyPr>
          <a:lstStyle/>
          <a:p>
            <a:r>
              <a:rPr lang="en-US" dirty="0"/>
              <a:t>Model validation score for LR was (R2):</a:t>
            </a:r>
          </a:p>
          <a:p>
            <a:r>
              <a:rPr lang="en-US" dirty="0"/>
              <a:t>0.06</a:t>
            </a:r>
          </a:p>
        </p:txBody>
      </p:sp>
    </p:spTree>
    <p:extLst>
      <p:ext uri="{BB962C8B-B14F-4D97-AF65-F5344CB8AC3E}">
        <p14:creationId xmlns:p14="http://schemas.microsoft.com/office/powerpoint/2010/main" val="2962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0584-1376-170D-357C-53EBB1F60CF2}"/>
              </a:ext>
            </a:extLst>
          </p:cNvPr>
          <p:cNvSpPr>
            <a:spLocks noGrp="1"/>
          </p:cNvSpPr>
          <p:nvPr>
            <p:ph type="title"/>
          </p:nvPr>
        </p:nvSpPr>
        <p:spPr>
          <a:xfrm>
            <a:off x="838200" y="365126"/>
            <a:ext cx="10515600" cy="566528"/>
          </a:xfrm>
        </p:spPr>
        <p:txBody>
          <a:bodyPr>
            <a:normAutofit fontScale="90000"/>
          </a:bodyPr>
          <a:lstStyle/>
          <a:p>
            <a:r>
              <a:rPr lang="en-US" dirty="0"/>
              <a:t>Support vector machines(SVR)</a:t>
            </a:r>
          </a:p>
        </p:txBody>
      </p:sp>
      <p:sp>
        <p:nvSpPr>
          <p:cNvPr id="3" name="Content Placeholder 2">
            <a:extLst>
              <a:ext uri="{FF2B5EF4-FFF2-40B4-BE49-F238E27FC236}">
                <a16:creationId xmlns:a16="http://schemas.microsoft.com/office/drawing/2014/main" id="{E1CE388E-1699-3487-1A1C-A2BC5F99D1D0}"/>
              </a:ext>
            </a:extLst>
          </p:cNvPr>
          <p:cNvSpPr>
            <a:spLocks noGrp="1"/>
          </p:cNvSpPr>
          <p:nvPr>
            <p:ph idx="1"/>
          </p:nvPr>
        </p:nvSpPr>
        <p:spPr>
          <a:xfrm>
            <a:off x="838200" y="1388852"/>
            <a:ext cx="10515600" cy="5175849"/>
          </a:xfrm>
        </p:spPr>
        <p:txBody>
          <a:bodyPr>
            <a:norm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case of SVM model, around 60000 datapoints( since the results were constant after certain data points and computing was high for more data) randomly from the training set was used for training and we selected the following hyper-parameters:</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C- [1, 10, 100] (Regularization parameter)</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Gamma- [0.0001, 0.01, 1] </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Kernel -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rbf</a:t>
            </a:r>
            <a:r>
              <a:rPr lang="en-US" sz="1400" dirty="0">
                <a:effectLst/>
                <a:latin typeface="Calibri" panose="020F0502020204030204" pitchFamily="34" charset="0"/>
                <a:ea typeface="Calibri" panose="020F0502020204030204" pitchFamily="34" charset="0"/>
                <a:cs typeface="Times New Roman" panose="02020603050405020304" pitchFamily="18" charset="0"/>
              </a:rPr>
              <a:t>, poly]</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Degree- [1, 2]</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Hyper-parameter tuning was performed where we selected among random 20 combinations of the above parameters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RandomizedSearchCV</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From this the best estimator and parameter was obtained which was. The optimal hyper parameter obtained were:</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C-  100</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gamma - 1</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kernel-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rbf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Later the learning curve was obtained with scoring parameter of ‘R2’ along with the validation curves for each hyper-parameter</a:t>
            </a:r>
            <a:endParaRPr lang="en-US" dirty="0"/>
          </a:p>
        </p:txBody>
      </p:sp>
    </p:spTree>
    <p:extLst>
      <p:ext uri="{BB962C8B-B14F-4D97-AF65-F5344CB8AC3E}">
        <p14:creationId xmlns:p14="http://schemas.microsoft.com/office/powerpoint/2010/main" val="36449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E32F-D3FC-4C76-F2CC-07581101ACFC}"/>
              </a:ext>
            </a:extLst>
          </p:cNvPr>
          <p:cNvSpPr>
            <a:spLocks noGrp="1"/>
          </p:cNvSpPr>
          <p:nvPr>
            <p:ph type="title"/>
          </p:nvPr>
        </p:nvSpPr>
        <p:spPr>
          <a:xfrm>
            <a:off x="838200" y="365125"/>
            <a:ext cx="10515600" cy="506143"/>
          </a:xfrm>
        </p:spPr>
        <p:txBody>
          <a:bodyPr>
            <a:normAutofit fontScale="90000"/>
          </a:bodyPr>
          <a:lstStyle/>
          <a:p>
            <a:r>
              <a:rPr lang="en-US" dirty="0"/>
              <a:t>Learning and validation curves:</a:t>
            </a:r>
          </a:p>
        </p:txBody>
      </p:sp>
      <p:sp>
        <p:nvSpPr>
          <p:cNvPr id="3" name="Content Placeholder 2">
            <a:extLst>
              <a:ext uri="{FF2B5EF4-FFF2-40B4-BE49-F238E27FC236}">
                <a16:creationId xmlns:a16="http://schemas.microsoft.com/office/drawing/2014/main" id="{09F72F6E-5190-E148-C9FB-B59F9D581514}"/>
              </a:ext>
            </a:extLst>
          </p:cNvPr>
          <p:cNvSpPr>
            <a:spLocks noGrp="1"/>
          </p:cNvSpPr>
          <p:nvPr>
            <p:ph idx="1"/>
          </p:nvPr>
        </p:nvSpPr>
        <p:spPr>
          <a:xfrm>
            <a:off x="838200" y="4917057"/>
            <a:ext cx="5804140" cy="1259906"/>
          </a:xfrm>
        </p:spPr>
        <p:txBody>
          <a:bodyPr>
            <a:normAutofit/>
          </a:bodyPr>
          <a:lstStyle/>
          <a:p>
            <a:r>
              <a:rPr lang="en-US" sz="1800" dirty="0"/>
              <a:t>Model validation score for SVM was (R2):</a:t>
            </a:r>
          </a:p>
          <a:p>
            <a:pPr marL="0" indent="0">
              <a:buNone/>
            </a:pPr>
            <a:r>
              <a:rPr lang="en-US" sz="1800" dirty="0"/>
              <a:t>    0.72</a:t>
            </a:r>
          </a:p>
        </p:txBody>
      </p:sp>
      <p:pic>
        <p:nvPicPr>
          <p:cNvPr id="4" name="Picture 3" descr="Chart, line chart&#10;&#10;Description automatically generated">
            <a:extLst>
              <a:ext uri="{FF2B5EF4-FFF2-40B4-BE49-F238E27FC236}">
                <a16:creationId xmlns:a16="http://schemas.microsoft.com/office/drawing/2014/main" id="{3CB9A735-6548-3BE0-6556-6EF57F91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85" y="1205817"/>
            <a:ext cx="4116669" cy="3297172"/>
          </a:xfrm>
          <a:prstGeom prst="rect">
            <a:avLst/>
          </a:prstGeom>
        </p:spPr>
      </p:pic>
      <p:pic>
        <p:nvPicPr>
          <p:cNvPr id="5" name="Picture 4" descr="Chart, line chart&#10;&#10;Description automatically generated">
            <a:extLst>
              <a:ext uri="{FF2B5EF4-FFF2-40B4-BE49-F238E27FC236}">
                <a16:creationId xmlns:a16="http://schemas.microsoft.com/office/drawing/2014/main" id="{21B90BBD-F35C-5218-E1FB-9EC1AAADF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683" y="992039"/>
            <a:ext cx="4980317" cy="1949570"/>
          </a:xfrm>
          <a:prstGeom prst="rect">
            <a:avLst/>
          </a:prstGeom>
        </p:spPr>
      </p:pic>
      <p:pic>
        <p:nvPicPr>
          <p:cNvPr id="6" name="Picture 5" descr="Chart, line chart&#10;&#10;Description automatically generated">
            <a:extLst>
              <a:ext uri="{FF2B5EF4-FFF2-40B4-BE49-F238E27FC236}">
                <a16:creationId xmlns:a16="http://schemas.microsoft.com/office/drawing/2014/main" id="{FC7E98A2-8C89-4621-3A84-1118EC099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682" y="3062380"/>
            <a:ext cx="4980318" cy="1854677"/>
          </a:xfrm>
          <a:prstGeom prst="rect">
            <a:avLst/>
          </a:prstGeom>
        </p:spPr>
      </p:pic>
      <p:pic>
        <p:nvPicPr>
          <p:cNvPr id="7" name="Picture 6" descr="Chart, scatter chart&#10;&#10;Description automatically generated">
            <a:extLst>
              <a:ext uri="{FF2B5EF4-FFF2-40B4-BE49-F238E27FC236}">
                <a16:creationId xmlns:a16="http://schemas.microsoft.com/office/drawing/2014/main" id="{4FAD79AC-B518-BF6B-02A6-5A5F4E8AE2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683" y="4938144"/>
            <a:ext cx="4980318" cy="1855633"/>
          </a:xfrm>
          <a:prstGeom prst="rect">
            <a:avLst/>
          </a:prstGeom>
        </p:spPr>
      </p:pic>
    </p:spTree>
    <p:extLst>
      <p:ext uri="{BB962C8B-B14F-4D97-AF65-F5344CB8AC3E}">
        <p14:creationId xmlns:p14="http://schemas.microsoft.com/office/powerpoint/2010/main" val="217452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698-A43A-A029-91E5-EC0C74E91793}"/>
              </a:ext>
            </a:extLst>
          </p:cNvPr>
          <p:cNvSpPr>
            <a:spLocks noGrp="1"/>
          </p:cNvSpPr>
          <p:nvPr>
            <p:ph type="title"/>
          </p:nvPr>
        </p:nvSpPr>
        <p:spPr>
          <a:xfrm>
            <a:off x="838200" y="365126"/>
            <a:ext cx="10515600" cy="618286"/>
          </a:xfrm>
        </p:spPr>
        <p:txBody>
          <a:bodyPr>
            <a:normAutofit fontScale="90000"/>
          </a:bodyPr>
          <a:lstStyle/>
          <a:p>
            <a:r>
              <a:rPr lang="en-US" dirty="0"/>
              <a:t>Neural Network(</a:t>
            </a:r>
            <a:r>
              <a:rPr lang="en-US" dirty="0" err="1"/>
              <a:t>MLPRegressor</a:t>
            </a:r>
            <a:r>
              <a:rPr lang="en-US" dirty="0"/>
              <a:t>)</a:t>
            </a:r>
          </a:p>
        </p:txBody>
      </p:sp>
      <p:sp>
        <p:nvSpPr>
          <p:cNvPr id="3" name="Content Placeholder 2">
            <a:extLst>
              <a:ext uri="{FF2B5EF4-FFF2-40B4-BE49-F238E27FC236}">
                <a16:creationId xmlns:a16="http://schemas.microsoft.com/office/drawing/2014/main" id="{D10CDBDC-FEAF-51FE-0E9E-64DFB765067E}"/>
              </a:ext>
            </a:extLst>
          </p:cNvPr>
          <p:cNvSpPr>
            <a:spLocks noGrp="1"/>
          </p:cNvSpPr>
          <p:nvPr>
            <p:ph idx="1"/>
          </p:nvPr>
        </p:nvSpPr>
        <p:spPr>
          <a:xfrm>
            <a:off x="838200" y="1380226"/>
            <a:ext cx="10515600" cy="4813990"/>
          </a:xfrm>
        </p:spPr>
        <p:txBody>
          <a:bodyPr>
            <a:norm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case of NN model, around 600000 datapoints randomly from the training set was used for training and we selected the following hyper-parameters:</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solver-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adam</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sgd</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Strength of the L2 regularization term)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activation-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400" dirty="0">
                <a:effectLst/>
                <a:latin typeface="Calibri" panose="020F0502020204030204" pitchFamily="34" charset="0"/>
                <a:ea typeface="Calibri" panose="020F0502020204030204" pitchFamily="34" charset="0"/>
                <a:cs typeface="Times New Roman" panose="02020603050405020304" pitchFamily="18" charset="0"/>
              </a:rPr>
              <a:t>, tanh] </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alpha - [[0.001, 0.002, 0.003, 0.004, 0.005, 0.006, 0.007, 0.008, 0.009]]</a:t>
            </a:r>
          </a:p>
          <a:p>
            <a:pPr marL="800100" lvl="1" indent="-342900">
              <a:lnSpc>
                <a:spcPct val="107000"/>
              </a:lnSpc>
              <a:spcBef>
                <a:spcPts val="0"/>
              </a:spcBef>
              <a:buFont typeface="+mj-lt"/>
              <a:buAutoNum type="alphaLcParenR"/>
            </a:pPr>
            <a:r>
              <a:rPr lang="en-US" sz="1400" dirty="0">
                <a:effectLst/>
                <a:latin typeface="Calibri" panose="020F0502020204030204" pitchFamily="34" charset="0"/>
                <a:ea typeface="Calibri" panose="020F0502020204030204" pitchFamily="34" charset="0"/>
                <a:cs typeface="Times New Roman" panose="02020603050405020304" pitchFamily="18" charset="0"/>
              </a:rPr>
              <a:t>hidden layers sizes- range(5,100)</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Hyper-parameter tuning was performed where we selected among random 20 combinations of the above parameters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RandomizedSearchCV</a:t>
            </a: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From this the best estimator and parameter was obtained which was. The optimal hyper parameter obtained were:</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solver -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sgd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activation -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relu</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alpha- 0.002</a:t>
            </a: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Best hidden layer size- (77,77,77)</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Later the learning curve was obtained with scoring parameter of ‘R2’ along with the validation curves for each hyper-parameter</a:t>
            </a:r>
            <a:endParaRPr lang="en-US" dirty="0"/>
          </a:p>
        </p:txBody>
      </p:sp>
    </p:spTree>
    <p:extLst>
      <p:ext uri="{BB962C8B-B14F-4D97-AF65-F5344CB8AC3E}">
        <p14:creationId xmlns:p14="http://schemas.microsoft.com/office/powerpoint/2010/main" val="50236043"/>
      </p:ext>
    </p:extLst>
  </p:cSld>
  <p:clrMapOvr>
    <a:masterClrMapping/>
  </p:clrMapOvr>
</p:sld>
</file>

<file path=ppt/theme/theme1.xml><?xml version="1.0" encoding="utf-8"?>
<a:theme xmlns:a="http://schemas.openxmlformats.org/drawingml/2006/main" name="GradientVTI">
  <a:themeElements>
    <a:clrScheme name="AnalogousFromDarkSeedLef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41E398C7CAFA44970B8CA739EA350B" ma:contentTypeVersion="3" ma:contentTypeDescription="Create a new document." ma:contentTypeScope="" ma:versionID="a1b1e79fbb9dff79d184883e55613615">
  <xsd:schema xmlns:xsd="http://www.w3.org/2001/XMLSchema" xmlns:xs="http://www.w3.org/2001/XMLSchema" xmlns:p="http://schemas.microsoft.com/office/2006/metadata/properties" xmlns:ns3="422ef4cf-49d6-40cf-a2e7-56bbbed946e2" targetNamespace="http://schemas.microsoft.com/office/2006/metadata/properties" ma:root="true" ma:fieldsID="09027b1a704a6383d8ad472e2012f475" ns3:_="">
    <xsd:import namespace="422ef4cf-49d6-40cf-a2e7-56bbbed946e2"/>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2ef4cf-49d6-40cf-a2e7-56bbbed94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748B24-E0DB-44B1-836F-A0C6EF40FF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2ef4cf-49d6-40cf-a2e7-56bbbed946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F85574-7CC7-4870-B380-87C4FF3CF4B7}">
  <ds:schemaRefs>
    <ds:schemaRef ds:uri="http://schemas.microsoft.com/sharepoint/v3/contenttype/forms"/>
  </ds:schemaRefs>
</ds:datastoreItem>
</file>

<file path=customXml/itemProps3.xml><?xml version="1.0" encoding="utf-8"?>
<ds:datastoreItem xmlns:ds="http://schemas.openxmlformats.org/officeDocument/2006/customXml" ds:itemID="{85887E0B-818A-479F-9E50-78CC84D4E48B}">
  <ds:schemaRefs>
    <ds:schemaRef ds:uri="http://schemas.microsoft.com/office/2006/documentManagement/types"/>
    <ds:schemaRef ds:uri="http://schemas.openxmlformats.org/package/2006/metadata/core-properties"/>
    <ds:schemaRef ds:uri="422ef4cf-49d6-40cf-a2e7-56bbbed946e2"/>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75</TotalTime>
  <Words>982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Nova</vt:lpstr>
      <vt:lpstr>Segoe UI</vt:lpstr>
      <vt:lpstr>Symbol</vt:lpstr>
      <vt:lpstr>Univers</vt:lpstr>
      <vt:lpstr>GradientVTI</vt:lpstr>
      <vt:lpstr>ENPM808A Final Project  A car like Robot</vt:lpstr>
      <vt:lpstr>Data pre-processing</vt:lpstr>
      <vt:lpstr>Feature Selection</vt:lpstr>
      <vt:lpstr>Models used</vt:lpstr>
      <vt:lpstr>Linear Regression(SGDRegressor)</vt:lpstr>
      <vt:lpstr>Learning and validation curves:</vt:lpstr>
      <vt:lpstr>Support vector machines(SVR)</vt:lpstr>
      <vt:lpstr>Learning and validation curves:</vt:lpstr>
      <vt:lpstr>Neural Network(MLPRegressor)</vt:lpstr>
      <vt:lpstr>Learning and validation curves:</vt:lpstr>
      <vt:lpstr>Testing best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Hritvik Avinash Choudhari</dc:creator>
  <cp:lastModifiedBy>Hritvik Avinash Choudhari</cp:lastModifiedBy>
  <cp:revision>5</cp:revision>
  <dcterms:created xsi:type="dcterms:W3CDTF">2022-12-12T06:39:05Z</dcterms:created>
  <dcterms:modified xsi:type="dcterms:W3CDTF">2022-12-13T04:36:49Z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0x0101003C41E398C7CAFA44970B8CA739EA350B</vt:lpwstr>
  </property>
</Properties>
</file>