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14"/>
  </p:notesMasterIdLst>
  <p:sldIdLst>
    <p:sldId id="256" r:id="rId2"/>
    <p:sldId id="257" r:id="rId3"/>
    <p:sldId id="266" r:id="rId4"/>
    <p:sldId id="258" r:id="rId5"/>
    <p:sldId id="259" r:id="rId6"/>
    <p:sldId id="260" r:id="rId7"/>
    <p:sldId id="261" r:id="rId8"/>
    <p:sldId id="265" r:id="rId9"/>
    <p:sldId id="267"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p:restoredTop sz="94659"/>
  </p:normalViewPr>
  <p:slideViewPr>
    <p:cSldViewPr snapToGrid="0">
      <p:cViewPr varScale="1">
        <p:scale>
          <a:sx n="110" d="100"/>
          <a:sy n="110" d="100"/>
        </p:scale>
        <p:origin x="7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FE3D0-BF0C-0747-A37D-22D40D9C135E}" type="datetimeFigureOut">
              <a:rPr lang="en-US" smtClean="0"/>
              <a:t>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ED3AF-A6F9-C54C-A110-751C5C119F48}" type="slidenum">
              <a:rPr lang="en-US" smtClean="0"/>
              <a:t>‹#›</a:t>
            </a:fld>
            <a:endParaRPr lang="en-US"/>
          </a:p>
        </p:txBody>
      </p:sp>
    </p:spTree>
    <p:extLst>
      <p:ext uri="{BB962C8B-B14F-4D97-AF65-F5344CB8AC3E}">
        <p14:creationId xmlns:p14="http://schemas.microsoft.com/office/powerpoint/2010/main" val="2458512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ED3AF-A6F9-C54C-A110-751C5C119F48}" type="slidenum">
              <a:rPr lang="en-US" smtClean="0"/>
              <a:t>10</a:t>
            </a:fld>
            <a:endParaRPr lang="en-US"/>
          </a:p>
        </p:txBody>
      </p:sp>
    </p:spTree>
    <p:extLst>
      <p:ext uri="{BB962C8B-B14F-4D97-AF65-F5344CB8AC3E}">
        <p14:creationId xmlns:p14="http://schemas.microsoft.com/office/powerpoint/2010/main" val="115270581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B119D-C89D-A742-B611-C8D180AE0A35}" type="datetime1">
              <a:rPr lang="en-US" smtClean="0"/>
              <a:t>1/3/24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3450C42-9A0B-4425-92C2-70FCF7C45734}" type="slidenum">
              <a:rPr lang="en-US" smtClean="0"/>
              <a:t>‹#›</a:t>
            </a:fld>
            <a:endParaRPr lang="en-US" dirty="0"/>
          </a:p>
        </p:txBody>
      </p:sp>
    </p:spTree>
    <p:extLst>
      <p:ext uri="{BB962C8B-B14F-4D97-AF65-F5344CB8AC3E}">
        <p14:creationId xmlns:p14="http://schemas.microsoft.com/office/powerpoint/2010/main" val="371755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79E317-4844-E146-B40B-B5017220B21D}" type="datetime1">
              <a:rPr lang="en-US" smtClean="0"/>
              <a:t>1/3/24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43250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61FA7-B286-D34E-9E7F-E3079C765239}" type="datetime1">
              <a:rPr lang="en-US" smtClean="0"/>
              <a:t>1/3/24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95220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D304F-7B01-EC40-8565-0EB8289C30E9}" type="datetime1">
              <a:rPr lang="en-US" smtClean="0"/>
              <a:t>1/3/24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480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C15818D-BA92-D54B-AACE-DD9FB6E8A06F}" type="datetime1">
              <a:rPr lang="en-US" smtClean="0"/>
              <a:t>1/3/24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Sample Footer Text</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3450C42-9A0B-4425-92C2-70FCF7C45734}" type="slidenum">
              <a:rPr lang="en-US" smtClean="0"/>
              <a:t>‹#›</a:t>
            </a:fld>
            <a:endParaRPr lang="en-US" dirty="0"/>
          </a:p>
        </p:txBody>
      </p:sp>
    </p:spTree>
    <p:extLst>
      <p:ext uri="{BB962C8B-B14F-4D97-AF65-F5344CB8AC3E}">
        <p14:creationId xmlns:p14="http://schemas.microsoft.com/office/powerpoint/2010/main" val="93522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937B00-F7C7-7E4C-80B0-E418E8013737}" type="datetime1">
              <a:rPr lang="en-US" smtClean="0"/>
              <a:t>1/3/24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0753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2C89C-CD5C-894D-94AF-49941BD41D50}" type="datetime1">
              <a:rPr lang="en-US" smtClean="0"/>
              <a:t>1/3/24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7645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F056B2-441C-CB47-8E68-3FBC3D30BFDC}" type="datetime1">
              <a:rPr lang="en-US" smtClean="0"/>
              <a:t>1/3/24</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033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3BB24-3110-9B4B-AC46-EFC9C193005D}" type="datetime1">
              <a:rPr lang="en-US" smtClean="0"/>
              <a:t>1/3/24</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2939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8D371-BA41-E247-A24D-066D18E8C8B5}" type="datetime1">
              <a:rPr lang="en-US" smtClean="0"/>
              <a:t>1/3/24</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18602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45F079-F3F0-364F-8A94-761B234D3F35}" type="datetime1">
              <a:rPr lang="en-US" smtClean="0"/>
              <a:t>1/3/24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066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800374D-5428-C741-809F-22AD7BA95092}" type="datetime1">
              <a:rPr lang="en-US" smtClean="0"/>
              <a:t>1/3/24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Sample Footer Text</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50998118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hyperlink" Target="https://data.boston.gov/dataset/city-of-boston-utility-data/resource/35fad26c-1400-46b0-846c-3bb6ca8f74d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D8C30-7BD8-D75A-91D1-FC90CE63256E}"/>
              </a:ext>
            </a:extLst>
          </p:cNvPr>
          <p:cNvSpPr>
            <a:spLocks noGrp="1"/>
          </p:cNvSpPr>
          <p:nvPr>
            <p:ph type="ctrTitle"/>
          </p:nvPr>
        </p:nvSpPr>
        <p:spPr>
          <a:xfrm>
            <a:off x="6979474" y="641524"/>
            <a:ext cx="5212526" cy="3747595"/>
          </a:xfrm>
        </p:spPr>
        <p:txBody>
          <a:bodyPr anchor="b">
            <a:normAutofit/>
          </a:bodyPr>
          <a:lstStyle/>
          <a:p>
            <a:r>
              <a:rPr lang="en-US" sz="2800" dirty="0">
                <a:latin typeface="+mn-lt"/>
              </a:rPr>
              <a:t>Energy Consumption Patterns in Boston using Big Data Analytics</a:t>
            </a:r>
            <a:br>
              <a:rPr lang="en-US" sz="2800" dirty="0">
                <a:latin typeface="+mn-lt"/>
              </a:rPr>
            </a:br>
            <a:br>
              <a:rPr lang="en-US" sz="3400" dirty="0">
                <a:latin typeface="+mn-lt"/>
              </a:rPr>
            </a:br>
            <a:br>
              <a:rPr lang="en-US" sz="3400" dirty="0">
                <a:latin typeface="+mn-lt"/>
              </a:rPr>
            </a:br>
            <a:endParaRPr lang="en-US" sz="3400" dirty="0">
              <a:latin typeface="+mn-lt"/>
            </a:endParaRPr>
          </a:p>
        </p:txBody>
      </p:sp>
      <p:sp>
        <p:nvSpPr>
          <p:cNvPr id="3" name="Subtitle 2">
            <a:extLst>
              <a:ext uri="{FF2B5EF4-FFF2-40B4-BE49-F238E27FC236}">
                <a16:creationId xmlns:a16="http://schemas.microsoft.com/office/drawing/2014/main" id="{161E9EA3-977F-411A-98A2-1BF54BEC9BA9}"/>
              </a:ext>
            </a:extLst>
          </p:cNvPr>
          <p:cNvSpPr>
            <a:spLocks noGrp="1"/>
          </p:cNvSpPr>
          <p:nvPr>
            <p:ph type="subTitle" idx="1"/>
          </p:nvPr>
        </p:nvSpPr>
        <p:spPr>
          <a:xfrm>
            <a:off x="6979474" y="4389119"/>
            <a:ext cx="3867073" cy="1069848"/>
          </a:xfrm>
        </p:spPr>
        <p:txBody>
          <a:bodyPr>
            <a:normAutofit/>
          </a:bodyPr>
          <a:lstStyle/>
          <a:p>
            <a:r>
              <a:rPr lang="en-US" sz="2000" dirty="0"/>
              <a:t>Hritvik Mahajan</a:t>
            </a:r>
          </a:p>
        </p:txBody>
      </p:sp>
      <p:pic>
        <p:nvPicPr>
          <p:cNvPr id="5" name="Picture 4" descr="Financial graphs on a dark display">
            <a:extLst>
              <a:ext uri="{FF2B5EF4-FFF2-40B4-BE49-F238E27FC236}">
                <a16:creationId xmlns:a16="http://schemas.microsoft.com/office/drawing/2014/main" id="{F1F00DE7-2626-49D4-A4BE-D0F186AAC43F}"/>
              </a:ext>
            </a:extLst>
          </p:cNvPr>
          <p:cNvPicPr>
            <a:picLocks noChangeAspect="1"/>
          </p:cNvPicPr>
          <p:nvPr/>
        </p:nvPicPr>
        <p:blipFill rotWithShape="1">
          <a:blip r:embed="rId4"/>
          <a:srcRect l="15649" r="21458"/>
          <a:stretch/>
        </p:blipFill>
        <p:spPr>
          <a:xfrm>
            <a:off x="20" y="10"/>
            <a:ext cx="6901098" cy="6858000"/>
          </a:xfrm>
          <a:prstGeom prst="rect">
            <a:avLst/>
          </a:prstGeom>
        </p:spPr>
      </p:pic>
      <p:grpSp>
        <p:nvGrpSpPr>
          <p:cNvPr id="13" name="Group 12">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7" name="Oval 13">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4">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id="{F8D3EE75-5CB4-0C74-FCDE-01517DE0DD94}"/>
              </a:ext>
            </a:extLst>
          </p:cNvPr>
          <p:cNvSpPr txBox="1"/>
          <p:nvPr/>
        </p:nvSpPr>
        <p:spPr>
          <a:xfrm>
            <a:off x="7534652" y="5901988"/>
            <a:ext cx="1514902" cy="369332"/>
          </a:xfrm>
          <a:prstGeom prst="rect">
            <a:avLst/>
          </a:prstGeom>
          <a:noFill/>
        </p:spPr>
        <p:txBody>
          <a:bodyPr wrap="none" rtlCol="0">
            <a:spAutoFit/>
          </a:bodyPr>
          <a:lstStyle/>
          <a:p>
            <a:r>
              <a:rPr lang="en-US" dirty="0"/>
              <a:t>28 June 2023</a:t>
            </a:r>
          </a:p>
        </p:txBody>
      </p:sp>
      <p:sp>
        <p:nvSpPr>
          <p:cNvPr id="4" name="Slide Number Placeholder 3">
            <a:extLst>
              <a:ext uri="{FF2B5EF4-FFF2-40B4-BE49-F238E27FC236}">
                <a16:creationId xmlns:a16="http://schemas.microsoft.com/office/drawing/2014/main" id="{91FF0C51-45B0-250B-3DE0-2ABCD5623232}"/>
              </a:ext>
            </a:extLst>
          </p:cNvPr>
          <p:cNvSpPr>
            <a:spLocks noGrp="1"/>
          </p:cNvSpPr>
          <p:nvPr>
            <p:ph type="sldNum" sz="quarter" idx="12"/>
          </p:nvPr>
        </p:nvSpPr>
        <p:spPr/>
        <p:txBody>
          <a:bodyPr/>
          <a:lstStyle/>
          <a:p>
            <a:fld id="{F3450C42-9A0B-4425-92C2-70FCF7C45734}" type="slidenum">
              <a:rPr lang="en-US" smtClean="0"/>
              <a:t>1</a:t>
            </a:fld>
            <a:endParaRPr lang="en-US" dirty="0"/>
          </a:p>
        </p:txBody>
      </p:sp>
    </p:spTree>
    <p:extLst>
      <p:ext uri="{BB962C8B-B14F-4D97-AF65-F5344CB8AC3E}">
        <p14:creationId xmlns:p14="http://schemas.microsoft.com/office/powerpoint/2010/main" val="160933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C414-F2E0-998C-DD24-CF6DCD308D60}"/>
              </a:ext>
            </a:extLst>
          </p:cNvPr>
          <p:cNvSpPr>
            <a:spLocks noGrp="1"/>
          </p:cNvSpPr>
          <p:nvPr>
            <p:ph type="title"/>
          </p:nvPr>
        </p:nvSpPr>
        <p:spPr/>
        <p:txBody>
          <a:bodyPr/>
          <a:lstStyle/>
          <a:p>
            <a:r>
              <a:rPr lang="en-US" b="0" i="0" dirty="0">
                <a:solidFill>
                  <a:srgbClr val="000000"/>
                </a:solidFill>
                <a:effectLst/>
              </a:rPr>
              <a:t>Results of the analysis</a:t>
            </a:r>
            <a:endParaRPr lang="en-US" dirty="0"/>
          </a:p>
        </p:txBody>
      </p:sp>
      <p:sp>
        <p:nvSpPr>
          <p:cNvPr id="3" name="Content Placeholder 2">
            <a:extLst>
              <a:ext uri="{FF2B5EF4-FFF2-40B4-BE49-F238E27FC236}">
                <a16:creationId xmlns:a16="http://schemas.microsoft.com/office/drawing/2014/main" id="{AE6D4735-6B72-B2CE-B949-D4C47897203C}"/>
              </a:ext>
            </a:extLst>
          </p:cNvPr>
          <p:cNvSpPr>
            <a:spLocks noGrp="1"/>
          </p:cNvSpPr>
          <p:nvPr>
            <p:ph idx="1"/>
          </p:nvPr>
        </p:nvSpPr>
        <p:spPr>
          <a:xfrm>
            <a:off x="765905" y="2093976"/>
            <a:ext cx="10660190" cy="4050792"/>
          </a:xfrm>
        </p:spPr>
        <p:txBody>
          <a:bodyPr>
            <a:normAutofit lnSpcReduction="10000"/>
          </a:bodyPr>
          <a:lstStyle/>
          <a:p>
            <a:pPr marL="457200" indent="-457200" algn="just">
              <a:buAutoNum type="arabicPeriod"/>
            </a:pPr>
            <a:r>
              <a:rPr lang="en-US" dirty="0"/>
              <a:t>Electricity emerges as the most widely used and cost-effective energy type, based on the first highlight table and the second graph in Dashboard 1. </a:t>
            </a:r>
          </a:p>
          <a:p>
            <a:pPr marL="457200" indent="-457200" algn="just">
              <a:buAutoNum type="arabicPeriod"/>
            </a:pPr>
            <a:r>
              <a:rPr lang="en-US" dirty="0"/>
              <a:t>The period between 2018 and 2020 witnessed a peak in total energy consumption, as depicted in the line graph in Dashboard 1. This observation implies a notable surge in energy usage during that time frame, suggesting the importance of analyzing factors contributing to this increase. The symbol map in Dashboard 1 reveals diverse energy consumption patterns across various areas of Boston. </a:t>
            </a:r>
          </a:p>
          <a:p>
            <a:pPr marL="457200" indent="-457200" algn="just">
              <a:buAutoNum type="arabicPeriod"/>
            </a:pPr>
            <a:r>
              <a:rPr lang="en-US" b="0" i="0" dirty="0">
                <a:effectLst/>
              </a:rPr>
              <a:t>The linear regression model outperformed the gradient boost model in terms of mean squared error, suggesting that it has better predictive accuracy. Additionally, the linear regression model achieved an R-squared value of 0.5526, indicating that it can explain approximately 55.26% of the variance in the data.</a:t>
            </a:r>
          </a:p>
          <a:p>
            <a:pPr marL="457200" indent="-457200" algn="just">
              <a:buAutoNum type="arabicPeriod"/>
            </a:pPr>
            <a:r>
              <a:rPr lang="en-US" dirty="0"/>
              <a:t>T</a:t>
            </a:r>
            <a:r>
              <a:rPr lang="en-US" b="0" i="0" dirty="0">
                <a:effectLst/>
              </a:rPr>
              <a:t>he gradient boost model had a lower R-squared value of 0.2212, suggesting that it explains only around 22.12% of the variance.</a:t>
            </a:r>
            <a:endParaRPr lang="en-US" dirty="0"/>
          </a:p>
        </p:txBody>
      </p:sp>
      <p:sp>
        <p:nvSpPr>
          <p:cNvPr id="4" name="Slide Number Placeholder 3">
            <a:extLst>
              <a:ext uri="{FF2B5EF4-FFF2-40B4-BE49-F238E27FC236}">
                <a16:creationId xmlns:a16="http://schemas.microsoft.com/office/drawing/2014/main" id="{3AE385FA-CA1D-E4F7-B55D-64346AD4DFCF}"/>
              </a:ext>
            </a:extLst>
          </p:cNvPr>
          <p:cNvSpPr>
            <a:spLocks noGrp="1"/>
          </p:cNvSpPr>
          <p:nvPr>
            <p:ph type="sldNum" sz="quarter" idx="12"/>
          </p:nvPr>
        </p:nvSpPr>
        <p:spPr/>
        <p:txBody>
          <a:bodyPr/>
          <a:lstStyle/>
          <a:p>
            <a:fld id="{F3450C42-9A0B-4425-92C2-70FCF7C45734}" type="slidenum">
              <a:rPr lang="en-US" smtClean="0"/>
              <a:t>10</a:t>
            </a:fld>
            <a:endParaRPr lang="en-US" dirty="0"/>
          </a:p>
        </p:txBody>
      </p:sp>
    </p:spTree>
    <p:extLst>
      <p:ext uri="{BB962C8B-B14F-4D97-AF65-F5344CB8AC3E}">
        <p14:creationId xmlns:p14="http://schemas.microsoft.com/office/powerpoint/2010/main" val="215922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B84B-6614-0A37-9DEC-E4DF3AC3946D}"/>
              </a:ext>
            </a:extLst>
          </p:cNvPr>
          <p:cNvSpPr>
            <a:spLocks noGrp="1"/>
          </p:cNvSpPr>
          <p:nvPr>
            <p:ph type="title"/>
          </p:nvPr>
        </p:nvSpPr>
        <p:spPr/>
        <p:txBody>
          <a:bodyPr/>
          <a:lstStyle/>
          <a:p>
            <a:r>
              <a:rPr lang="en-US" dirty="0"/>
              <a:t>Conclusion $ RECCOMENDATION</a:t>
            </a:r>
          </a:p>
        </p:txBody>
      </p:sp>
      <p:sp>
        <p:nvSpPr>
          <p:cNvPr id="3" name="Content Placeholder 2">
            <a:extLst>
              <a:ext uri="{FF2B5EF4-FFF2-40B4-BE49-F238E27FC236}">
                <a16:creationId xmlns:a16="http://schemas.microsoft.com/office/drawing/2014/main" id="{53F27441-FBB9-8FB4-8A3B-3D1ED7930562}"/>
              </a:ext>
            </a:extLst>
          </p:cNvPr>
          <p:cNvSpPr>
            <a:spLocks noGrp="1"/>
          </p:cNvSpPr>
          <p:nvPr>
            <p:ph idx="1"/>
          </p:nvPr>
        </p:nvSpPr>
        <p:spPr/>
        <p:txBody>
          <a:bodyPr/>
          <a:lstStyle/>
          <a:p>
            <a:pPr algn="just">
              <a:buFont typeface="+mj-lt"/>
              <a:buAutoNum type="arabicPeriod"/>
            </a:pPr>
            <a:r>
              <a:rPr lang="en-US" b="0" i="0" dirty="0">
                <a:effectLst/>
              </a:rPr>
              <a:t>The linear regression model achieved a lower mean squared error (MSE) compared to the gradient boost model. This indicates that the linear regression model provides more accurate predictions overall.</a:t>
            </a:r>
          </a:p>
          <a:p>
            <a:pPr algn="just">
              <a:buFont typeface="+mj-lt"/>
              <a:buAutoNum type="arabicPeriod"/>
            </a:pPr>
            <a:r>
              <a:rPr lang="en-US" b="0" i="0" dirty="0">
                <a:effectLst/>
              </a:rPr>
              <a:t>In terms of the R-squared value, the linear regression model outperforms the gradient boost model. The linear regression model explains a larger portion of the variance in the data, indicating a better overall fit.</a:t>
            </a:r>
          </a:p>
          <a:p>
            <a:pPr algn="just">
              <a:buFont typeface="+mj-lt"/>
              <a:buAutoNum type="arabicPeriod"/>
            </a:pPr>
            <a:r>
              <a:rPr lang="en-US" b="0" i="0" dirty="0">
                <a:effectLst/>
              </a:rPr>
              <a:t>The linear regression model remains a suitable choice when the relationship between the predictors and the total consumption variable is expected to be linear or can be adequately approximated by a linear relationship.</a:t>
            </a:r>
            <a:endParaRPr lang="en-US" dirty="0"/>
          </a:p>
          <a:p>
            <a:pPr algn="just">
              <a:buFont typeface="+mj-lt"/>
              <a:buAutoNum type="arabicPeriod"/>
            </a:pPr>
            <a:endParaRPr lang="en-US" b="0" i="0" dirty="0">
              <a:effectLst/>
            </a:endParaRPr>
          </a:p>
        </p:txBody>
      </p:sp>
      <p:sp>
        <p:nvSpPr>
          <p:cNvPr id="4" name="Slide Number Placeholder 3">
            <a:extLst>
              <a:ext uri="{FF2B5EF4-FFF2-40B4-BE49-F238E27FC236}">
                <a16:creationId xmlns:a16="http://schemas.microsoft.com/office/drawing/2014/main" id="{BC5F57CB-8A0D-84AE-7768-18D3B9BEEDAE}"/>
              </a:ext>
            </a:extLst>
          </p:cNvPr>
          <p:cNvSpPr>
            <a:spLocks noGrp="1"/>
          </p:cNvSpPr>
          <p:nvPr>
            <p:ph type="sldNum" sz="quarter" idx="12"/>
          </p:nvPr>
        </p:nvSpPr>
        <p:spPr/>
        <p:txBody>
          <a:bodyPr/>
          <a:lstStyle/>
          <a:p>
            <a:fld id="{F3450C42-9A0B-4425-92C2-70FCF7C45734}" type="slidenum">
              <a:rPr lang="en-US" smtClean="0"/>
              <a:t>11</a:t>
            </a:fld>
            <a:endParaRPr lang="en-US" dirty="0"/>
          </a:p>
        </p:txBody>
      </p:sp>
    </p:spTree>
    <p:extLst>
      <p:ext uri="{BB962C8B-B14F-4D97-AF65-F5344CB8AC3E}">
        <p14:creationId xmlns:p14="http://schemas.microsoft.com/office/powerpoint/2010/main" val="115737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6" name="Rectangle 20">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22">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4">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86D879F-EC32-F793-550E-8557B042DB53}"/>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0000"/>
              </a:lnSpc>
            </a:pPr>
            <a:r>
              <a:rPr lang="en-US" sz="8000">
                <a:blipFill dpi="0" rotWithShape="1">
                  <a:blip r:embed="rId4"/>
                  <a:srcRect/>
                  <a:tile tx="6350" ty="-127000" sx="65000" sy="64000" flip="none" algn="tl"/>
                </a:blipFill>
              </a:rPr>
              <a:t>Thank You!</a:t>
            </a:r>
          </a:p>
        </p:txBody>
      </p:sp>
      <p:sp>
        <p:nvSpPr>
          <p:cNvPr id="39" name="Rectangle 26">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0" name="Oval 29">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8" name="Graphic 7" descr="Handshake">
            <a:extLst>
              <a:ext uri="{FF2B5EF4-FFF2-40B4-BE49-F238E27FC236}">
                <a16:creationId xmlns:a16="http://schemas.microsoft.com/office/drawing/2014/main" id="{B684C5EB-632D-9477-9618-81052443FE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686320"/>
            <a:ext cx="3416725" cy="3416725"/>
          </a:xfrm>
          <a:prstGeom prst="rect">
            <a:avLst/>
          </a:prstGeom>
        </p:spPr>
      </p:pic>
      <p:sp>
        <p:nvSpPr>
          <p:cNvPr id="2" name="Slide Number Placeholder 1">
            <a:extLst>
              <a:ext uri="{FF2B5EF4-FFF2-40B4-BE49-F238E27FC236}">
                <a16:creationId xmlns:a16="http://schemas.microsoft.com/office/drawing/2014/main" id="{9505B60E-67BD-034B-0194-DC36EA487A14}"/>
              </a:ext>
            </a:extLst>
          </p:cNvPr>
          <p:cNvSpPr>
            <a:spLocks noGrp="1"/>
          </p:cNvSpPr>
          <p:nvPr>
            <p:ph type="sldNum" sz="quarter" idx="12"/>
          </p:nvPr>
        </p:nvSpPr>
        <p:spPr/>
        <p:txBody>
          <a:bodyPr/>
          <a:lstStyle/>
          <a:p>
            <a:fld id="{F3450C42-9A0B-4425-92C2-70FCF7C45734}" type="slidenum">
              <a:rPr lang="en-US" smtClean="0"/>
              <a:t>12</a:t>
            </a:fld>
            <a:endParaRPr lang="en-US" dirty="0"/>
          </a:p>
        </p:txBody>
      </p:sp>
    </p:spTree>
    <p:extLst>
      <p:ext uri="{BB962C8B-B14F-4D97-AF65-F5344CB8AC3E}">
        <p14:creationId xmlns:p14="http://schemas.microsoft.com/office/powerpoint/2010/main" val="127808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EDC75-2029-994D-58B1-6FD909C4FFB8}"/>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Introduction</a:t>
            </a:r>
          </a:p>
        </p:txBody>
      </p:sp>
      <p:pic>
        <p:nvPicPr>
          <p:cNvPr id="6" name="Picture 4" descr="Digital financial graph">
            <a:extLst>
              <a:ext uri="{FF2B5EF4-FFF2-40B4-BE49-F238E27FC236}">
                <a16:creationId xmlns:a16="http://schemas.microsoft.com/office/drawing/2014/main" id="{483E5342-5BE9-8865-8E70-BCE73A6B70E5}"/>
              </a:ext>
            </a:extLst>
          </p:cNvPr>
          <p:cNvPicPr>
            <a:picLocks noChangeAspect="1"/>
          </p:cNvPicPr>
          <p:nvPr/>
        </p:nvPicPr>
        <p:blipFill rotWithShape="1">
          <a:blip r:embed="rId2"/>
          <a:srcRect l="31001" r="15713"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938AF611-65A9-39FD-8CA1-D6E257E73400}"/>
              </a:ext>
            </a:extLst>
          </p:cNvPr>
          <p:cNvSpPr>
            <a:spLocks noGrp="1"/>
          </p:cNvSpPr>
          <p:nvPr>
            <p:ph idx="1"/>
          </p:nvPr>
        </p:nvSpPr>
        <p:spPr>
          <a:xfrm>
            <a:off x="6587545" y="3007389"/>
            <a:ext cx="4869179" cy="3065865"/>
          </a:xfrm>
        </p:spPr>
        <p:txBody>
          <a:bodyPr anchor="t">
            <a:normAutofit/>
          </a:bodyPr>
          <a:lstStyle/>
          <a:p>
            <a:r>
              <a:rPr lang="en-US" sz="1400">
                <a:solidFill>
                  <a:srgbClr val="000000"/>
                </a:solidFill>
              </a:rPr>
              <a:t>Understanding Energy Consumption Patterns in Boston using Big Data Analytics.</a:t>
            </a:r>
          </a:p>
          <a:p>
            <a:r>
              <a:rPr lang="en-US" sz="1400">
                <a:solidFill>
                  <a:srgbClr val="000000"/>
                </a:solidFill>
              </a:rPr>
              <a:t>Problem statement: Analyzing energy consumption patterns in Boston to identify factors impacting energy usage and inform sustainable energy management.</a:t>
            </a:r>
          </a:p>
          <a:p>
            <a:r>
              <a:rPr lang="en-US" sz="1400">
                <a:solidFill>
                  <a:srgbClr val="000000"/>
                </a:solidFill>
              </a:rPr>
              <a:t>The problem at hand is to analyze energy consumption patterns in Boston to determine if there are any significant factors that impact energy usage, such as time of day, seasonality, weather conditions, or specific events.</a:t>
            </a:r>
          </a:p>
          <a:p>
            <a:r>
              <a:rPr lang="en-US" sz="1400">
                <a:solidFill>
                  <a:srgbClr val="000000"/>
                </a:solidFill>
              </a:rPr>
              <a:t>By identifying these factors, we can develop strategies to optimize energy consumption, reduce waste, and promote energy conservation initiatives.</a:t>
            </a:r>
          </a:p>
          <a:p>
            <a:endParaRPr lang="en-US" sz="140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4" name="Slide Number Placeholder 3">
            <a:extLst>
              <a:ext uri="{FF2B5EF4-FFF2-40B4-BE49-F238E27FC236}">
                <a16:creationId xmlns:a16="http://schemas.microsoft.com/office/drawing/2014/main" id="{AAEFB095-F451-E000-9537-5DA4BA165158}"/>
              </a:ext>
            </a:extLst>
          </p:cNvPr>
          <p:cNvSpPr>
            <a:spLocks noGrp="1"/>
          </p:cNvSpPr>
          <p:nvPr>
            <p:ph type="sldNum" sz="quarter" idx="12"/>
          </p:nvPr>
        </p:nvSpPr>
        <p:spPr/>
        <p:txBody>
          <a:bodyPr/>
          <a:lstStyle/>
          <a:p>
            <a:fld id="{F3450C42-9A0B-4425-92C2-70FCF7C45734}" type="slidenum">
              <a:rPr lang="en-US" smtClean="0"/>
              <a:t>2</a:t>
            </a:fld>
            <a:endParaRPr lang="en-US" dirty="0"/>
          </a:p>
        </p:txBody>
      </p:sp>
    </p:spTree>
    <p:extLst>
      <p:ext uri="{BB962C8B-B14F-4D97-AF65-F5344CB8AC3E}">
        <p14:creationId xmlns:p14="http://schemas.microsoft.com/office/powerpoint/2010/main" val="328174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BFF0-8122-DEFE-AE52-2BF5E485E496}"/>
              </a:ext>
            </a:extLst>
          </p:cNvPr>
          <p:cNvSpPr>
            <a:spLocks noGrp="1"/>
          </p:cNvSpPr>
          <p:nvPr>
            <p:ph type="title"/>
          </p:nvPr>
        </p:nvSpPr>
        <p:spPr/>
        <p:txBody>
          <a:bodyPr/>
          <a:lstStyle/>
          <a:p>
            <a:r>
              <a:rPr lang="en-US" dirty="0"/>
              <a:t>DATASET selection</a:t>
            </a:r>
          </a:p>
        </p:txBody>
      </p:sp>
      <p:sp>
        <p:nvSpPr>
          <p:cNvPr id="3" name="Content Placeholder 2">
            <a:extLst>
              <a:ext uri="{FF2B5EF4-FFF2-40B4-BE49-F238E27FC236}">
                <a16:creationId xmlns:a16="http://schemas.microsoft.com/office/drawing/2014/main" id="{9DC1E47E-0752-5714-3306-00FE73C4041F}"/>
              </a:ext>
            </a:extLst>
          </p:cNvPr>
          <p:cNvSpPr>
            <a:spLocks noGrp="1"/>
          </p:cNvSpPr>
          <p:nvPr>
            <p:ph idx="1"/>
          </p:nvPr>
        </p:nvSpPr>
        <p:spPr/>
        <p:txBody>
          <a:bodyPr/>
          <a:lstStyle/>
          <a:p>
            <a:pPr algn="just"/>
            <a:r>
              <a:rPr lang="en-US" b="0" i="0" dirty="0">
                <a:solidFill>
                  <a:srgbClr val="374151"/>
                </a:solidFill>
                <a:effectLst/>
              </a:rPr>
              <a:t>A dataset titled "City of Boston Utility Data" is available on the </a:t>
            </a:r>
            <a:r>
              <a:rPr lang="en-US" b="0" i="0" dirty="0">
                <a:solidFill>
                  <a:srgbClr val="374151"/>
                </a:solidFill>
                <a:effectLst/>
                <a:hlinkClick r:id="rId2"/>
              </a:rPr>
              <a:t>official data portal</a:t>
            </a:r>
            <a:r>
              <a:rPr lang="en-US" b="0" i="0" dirty="0">
                <a:solidFill>
                  <a:srgbClr val="374151"/>
                </a:solidFill>
                <a:effectLst/>
              </a:rPr>
              <a:t> of the City of Boston. This dataset, provided in CSV format, contains information related to utility usage and consumption within the city.</a:t>
            </a:r>
          </a:p>
          <a:p>
            <a:pPr algn="just"/>
            <a:r>
              <a:rPr lang="en-US" b="0" i="0" dirty="0">
                <a:solidFill>
                  <a:srgbClr val="374151"/>
                </a:solidFill>
                <a:effectLst/>
              </a:rPr>
              <a:t>Utility datasets are valuable for a range of applications, including analyzing consumption patterns, identifying trends, promoting energy efficiency, and implementing conservation measures. They can also assist in infrastructure planning, billing, and resource allocation.</a:t>
            </a:r>
            <a:endParaRPr lang="en-US" dirty="0">
              <a:solidFill>
                <a:srgbClr val="374151"/>
              </a:solidFill>
            </a:endParaRPr>
          </a:p>
          <a:p>
            <a:pPr algn="just"/>
            <a:r>
              <a:rPr lang="en-US" dirty="0">
                <a:solidFill>
                  <a:srgbClr val="374151"/>
                </a:solidFill>
              </a:rPr>
              <a:t>The dataset consists of 25 features with </a:t>
            </a:r>
            <a:r>
              <a:rPr lang="en-US" b="0" i="0" dirty="0">
                <a:solidFill>
                  <a:srgbClr val="333333"/>
                </a:solidFill>
                <a:effectLst/>
              </a:rPr>
              <a:t>638,657 </a:t>
            </a:r>
            <a:r>
              <a:rPr lang="en-US" b="0" i="0" dirty="0">
                <a:solidFill>
                  <a:srgbClr val="374151"/>
                </a:solidFill>
                <a:effectLst/>
              </a:rPr>
              <a:t> records.</a:t>
            </a:r>
          </a:p>
          <a:p>
            <a:pPr algn="just"/>
            <a:r>
              <a:rPr lang="en-US" b="0" i="0" dirty="0">
                <a:solidFill>
                  <a:srgbClr val="374151"/>
                </a:solidFill>
                <a:effectLst/>
              </a:rPr>
              <a:t>The file includes the following columns: State, Energy Type, Department Name, Date, Supply Cost, Total Cost, Delivery Cost, Total, Consumption, Usage Period, Invoice, and Account Number.</a:t>
            </a:r>
            <a:endParaRPr lang="en-US" dirty="0"/>
          </a:p>
        </p:txBody>
      </p:sp>
      <p:sp>
        <p:nvSpPr>
          <p:cNvPr id="4" name="Slide Number Placeholder 3">
            <a:extLst>
              <a:ext uri="{FF2B5EF4-FFF2-40B4-BE49-F238E27FC236}">
                <a16:creationId xmlns:a16="http://schemas.microsoft.com/office/drawing/2014/main" id="{2E12C493-C064-D4BB-E468-5E3991777904}"/>
              </a:ext>
            </a:extLst>
          </p:cNvPr>
          <p:cNvSpPr>
            <a:spLocks noGrp="1"/>
          </p:cNvSpPr>
          <p:nvPr>
            <p:ph type="sldNum" sz="quarter" idx="12"/>
          </p:nvPr>
        </p:nvSpPr>
        <p:spPr/>
        <p:txBody>
          <a:bodyPr/>
          <a:lstStyle/>
          <a:p>
            <a:fld id="{F3450C42-9A0B-4425-92C2-70FCF7C45734}" type="slidenum">
              <a:rPr lang="en-US" smtClean="0"/>
              <a:t>3</a:t>
            </a:fld>
            <a:endParaRPr lang="en-US" dirty="0"/>
          </a:p>
        </p:txBody>
      </p:sp>
    </p:spTree>
    <p:extLst>
      <p:ext uri="{BB962C8B-B14F-4D97-AF65-F5344CB8AC3E}">
        <p14:creationId xmlns:p14="http://schemas.microsoft.com/office/powerpoint/2010/main" val="323424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4909B-9C6F-F285-82BD-45DF638E69E3}"/>
              </a:ext>
            </a:extLst>
          </p:cNvPr>
          <p:cNvSpPr>
            <a:spLocks noGrp="1"/>
          </p:cNvSpPr>
          <p:nvPr>
            <p:ph type="title"/>
          </p:nvPr>
        </p:nvSpPr>
        <p:spPr>
          <a:xfrm>
            <a:off x="382280" y="484632"/>
            <a:ext cx="6743844" cy="1609344"/>
          </a:xfrm>
        </p:spPr>
        <p:txBody>
          <a:bodyPr>
            <a:normAutofit/>
          </a:bodyPr>
          <a:lstStyle/>
          <a:p>
            <a:r>
              <a:rPr lang="en-US" sz="4800"/>
              <a:t>Data Cleaning and EDa</a:t>
            </a:r>
          </a:p>
        </p:txBody>
      </p:sp>
      <p:sp>
        <p:nvSpPr>
          <p:cNvPr id="16" name="Content Placeholder 2">
            <a:extLst>
              <a:ext uri="{FF2B5EF4-FFF2-40B4-BE49-F238E27FC236}">
                <a16:creationId xmlns:a16="http://schemas.microsoft.com/office/drawing/2014/main" id="{E3A0D1C6-7396-B8A3-1ED4-0C6CFBA73D57}"/>
              </a:ext>
            </a:extLst>
          </p:cNvPr>
          <p:cNvSpPr>
            <a:spLocks noGrp="1"/>
          </p:cNvSpPr>
          <p:nvPr>
            <p:ph idx="1"/>
          </p:nvPr>
        </p:nvSpPr>
        <p:spPr>
          <a:xfrm>
            <a:off x="382279" y="1707070"/>
            <a:ext cx="6743845" cy="4050792"/>
          </a:xfrm>
        </p:spPr>
        <p:txBody>
          <a:bodyPr>
            <a:noAutofit/>
          </a:bodyPr>
          <a:lstStyle/>
          <a:p>
            <a:pPr>
              <a:buFont typeface="+mj-lt"/>
              <a:buAutoNum type="arabicPeriod"/>
            </a:pPr>
            <a:r>
              <a:rPr lang="en-US" sz="1600" b="0" i="0" dirty="0">
                <a:effectLst/>
              </a:rPr>
              <a:t>Data Retrieval and Inspection:</a:t>
            </a:r>
          </a:p>
          <a:p>
            <a:pPr marL="742950" lvl="1" indent="-285750">
              <a:buFont typeface="+mj-lt"/>
              <a:buAutoNum type="arabicPeriod"/>
            </a:pPr>
            <a:r>
              <a:rPr lang="en-US" sz="1600" b="0" i="0" dirty="0">
                <a:effectLst/>
              </a:rPr>
              <a:t>API request to retrieve data from Boston government's data portal.</a:t>
            </a:r>
          </a:p>
          <a:p>
            <a:pPr marL="742950" lvl="1" indent="-285750">
              <a:buFont typeface="+mj-lt"/>
              <a:buAutoNum type="arabicPeriod"/>
            </a:pPr>
            <a:r>
              <a:rPr lang="en-US" sz="1600" b="0" i="0" dirty="0">
                <a:effectLst/>
              </a:rPr>
              <a:t>JSON response converted into a pandas </a:t>
            </a:r>
            <a:r>
              <a:rPr lang="en-US" sz="1600" b="0" i="0" dirty="0" err="1">
                <a:effectLst/>
              </a:rPr>
              <a:t>DataFrame</a:t>
            </a:r>
            <a:r>
              <a:rPr lang="en-US" sz="1600" b="0" i="0" dirty="0">
                <a:effectLst/>
              </a:rPr>
              <a:t>.</a:t>
            </a:r>
          </a:p>
          <a:p>
            <a:pPr>
              <a:buFont typeface="+mj-lt"/>
              <a:buAutoNum type="arabicPeriod"/>
            </a:pPr>
            <a:r>
              <a:rPr lang="en-US" sz="1600" b="0" i="0" dirty="0">
                <a:effectLst/>
              </a:rPr>
              <a:t>Data Preprocessing:</a:t>
            </a:r>
          </a:p>
          <a:p>
            <a:pPr marL="742950" lvl="1" indent="-285750">
              <a:buFont typeface="+mj-lt"/>
              <a:buAutoNum type="arabicPeriod"/>
            </a:pPr>
            <a:r>
              <a:rPr lang="en-US" sz="1600" b="0" i="0" dirty="0">
                <a:effectLst/>
              </a:rPr>
              <a:t>Reading data from "</a:t>
            </a:r>
            <a:r>
              <a:rPr lang="en-US" sz="1600" b="0" i="0" dirty="0" err="1">
                <a:effectLst/>
              </a:rPr>
              <a:t>mydata.csv</a:t>
            </a:r>
            <a:r>
              <a:rPr lang="en-US" sz="1600" b="0" i="0" dirty="0">
                <a:effectLst/>
              </a:rPr>
              <a:t>" and creating a </a:t>
            </a:r>
            <a:r>
              <a:rPr lang="en-US" sz="1600" b="0" i="0" dirty="0" err="1">
                <a:effectLst/>
              </a:rPr>
              <a:t>DataFrame</a:t>
            </a:r>
            <a:r>
              <a:rPr lang="en-US" sz="1600" b="0" i="0" dirty="0">
                <a:effectLst/>
              </a:rPr>
              <a:t>.</a:t>
            </a:r>
          </a:p>
          <a:p>
            <a:pPr marL="742950" lvl="1" indent="-285750">
              <a:buFont typeface="+mj-lt"/>
              <a:buAutoNum type="arabicPeriod"/>
            </a:pPr>
            <a:r>
              <a:rPr lang="en-US" sz="1600" b="0" i="0" dirty="0">
                <a:effectLst/>
              </a:rPr>
              <a:t>Renaming columns for clarity and consistency.</a:t>
            </a:r>
          </a:p>
          <a:p>
            <a:pPr marL="742950" lvl="1" indent="-285750">
              <a:buFont typeface="+mj-lt"/>
              <a:buAutoNum type="arabicPeriod"/>
            </a:pPr>
            <a:r>
              <a:rPr lang="en-US" sz="1600" b="0" i="0" dirty="0">
                <a:effectLst/>
              </a:rPr>
              <a:t>Missing value imputation for relevant columns.</a:t>
            </a:r>
          </a:p>
          <a:p>
            <a:pPr marL="742950" lvl="1" indent="-285750">
              <a:buFont typeface="+mj-lt"/>
              <a:buAutoNum type="arabicPeriod"/>
            </a:pPr>
            <a:r>
              <a:rPr lang="en-US" sz="1600" b="0" i="0" dirty="0">
                <a:effectLst/>
              </a:rPr>
              <a:t>Dropping unnecessary columns.</a:t>
            </a:r>
          </a:p>
          <a:p>
            <a:pPr marL="742950" lvl="1" indent="-285750">
              <a:buFont typeface="+mj-lt"/>
              <a:buAutoNum type="arabicPeriod"/>
            </a:pPr>
            <a:r>
              <a:rPr lang="en-US" sz="1600" b="0" i="0" dirty="0">
                <a:effectLst/>
              </a:rPr>
              <a:t>Imputing missing values in "</a:t>
            </a:r>
            <a:r>
              <a:rPr lang="en-US" sz="1600" b="0" i="0" dirty="0" err="1">
                <a:effectLst/>
              </a:rPr>
              <a:t>Total_Consumption</a:t>
            </a:r>
            <a:r>
              <a:rPr lang="en-US" sz="1600" b="0" i="0" dirty="0">
                <a:effectLst/>
              </a:rPr>
              <a:t>" column.</a:t>
            </a:r>
          </a:p>
          <a:p>
            <a:pPr marL="742950" lvl="1" indent="-285750">
              <a:buFont typeface="+mj-lt"/>
              <a:buAutoNum type="arabicPeriod"/>
            </a:pPr>
            <a:r>
              <a:rPr lang="en-US" sz="1600" b="0" i="0" dirty="0">
                <a:effectLst/>
              </a:rPr>
              <a:t>Converting date columns to datetime format.</a:t>
            </a:r>
          </a:p>
          <a:p>
            <a:pPr marL="742950" lvl="1" indent="-285750">
              <a:buFont typeface="+mj-lt"/>
              <a:buAutoNum type="arabicPeriod"/>
            </a:pPr>
            <a:r>
              <a:rPr lang="en-US" sz="1600" b="0" i="0" dirty="0">
                <a:effectLst/>
              </a:rPr>
              <a:t>Obtaining basic dataset information and summary statistics.</a:t>
            </a:r>
          </a:p>
          <a:p>
            <a:pPr>
              <a:buFont typeface="+mj-lt"/>
              <a:buAutoNum type="arabicPeriod"/>
            </a:pPr>
            <a:r>
              <a:rPr lang="en-US" sz="1600" b="0" i="0" dirty="0">
                <a:effectLst/>
              </a:rPr>
              <a:t>Data Analysis and Visualization:</a:t>
            </a:r>
          </a:p>
          <a:p>
            <a:pPr marL="742950" lvl="1" indent="-285750">
              <a:buFont typeface="+mj-lt"/>
              <a:buAutoNum type="arabicPeriod"/>
            </a:pPr>
            <a:r>
              <a:rPr lang="en-US" sz="1600" b="0" i="0" dirty="0">
                <a:effectLst/>
              </a:rPr>
              <a:t>Calculating average total consumption and demand over the years.</a:t>
            </a:r>
          </a:p>
          <a:p>
            <a:pPr marL="742950" lvl="1" indent="-285750">
              <a:buFont typeface="+mj-lt"/>
              <a:buAutoNum type="arabicPeriod"/>
            </a:pPr>
            <a:r>
              <a:rPr lang="en-US" sz="1600" b="0" i="0" dirty="0">
                <a:effectLst/>
              </a:rPr>
              <a:t>Creating a histogram to visualize energy type occurrences.</a:t>
            </a:r>
          </a:p>
        </p:txBody>
      </p:sp>
      <p:pic>
        <p:nvPicPr>
          <p:cNvPr id="17" name="Picture 4" descr="Magnifying glass showing decling performance">
            <a:extLst>
              <a:ext uri="{FF2B5EF4-FFF2-40B4-BE49-F238E27FC236}">
                <a16:creationId xmlns:a16="http://schemas.microsoft.com/office/drawing/2014/main" id="{61EBEC4E-3238-68F9-2835-11C438487E03}"/>
              </a:ext>
            </a:extLst>
          </p:cNvPr>
          <p:cNvPicPr>
            <a:picLocks noChangeAspect="1"/>
          </p:cNvPicPr>
          <p:nvPr/>
        </p:nvPicPr>
        <p:blipFill rotWithShape="1">
          <a:blip r:embed="rId4"/>
          <a:srcRect l="12104" r="42668" b="-1"/>
          <a:stretch/>
        </p:blipFill>
        <p:spPr>
          <a:xfrm>
            <a:off x="7545274" y="10"/>
            <a:ext cx="4646726" cy="6857990"/>
          </a:xfrm>
          <a:prstGeom prst="rect">
            <a:avLst/>
          </a:prstGeom>
        </p:spPr>
      </p:pic>
      <p:grpSp>
        <p:nvGrpSpPr>
          <p:cNvPr id="18"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56AF5874-5977-3259-EF0B-7C6C44EC6CFA}"/>
              </a:ext>
            </a:extLst>
          </p:cNvPr>
          <p:cNvSpPr>
            <a:spLocks noGrp="1"/>
          </p:cNvSpPr>
          <p:nvPr>
            <p:ph type="sldNum" sz="quarter" idx="12"/>
          </p:nvPr>
        </p:nvSpPr>
        <p:spPr/>
        <p:txBody>
          <a:bodyPr/>
          <a:lstStyle/>
          <a:p>
            <a:fld id="{F3450C42-9A0B-4425-92C2-70FCF7C45734}" type="slidenum">
              <a:rPr lang="en-US" smtClean="0"/>
              <a:t>4</a:t>
            </a:fld>
            <a:endParaRPr lang="en-US" dirty="0"/>
          </a:p>
        </p:txBody>
      </p:sp>
    </p:spTree>
    <p:extLst>
      <p:ext uri="{BB962C8B-B14F-4D97-AF65-F5344CB8AC3E}">
        <p14:creationId xmlns:p14="http://schemas.microsoft.com/office/powerpoint/2010/main" val="46027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2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44C19B3-B1D4-7933-D357-72E276D2F085}"/>
              </a:ext>
            </a:extLst>
          </p:cNvPr>
          <p:cNvSpPr>
            <a:spLocks noGrp="1"/>
          </p:cNvSpPr>
          <p:nvPr>
            <p:ph type="title"/>
          </p:nvPr>
        </p:nvSpPr>
        <p:spPr>
          <a:xfrm>
            <a:off x="1069848" y="484632"/>
            <a:ext cx="10058400" cy="1609344"/>
          </a:xfrm>
        </p:spPr>
        <p:txBody>
          <a:bodyPr>
            <a:normAutofit/>
          </a:bodyPr>
          <a:lstStyle/>
          <a:p>
            <a:r>
              <a:rPr lang="en-US"/>
              <a:t>Heatmap</a:t>
            </a:r>
            <a:endParaRPr lang="en-US" dirty="0"/>
          </a:p>
        </p:txBody>
      </p:sp>
      <p:pic>
        <p:nvPicPr>
          <p:cNvPr id="4" name="Content Placeholder 3" descr="A picture containing screenshot, text, diagram, line&#10;&#10;Description automatically generated">
            <a:extLst>
              <a:ext uri="{FF2B5EF4-FFF2-40B4-BE49-F238E27FC236}">
                <a16:creationId xmlns:a16="http://schemas.microsoft.com/office/drawing/2014/main" id="{13C7B981-733A-A593-3B2B-5733FF623B3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48" r="3" b="3"/>
          <a:stretch/>
        </p:blipFill>
        <p:spPr>
          <a:xfrm>
            <a:off x="1007196" y="2265037"/>
            <a:ext cx="5088800" cy="3907158"/>
          </a:xfrm>
          <a:prstGeom prst="rect">
            <a:avLst/>
          </a:prstGeom>
        </p:spPr>
      </p:pic>
      <p:sp>
        <p:nvSpPr>
          <p:cNvPr id="8" name="Content Placeholder 7">
            <a:extLst>
              <a:ext uri="{FF2B5EF4-FFF2-40B4-BE49-F238E27FC236}">
                <a16:creationId xmlns:a16="http://schemas.microsoft.com/office/drawing/2014/main" id="{12CC5538-14D6-B055-622A-B2F0C8ACBA1B}"/>
              </a:ext>
            </a:extLst>
          </p:cNvPr>
          <p:cNvSpPr>
            <a:spLocks noGrp="1"/>
          </p:cNvSpPr>
          <p:nvPr>
            <p:ph idx="1"/>
          </p:nvPr>
        </p:nvSpPr>
        <p:spPr>
          <a:xfrm>
            <a:off x="6496216" y="2320412"/>
            <a:ext cx="4632031" cy="3851787"/>
          </a:xfrm>
        </p:spPr>
        <p:txBody>
          <a:bodyPr anchor="ctr">
            <a:normAutofit/>
          </a:bodyPr>
          <a:lstStyle/>
          <a:p>
            <a:pPr marL="0" indent="0" algn="just">
              <a:buNone/>
            </a:pPr>
            <a:endParaRPr lang="en-US" b="0" i="0" dirty="0">
              <a:solidFill>
                <a:srgbClr val="374151"/>
              </a:solidFill>
              <a:effectLst/>
            </a:endParaRPr>
          </a:p>
          <a:p>
            <a:pPr algn="just"/>
            <a:r>
              <a:rPr lang="en-US" b="0" i="0" dirty="0">
                <a:solidFill>
                  <a:srgbClr val="374151"/>
                </a:solidFill>
                <a:effectLst/>
              </a:rPr>
              <a:t>A strong positive correlation can be observed between the variables of delivery cost, supply cost, total cost, and total consumption. </a:t>
            </a:r>
          </a:p>
          <a:p>
            <a:pPr algn="just"/>
            <a:r>
              <a:rPr lang="en-US" dirty="0">
                <a:solidFill>
                  <a:srgbClr val="374151"/>
                </a:solidFill>
              </a:rPr>
              <a:t>B</a:t>
            </a:r>
            <a:r>
              <a:rPr lang="en-US" b="0" i="0" dirty="0">
                <a:solidFill>
                  <a:srgbClr val="374151"/>
                </a:solidFill>
                <a:effectLst/>
              </a:rPr>
              <a:t>ased on the strong positive correlation observed, the features of delivery cost, supply cost, and total cost have been selected to predict total consumption</a:t>
            </a:r>
            <a:r>
              <a:rPr lang="en-US" dirty="0"/>
              <a:t>.</a:t>
            </a:r>
          </a:p>
        </p:txBody>
      </p:sp>
      <p:sp>
        <p:nvSpPr>
          <p:cNvPr id="34" name="Oval 3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67213E63-7476-EDF2-F810-1D1A7C0DBC10}"/>
              </a:ext>
            </a:extLst>
          </p:cNvPr>
          <p:cNvSpPr>
            <a:spLocks noGrp="1"/>
          </p:cNvSpPr>
          <p:nvPr>
            <p:ph type="sldNum" sz="quarter" idx="12"/>
          </p:nvPr>
        </p:nvSpPr>
        <p:spPr/>
        <p:txBody>
          <a:bodyPr/>
          <a:lstStyle/>
          <a:p>
            <a:fld id="{F3450C42-9A0B-4425-92C2-70FCF7C45734}" type="slidenum">
              <a:rPr lang="en-US" smtClean="0"/>
              <a:t>5</a:t>
            </a:fld>
            <a:endParaRPr lang="en-US" dirty="0"/>
          </a:p>
        </p:txBody>
      </p:sp>
    </p:spTree>
    <p:extLst>
      <p:ext uri="{BB962C8B-B14F-4D97-AF65-F5344CB8AC3E}">
        <p14:creationId xmlns:p14="http://schemas.microsoft.com/office/powerpoint/2010/main" val="82876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10619CA-5B55-DA95-B263-64C410ED6794}"/>
              </a:ext>
            </a:extLst>
          </p:cNvPr>
          <p:cNvSpPr>
            <a:spLocks noGrp="1"/>
          </p:cNvSpPr>
          <p:nvPr>
            <p:ph type="title"/>
          </p:nvPr>
        </p:nvSpPr>
        <p:spPr>
          <a:xfrm>
            <a:off x="1069848" y="484632"/>
            <a:ext cx="10058400" cy="1609344"/>
          </a:xfrm>
        </p:spPr>
        <p:txBody>
          <a:bodyPr>
            <a:normAutofit/>
          </a:bodyPr>
          <a:lstStyle/>
          <a:p>
            <a:r>
              <a:rPr lang="en-US" dirty="0"/>
              <a:t>VISUALIZATION-Dashboard 1</a:t>
            </a:r>
          </a:p>
        </p:txBody>
      </p:sp>
      <p:pic>
        <p:nvPicPr>
          <p:cNvPr id="4" name="Content Placeholder 3" descr="A screenshot of a graph&#10;&#10;Description automatically generated with low confidence">
            <a:extLst>
              <a:ext uri="{FF2B5EF4-FFF2-40B4-BE49-F238E27FC236}">
                <a16:creationId xmlns:a16="http://schemas.microsoft.com/office/drawing/2014/main" id="{7D942121-7524-F49C-3ACF-D68F9CB834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17" r="16935"/>
          <a:stretch/>
        </p:blipFill>
        <p:spPr bwMode="auto">
          <a:xfrm>
            <a:off x="1007196" y="2265037"/>
            <a:ext cx="5088800" cy="3907158"/>
          </a:xfrm>
          <a:prstGeom prst="rect">
            <a:avLst/>
          </a:prstGeom>
          <a:extLst>
            <a:ext uri="{53640926-AAD7-44D8-BBD7-CCE9431645EC}">
              <a14:shadowObscured xmlns:a14="http://schemas.microsoft.com/office/drawing/2010/main"/>
            </a:ext>
          </a:extLst>
        </p:spPr>
      </p:pic>
      <p:sp>
        <p:nvSpPr>
          <p:cNvPr id="8" name="Content Placeholder 7">
            <a:extLst>
              <a:ext uri="{FF2B5EF4-FFF2-40B4-BE49-F238E27FC236}">
                <a16:creationId xmlns:a16="http://schemas.microsoft.com/office/drawing/2014/main" id="{5BBCE0D6-AA3E-494D-75D8-6D2F6CC7C0D6}"/>
              </a:ext>
            </a:extLst>
          </p:cNvPr>
          <p:cNvSpPr>
            <a:spLocks noGrp="1"/>
          </p:cNvSpPr>
          <p:nvPr>
            <p:ph idx="1"/>
          </p:nvPr>
        </p:nvSpPr>
        <p:spPr>
          <a:xfrm>
            <a:off x="6496216" y="2521581"/>
            <a:ext cx="5362709" cy="3851787"/>
          </a:xfrm>
        </p:spPr>
        <p:txBody>
          <a:bodyPr anchor="ctr">
            <a:noAutofit/>
          </a:bodyPr>
          <a:lstStyle/>
          <a:p>
            <a:pPr algn="just"/>
            <a:r>
              <a:rPr lang="en-US" sz="1800" dirty="0"/>
              <a:t>The first highlight table compares energy consumption across different types, showing electricity as the highest. </a:t>
            </a:r>
          </a:p>
          <a:p>
            <a:pPr algn="just"/>
            <a:r>
              <a:rPr lang="en-US" sz="1800" dirty="0"/>
              <a:t>The second bar chart reveals steam as the most expensive and electricity as the least expensive energy type. </a:t>
            </a:r>
          </a:p>
          <a:p>
            <a:pPr algn="just"/>
            <a:r>
              <a:rPr lang="en-US" sz="1800" dirty="0"/>
              <a:t>The third line graph indicates a peak in energy consumption during 2018-2020. </a:t>
            </a:r>
          </a:p>
          <a:p>
            <a:pPr algn="just"/>
            <a:r>
              <a:rPr lang="en-US" sz="1800" dirty="0"/>
              <a:t>The fourth discrete line graph emphasizes electricity's dominance in consumption among different types. </a:t>
            </a:r>
          </a:p>
          <a:p>
            <a:pPr algn="just"/>
            <a:r>
              <a:rPr lang="en-US" sz="1800" dirty="0"/>
              <a:t>The fifth symbol map visually displays energy consumption across areas of Boston, highlighting distribution patterns. </a:t>
            </a:r>
          </a:p>
          <a:p>
            <a:pPr marL="0" indent="0" algn="just">
              <a:buNone/>
            </a:pPr>
            <a:endParaRPr lang="en-US" sz="1800" dirty="0"/>
          </a:p>
        </p:txBody>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8F70FF61-A8BE-8B99-12A9-B3A44B58D556}"/>
              </a:ext>
            </a:extLst>
          </p:cNvPr>
          <p:cNvSpPr>
            <a:spLocks noGrp="1"/>
          </p:cNvSpPr>
          <p:nvPr>
            <p:ph type="sldNum" sz="quarter" idx="12"/>
          </p:nvPr>
        </p:nvSpPr>
        <p:spPr/>
        <p:txBody>
          <a:bodyPr/>
          <a:lstStyle/>
          <a:p>
            <a:fld id="{F3450C42-9A0B-4425-92C2-70FCF7C45734}" type="slidenum">
              <a:rPr lang="en-US" smtClean="0"/>
              <a:t>6</a:t>
            </a:fld>
            <a:endParaRPr lang="en-US" dirty="0"/>
          </a:p>
        </p:txBody>
      </p:sp>
    </p:spTree>
    <p:extLst>
      <p:ext uri="{BB962C8B-B14F-4D97-AF65-F5344CB8AC3E}">
        <p14:creationId xmlns:p14="http://schemas.microsoft.com/office/powerpoint/2010/main" val="122888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9EFBBE8-5608-8E78-FD22-4D55F058A7A9}"/>
              </a:ext>
            </a:extLst>
          </p:cNvPr>
          <p:cNvSpPr>
            <a:spLocks noGrp="1"/>
          </p:cNvSpPr>
          <p:nvPr>
            <p:ph type="title"/>
          </p:nvPr>
        </p:nvSpPr>
        <p:spPr>
          <a:xfrm>
            <a:off x="1069848" y="484632"/>
            <a:ext cx="10058400" cy="1609344"/>
          </a:xfrm>
        </p:spPr>
        <p:txBody>
          <a:bodyPr>
            <a:normAutofit/>
          </a:bodyPr>
          <a:lstStyle/>
          <a:p>
            <a:r>
              <a:rPr lang="en-US" dirty="0"/>
              <a:t>VISUALIZATION-Dashboard 2</a:t>
            </a:r>
          </a:p>
        </p:txBody>
      </p:sp>
      <p:pic>
        <p:nvPicPr>
          <p:cNvPr id="4" name="Content Placeholder 3" descr="A picture containing text, screenshot, diagram&#10;&#10;Description automatically generated">
            <a:extLst>
              <a:ext uri="{FF2B5EF4-FFF2-40B4-BE49-F238E27FC236}">
                <a16:creationId xmlns:a16="http://schemas.microsoft.com/office/drawing/2014/main" id="{6ACACF2F-D64D-FA2F-9BB8-C77C121F8F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9" b="3183"/>
          <a:stretch/>
        </p:blipFill>
        <p:spPr>
          <a:xfrm>
            <a:off x="1007196" y="2265037"/>
            <a:ext cx="5088800" cy="3907158"/>
          </a:xfrm>
          <a:prstGeom prst="rect">
            <a:avLst/>
          </a:prstGeom>
        </p:spPr>
      </p:pic>
      <p:sp>
        <p:nvSpPr>
          <p:cNvPr id="8" name="Content Placeholder 7">
            <a:extLst>
              <a:ext uri="{FF2B5EF4-FFF2-40B4-BE49-F238E27FC236}">
                <a16:creationId xmlns:a16="http://schemas.microsoft.com/office/drawing/2014/main" id="{DD5F6EA5-ABEB-D35C-98D1-416E31D5D2A8}"/>
              </a:ext>
            </a:extLst>
          </p:cNvPr>
          <p:cNvSpPr>
            <a:spLocks noGrp="1"/>
          </p:cNvSpPr>
          <p:nvPr>
            <p:ph idx="1"/>
          </p:nvPr>
        </p:nvSpPr>
        <p:spPr>
          <a:xfrm>
            <a:off x="6296809" y="2363452"/>
            <a:ext cx="5532922" cy="3974057"/>
          </a:xfrm>
        </p:spPr>
        <p:txBody>
          <a:bodyPr anchor="ctr">
            <a:noAutofit/>
          </a:bodyPr>
          <a:lstStyle/>
          <a:p>
            <a:pPr algn="just"/>
            <a:r>
              <a:rPr lang="en-US" sz="1700" dirty="0"/>
              <a:t>The first graph indicates that the BPS department has the highest energy expenses among different departments. </a:t>
            </a:r>
          </a:p>
          <a:p>
            <a:pPr algn="just"/>
            <a:r>
              <a:rPr lang="en-US" sz="1700" dirty="0"/>
              <a:t>The second graph shows seasonal variations in energy usage, with an increase in water consumption starting in June and a decline in natural gas usage during the same period. </a:t>
            </a:r>
          </a:p>
          <a:p>
            <a:pPr algn="just"/>
            <a:r>
              <a:rPr lang="en-US" sz="1700" dirty="0"/>
              <a:t>The third graph presents the relationship between the supply cost and delivery cost of energy. </a:t>
            </a:r>
          </a:p>
          <a:p>
            <a:pPr algn="just"/>
            <a:r>
              <a:rPr lang="en-US" sz="1700" dirty="0"/>
              <a:t>The fourth graph highlights the strong demand for electricity, which is the most utilized energy source.</a:t>
            </a:r>
          </a:p>
          <a:p>
            <a:pPr algn="just"/>
            <a:r>
              <a:rPr lang="en-US" sz="1700" dirty="0"/>
              <a:t> Lastly, the fifth graph depicts a consistent average energy usage of around 30, with a slight decrease observed between 2021 and 2022.</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C3F4B774-A7C6-0940-FC9B-EA7001D86524}"/>
              </a:ext>
            </a:extLst>
          </p:cNvPr>
          <p:cNvSpPr>
            <a:spLocks noGrp="1"/>
          </p:cNvSpPr>
          <p:nvPr>
            <p:ph type="sldNum" sz="quarter" idx="12"/>
          </p:nvPr>
        </p:nvSpPr>
        <p:spPr/>
        <p:txBody>
          <a:bodyPr/>
          <a:lstStyle/>
          <a:p>
            <a:fld id="{F3450C42-9A0B-4425-92C2-70FCF7C45734}" type="slidenum">
              <a:rPr lang="en-US" smtClean="0"/>
              <a:t>7</a:t>
            </a:fld>
            <a:endParaRPr lang="en-US" dirty="0"/>
          </a:p>
        </p:txBody>
      </p:sp>
    </p:spTree>
    <p:extLst>
      <p:ext uri="{BB962C8B-B14F-4D97-AF65-F5344CB8AC3E}">
        <p14:creationId xmlns:p14="http://schemas.microsoft.com/office/powerpoint/2010/main" val="89734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50" name="Rectangle 104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52" name="Rectangle 105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E437676-D3FE-6E9C-DFA6-3FD2EC90CB0D}"/>
              </a:ext>
            </a:extLst>
          </p:cNvPr>
          <p:cNvSpPr>
            <a:spLocks noGrp="1"/>
          </p:cNvSpPr>
          <p:nvPr>
            <p:ph type="title"/>
          </p:nvPr>
        </p:nvSpPr>
        <p:spPr>
          <a:xfrm>
            <a:off x="1069848" y="484632"/>
            <a:ext cx="10058400" cy="1609344"/>
          </a:xfrm>
        </p:spPr>
        <p:txBody>
          <a:bodyPr>
            <a:normAutofit/>
          </a:bodyPr>
          <a:lstStyle/>
          <a:p>
            <a:r>
              <a:rPr lang="en-US" dirty="0"/>
              <a:t>ANALYSIS-LINEAR Regression Model</a:t>
            </a:r>
          </a:p>
        </p:txBody>
      </p:sp>
      <p:pic>
        <p:nvPicPr>
          <p:cNvPr id="1026" name="Picture 2">
            <a:extLst>
              <a:ext uri="{FF2B5EF4-FFF2-40B4-BE49-F238E27FC236}">
                <a16:creationId xmlns:a16="http://schemas.microsoft.com/office/drawing/2014/main" id="{BC53F529-0613-8982-74C1-34DBB6E938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71" r="3" b="5"/>
          <a:stretch/>
        </p:blipFill>
        <p:spPr bwMode="auto">
          <a:xfrm>
            <a:off x="1007196" y="2265037"/>
            <a:ext cx="5088800" cy="39071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2D112E-9B35-422E-325C-A454760051DB}"/>
              </a:ext>
            </a:extLst>
          </p:cNvPr>
          <p:cNvSpPr>
            <a:spLocks noGrp="1"/>
          </p:cNvSpPr>
          <p:nvPr>
            <p:ph idx="1"/>
          </p:nvPr>
        </p:nvSpPr>
        <p:spPr>
          <a:xfrm>
            <a:off x="6496216" y="2320412"/>
            <a:ext cx="5454992" cy="3851787"/>
          </a:xfrm>
        </p:spPr>
        <p:txBody>
          <a:bodyPr anchor="ctr">
            <a:normAutofit/>
          </a:bodyPr>
          <a:lstStyle/>
          <a:p>
            <a:pPr algn="just"/>
            <a:r>
              <a:rPr lang="en-US" b="0" i="0" dirty="0">
                <a:effectLst/>
              </a:rPr>
              <a:t>The model has a relatively large mean squared error, indicating a significant level of prediction error.</a:t>
            </a:r>
          </a:p>
          <a:p>
            <a:pPr algn="just"/>
            <a:r>
              <a:rPr lang="en-US" b="0" i="0" dirty="0">
                <a:effectLst/>
              </a:rPr>
              <a:t>The model explains approximately 55.25% of the variance in the dependent variable, suggesting a moderate level of explanatory power.</a:t>
            </a:r>
          </a:p>
          <a:p>
            <a:pPr marL="0" indent="0" algn="just">
              <a:buNone/>
            </a:pPr>
            <a:endParaRPr lang="en-US" dirty="0"/>
          </a:p>
        </p:txBody>
      </p:sp>
      <p:sp>
        <p:nvSpPr>
          <p:cNvPr id="1054" name="Oval 105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56" name="Oval 105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FAD0807C-2F42-5F2D-3477-A87C95884A58}"/>
              </a:ext>
            </a:extLst>
          </p:cNvPr>
          <p:cNvSpPr>
            <a:spLocks noGrp="1"/>
          </p:cNvSpPr>
          <p:nvPr>
            <p:ph type="sldNum" sz="quarter" idx="12"/>
          </p:nvPr>
        </p:nvSpPr>
        <p:spPr>
          <a:xfrm>
            <a:off x="11311128" y="6272784"/>
            <a:ext cx="640080" cy="365125"/>
          </a:xfrm>
        </p:spPr>
        <p:txBody>
          <a:bodyPr>
            <a:normAutofit/>
          </a:bodyPr>
          <a:lstStyle/>
          <a:p>
            <a:pPr>
              <a:spcAft>
                <a:spcPts val="600"/>
              </a:spcAft>
            </a:pPr>
            <a:fld id="{F3450C42-9A0B-4425-92C2-70FCF7C45734}" type="slidenum">
              <a:rPr lang="en-US" smtClean="0"/>
              <a:pPr>
                <a:spcAft>
                  <a:spcPts val="600"/>
                </a:spcAft>
              </a:pPr>
              <a:t>8</a:t>
            </a:fld>
            <a:endParaRPr lang="en-US"/>
          </a:p>
        </p:txBody>
      </p:sp>
      <p:pic>
        <p:nvPicPr>
          <p:cNvPr id="5" name="Picture 4" descr="A close up of numbers&#10;&#10;Description automatically generated with low confidence">
            <a:extLst>
              <a:ext uri="{FF2B5EF4-FFF2-40B4-BE49-F238E27FC236}">
                <a16:creationId xmlns:a16="http://schemas.microsoft.com/office/drawing/2014/main" id="{9E46DAD2-27D2-B993-0F49-5254B16F2A53}"/>
              </a:ext>
            </a:extLst>
          </p:cNvPr>
          <p:cNvPicPr>
            <a:picLocks noChangeAspect="1"/>
          </p:cNvPicPr>
          <p:nvPr/>
        </p:nvPicPr>
        <p:blipFill>
          <a:blip r:embed="rId6"/>
          <a:stretch>
            <a:fillRect/>
          </a:stretch>
        </p:blipFill>
        <p:spPr>
          <a:xfrm>
            <a:off x="1576746" y="6242047"/>
            <a:ext cx="3949700" cy="546100"/>
          </a:xfrm>
          <a:prstGeom prst="rect">
            <a:avLst/>
          </a:prstGeom>
        </p:spPr>
      </p:pic>
    </p:spTree>
    <p:extLst>
      <p:ext uri="{BB962C8B-B14F-4D97-AF65-F5344CB8AC3E}">
        <p14:creationId xmlns:p14="http://schemas.microsoft.com/office/powerpoint/2010/main" val="354175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59" name="Rectangle 205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61" name="Rectangle 206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E437676-D3FE-6E9C-DFA6-3FD2EC90CB0D}"/>
              </a:ext>
            </a:extLst>
          </p:cNvPr>
          <p:cNvSpPr>
            <a:spLocks noGrp="1"/>
          </p:cNvSpPr>
          <p:nvPr>
            <p:ph type="title"/>
          </p:nvPr>
        </p:nvSpPr>
        <p:spPr>
          <a:xfrm>
            <a:off x="1069848" y="484632"/>
            <a:ext cx="10058400" cy="1609344"/>
          </a:xfrm>
        </p:spPr>
        <p:txBody>
          <a:bodyPr>
            <a:normAutofit/>
          </a:bodyPr>
          <a:lstStyle/>
          <a:p>
            <a:r>
              <a:rPr lang="en-US" dirty="0"/>
              <a:t>ANALYSIS-GRADIENT BOOST Regression Model</a:t>
            </a:r>
          </a:p>
        </p:txBody>
      </p:sp>
      <p:pic>
        <p:nvPicPr>
          <p:cNvPr id="2050" name="Picture 2">
            <a:extLst>
              <a:ext uri="{FF2B5EF4-FFF2-40B4-BE49-F238E27FC236}">
                <a16:creationId xmlns:a16="http://schemas.microsoft.com/office/drawing/2014/main" id="{7E7774FC-8F4D-125D-40B2-F26939593D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113" b="913"/>
          <a:stretch/>
        </p:blipFill>
        <p:spPr bwMode="auto">
          <a:xfrm>
            <a:off x="1007196" y="2265037"/>
            <a:ext cx="4893542" cy="3742082"/>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A picture containing text, font, screenshot, white&#10;&#10;Description automatically generated">
            <a:extLst>
              <a:ext uri="{FF2B5EF4-FFF2-40B4-BE49-F238E27FC236}">
                <a16:creationId xmlns:a16="http://schemas.microsoft.com/office/drawing/2014/main" id="{0890F7BD-3979-2270-B698-203B784789F2}"/>
              </a:ext>
            </a:extLst>
          </p:cNvPr>
          <p:cNvPicPr>
            <a:picLocks noGrp="1" noChangeAspect="1"/>
          </p:cNvPicPr>
          <p:nvPr>
            <p:ph idx="1"/>
          </p:nvPr>
        </p:nvPicPr>
        <p:blipFill>
          <a:blip r:embed="rId5"/>
          <a:stretch>
            <a:fillRect/>
          </a:stretch>
        </p:blipFill>
        <p:spPr>
          <a:xfrm>
            <a:off x="1402917" y="6092650"/>
            <a:ext cx="4102100" cy="558800"/>
          </a:xfrm>
        </p:spPr>
      </p:pic>
      <p:sp>
        <p:nvSpPr>
          <p:cNvPr id="2063" name="Oval 206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65" name="Oval 206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FAD0807C-2F42-5F2D-3477-A87C95884A58}"/>
              </a:ext>
            </a:extLst>
          </p:cNvPr>
          <p:cNvSpPr>
            <a:spLocks noGrp="1"/>
          </p:cNvSpPr>
          <p:nvPr>
            <p:ph type="sldNum" sz="quarter" idx="12"/>
          </p:nvPr>
        </p:nvSpPr>
        <p:spPr>
          <a:xfrm>
            <a:off x="11311128" y="6272784"/>
            <a:ext cx="640080" cy="365125"/>
          </a:xfrm>
        </p:spPr>
        <p:txBody>
          <a:bodyPr>
            <a:normAutofit/>
          </a:bodyPr>
          <a:lstStyle/>
          <a:p>
            <a:pPr>
              <a:spcAft>
                <a:spcPts val="600"/>
              </a:spcAft>
            </a:pPr>
            <a:fld id="{F3450C42-9A0B-4425-92C2-70FCF7C45734}" type="slidenum">
              <a:rPr lang="en-US" smtClean="0"/>
              <a:pPr>
                <a:spcAft>
                  <a:spcPts val="600"/>
                </a:spcAft>
              </a:pPr>
              <a:t>9</a:t>
            </a:fld>
            <a:endParaRPr lang="en-US"/>
          </a:p>
        </p:txBody>
      </p:sp>
      <p:sp>
        <p:nvSpPr>
          <p:cNvPr id="11" name="TextBox 10">
            <a:extLst>
              <a:ext uri="{FF2B5EF4-FFF2-40B4-BE49-F238E27FC236}">
                <a16:creationId xmlns:a16="http://schemas.microsoft.com/office/drawing/2014/main" id="{2FD49141-F533-1783-E229-83E49B7C311C}"/>
              </a:ext>
            </a:extLst>
          </p:cNvPr>
          <p:cNvSpPr txBox="1"/>
          <p:nvPr/>
        </p:nvSpPr>
        <p:spPr>
          <a:xfrm>
            <a:off x="6096000" y="3258915"/>
            <a:ext cx="5855208" cy="2031325"/>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rPr>
              <a:t>The high MSE indicates that the model's predictions have a significant amount of error or deviation from the actual values.</a:t>
            </a:r>
          </a:p>
          <a:p>
            <a:pPr marL="285750" indent="-285750" algn="just">
              <a:buFont typeface="Arial" panose="020B0604020202020204" pitchFamily="34" charset="0"/>
              <a:buChar char="•"/>
            </a:pPr>
            <a:r>
              <a:rPr lang="en-US" b="0" i="0" dirty="0">
                <a:effectLst/>
              </a:rPr>
              <a:t>The R-squared value of 0.22122173273343526 suggests that the independent variables used in the model explain only about 22.12% of the variance in the dependent variable.</a:t>
            </a:r>
            <a:endParaRPr lang="en-US" dirty="0"/>
          </a:p>
        </p:txBody>
      </p:sp>
    </p:spTree>
    <p:extLst>
      <p:ext uri="{BB962C8B-B14F-4D97-AF65-F5344CB8AC3E}">
        <p14:creationId xmlns:p14="http://schemas.microsoft.com/office/powerpoint/2010/main" val="871051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{B28AD864-850F-4C49-96CF-0CF87446918F}tf10001070</Template>
  <TotalTime>1409</TotalTime>
  <Words>996</Words>
  <Application>Microsoft Macintosh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Rockwell</vt:lpstr>
      <vt:lpstr>Rockwell Condensed</vt:lpstr>
      <vt:lpstr>Rockwell Extra Bold</vt:lpstr>
      <vt:lpstr>Wingdings</vt:lpstr>
      <vt:lpstr>Wood Type</vt:lpstr>
      <vt:lpstr>Energy Consumption Patterns in Boston using Big Data Analytics   </vt:lpstr>
      <vt:lpstr>Introduction</vt:lpstr>
      <vt:lpstr>DATASET selection</vt:lpstr>
      <vt:lpstr>Data Cleaning and EDa</vt:lpstr>
      <vt:lpstr>Heatmap</vt:lpstr>
      <vt:lpstr>VISUALIZATION-Dashboard 1</vt:lpstr>
      <vt:lpstr>VISUALIZATION-Dashboard 2</vt:lpstr>
      <vt:lpstr>ANALYSIS-LINEAR Regression Model</vt:lpstr>
      <vt:lpstr>ANALYSIS-GRADIENT BOOST Regression Model</vt:lpstr>
      <vt:lpstr>Results of the analysis</vt:lpstr>
      <vt:lpstr>Conclusion $ RECCOMENDATION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Energy Consumption Patterns in Boston using Big Data Analytics   </dc:title>
  <dc:creator>Hritvik Mahajan</dc:creator>
  <cp:lastModifiedBy>Hritvik Mahajan</cp:lastModifiedBy>
  <cp:revision>5</cp:revision>
  <dcterms:created xsi:type="dcterms:W3CDTF">2023-06-29T03:03:03Z</dcterms:created>
  <dcterms:modified xsi:type="dcterms:W3CDTF">2024-01-04T00:42:41Z</dcterms:modified>
</cp:coreProperties>
</file>