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286" r:id="rId6"/>
    <p:sldId id="29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08-Jan-23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08-Jan-23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08-Jan-23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08-Jan-23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latin typeface="Gill Sans MT" panose="020B0502020104020203" pitchFamily="34" charset="0"/>
              </a:rPr>
              <a:t>ANALYTICS ENABLED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MARKETING PROJECT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499893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242" y="1996799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DELIVERABLES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00680" y="2664493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2754321"/>
            <a:ext cx="5718490" cy="2073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Analytics-enabled Marketing Strategy to predict most probable buyers from ~90% loyalty program participants</a:t>
            </a:r>
          </a:p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With objective of optimizing profitability &amp; market penetration, given:</a:t>
            </a:r>
          </a:p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a. Revenue from a successful buyer = ₹ 15,000</a:t>
            </a:r>
          </a:p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b. Cost of promotional sample kit = ₹ 4,420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marketing options for 90 percent Loyalty Base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781B600-69FD-5671-80C1-7CFA4777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913" y="418231"/>
            <a:ext cx="9144000" cy="882001"/>
          </a:xfrm>
        </p:spPr>
        <p:txBody>
          <a:bodyPr/>
          <a:lstStyle/>
          <a:p>
            <a:r>
              <a:rPr lang="en-US" dirty="0"/>
              <a:t>Deliverable #1: Analytics-enabled Marketing Campaign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1234323" y="4450874"/>
            <a:ext cx="3854512" cy="118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        81 %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Model accuracy achieved </a:t>
            </a:r>
            <a:r>
              <a:rPr lang="en-US" sz="2000" b="1" dirty="0">
                <a:solidFill>
                  <a:schemeClr val="bg1"/>
                </a:solidFill>
              </a:rPr>
              <a:t>Output </a:t>
            </a:r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471151" y="2098470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Bullseye with solid fill">
            <a:extLst>
              <a:ext uri="{FF2B5EF4-FFF2-40B4-BE49-F238E27FC236}">
                <a16:creationId xmlns:a16="http://schemas.microsoft.com/office/drawing/2014/main" id="{C69CAAAB-D769-E947-C814-0207FA015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2860" y="1816351"/>
            <a:ext cx="2492867" cy="2492867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353B139-8E9E-3D9F-64A2-62F07079376D}"/>
              </a:ext>
            </a:extLst>
          </p:cNvPr>
          <p:cNvSpPr txBox="1">
            <a:spLocks/>
          </p:cNvSpPr>
          <p:nvPr/>
        </p:nvSpPr>
        <p:spPr>
          <a:xfrm>
            <a:off x="5471151" y="4450874"/>
            <a:ext cx="4931806" cy="118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              Zero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Operational Cost to Business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Graphic 16" descr="Coins with solid fill">
            <a:extLst>
              <a:ext uri="{FF2B5EF4-FFF2-40B4-BE49-F238E27FC236}">
                <a16:creationId xmlns:a16="http://schemas.microsoft.com/office/drawing/2014/main" id="{9E5BD953-9739-2D08-6A39-87F209370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05430" y="1816350"/>
            <a:ext cx="2492867" cy="24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27" y="370903"/>
            <a:ext cx="10850217" cy="1325563"/>
          </a:xfrm>
        </p:spPr>
        <p:txBody>
          <a:bodyPr>
            <a:normAutofit/>
          </a:bodyPr>
          <a:lstStyle/>
          <a:p>
            <a:r>
              <a:rPr lang="en-US" dirty="0"/>
              <a:t>Strategic marketing options for 90 percent Loyalty Base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536895"/>
              </p:ext>
            </p:extLst>
          </p:nvPr>
        </p:nvGraphicFramePr>
        <p:xfrm>
          <a:off x="1099930" y="4028661"/>
          <a:ext cx="10155699" cy="251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0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254770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92608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315519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264923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  <a:gridCol w="1384590">
                  <a:extLst>
                    <a:ext uri="{9D8B030D-6E8A-4147-A177-3AD203B41FA5}">
                      <a16:colId xmlns:a16="http://schemas.microsoft.com/office/drawing/2014/main" val="3789899570"/>
                    </a:ext>
                  </a:extLst>
                </a:gridCol>
                <a:gridCol w="1846586">
                  <a:extLst>
                    <a:ext uri="{9D8B030D-6E8A-4147-A177-3AD203B41FA5}">
                      <a16:colId xmlns:a16="http://schemas.microsoft.com/office/drawing/2014/main" val="1306777802"/>
                    </a:ext>
                  </a:extLst>
                </a:gridCol>
              </a:tblGrid>
              <a:tr h="1160493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IN" sz="1400" dirty="0"/>
                        <a:t>Strategic Option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IN" sz="1400" dirty="0"/>
                        <a:t>Participants Covered (A)</a:t>
                      </a: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dirty="0"/>
                        <a:t>% Cum. Good to Cum. Total (B) </a:t>
                      </a: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IN" sz="1400" dirty="0"/>
                        <a:t>% Total Buyers Reached</a:t>
                      </a: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IN" sz="1400" dirty="0"/>
                        <a:t>% Total Non Buyers Avoided </a:t>
                      </a: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IN" sz="1400" dirty="0"/>
                        <a:t>Probability Threshold </a:t>
                      </a: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dirty="0"/>
                        <a:t>Profit Booked</a:t>
                      </a:r>
                    </a:p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dirty="0"/>
                        <a:t> (in Mn INR)</a:t>
                      </a: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450291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IN" sz="1200" dirty="0"/>
                        <a:t>All 100%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225,000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24%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100%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0%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-176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450291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Top 40%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90,000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44%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72%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70%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24.4%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196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450291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Top 30% 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67,500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63%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80%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31.1%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214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</a:tbl>
          </a:graphicData>
        </a:graphic>
      </p:graphicFrame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976913" y="1958007"/>
            <a:ext cx="8629180" cy="147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Revenue from a successful buyer = ₹ 15,000 (C)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Cost of promotional sample kit = ₹ 4,420 (D)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Profit Booked = {(A*B*C) - (A*D)}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B = Cum. Good / (Cum. Good + Cum. Bad) #taken from Model Output Analysis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471151" y="2098470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id="{07697C60-21C9-7F34-EC07-B3CE12782787}"/>
              </a:ext>
            </a:extLst>
          </p:cNvPr>
          <p:cNvSpPr txBox="1">
            <a:spLocks/>
          </p:cNvSpPr>
          <p:nvPr/>
        </p:nvSpPr>
        <p:spPr>
          <a:xfrm>
            <a:off x="0" y="5200930"/>
            <a:ext cx="1017692" cy="5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No Model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EF1D052-2C30-B855-61C5-A7828C75C5D6}"/>
              </a:ext>
            </a:extLst>
          </p:cNvPr>
          <p:cNvSpPr txBox="1">
            <a:spLocks/>
          </p:cNvSpPr>
          <p:nvPr/>
        </p:nvSpPr>
        <p:spPr>
          <a:xfrm>
            <a:off x="-20390" y="5606888"/>
            <a:ext cx="1120319" cy="5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Market Penetration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BBF314A-6D51-58CE-4286-29FA8C7F5E4E}"/>
              </a:ext>
            </a:extLst>
          </p:cNvPr>
          <p:cNvSpPr txBox="1">
            <a:spLocks/>
          </p:cNvSpPr>
          <p:nvPr/>
        </p:nvSpPr>
        <p:spPr>
          <a:xfrm>
            <a:off x="-20389" y="6012845"/>
            <a:ext cx="1292598" cy="5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Profit Maximization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25</TotalTime>
  <Words>247</Words>
  <Application>Microsoft Office PowerPoint</Application>
  <PresentationFormat>Widescreen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</vt:lpstr>
      <vt:lpstr>Calibri</vt:lpstr>
      <vt:lpstr>Gill Sans MT</vt:lpstr>
      <vt:lpstr>Office Theme</vt:lpstr>
      <vt:lpstr>ANALYTICS ENABLED MARKETING PROJECT</vt:lpstr>
      <vt:lpstr>OUR DELIVERABLES</vt:lpstr>
      <vt:lpstr>Strategic marketing options for 90 percent Loyalty Base</vt:lpstr>
      <vt:lpstr>Strategic marketing options for 90 percent Loyalty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ENABLED MARKETING PROJECT</dc:title>
  <dc:creator>Hritvik Patwa</dc:creator>
  <cp:lastModifiedBy>Hritvik Patwa</cp:lastModifiedBy>
  <cp:revision>1</cp:revision>
  <dcterms:created xsi:type="dcterms:W3CDTF">2023-01-08T14:06:36Z</dcterms:created>
  <dcterms:modified xsi:type="dcterms:W3CDTF">2023-01-08T14:31:50Z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