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4" d="100"/>
          <a:sy n="94"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9/3/2022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9/3/2022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9/3/2022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939558"/>
          </a:xfrm>
        </p:spPr>
        <p:txBody>
          <a:bodyPr/>
          <a:lstStyle/>
          <a:p>
            <a:pPr algn="ctr"/>
            <a:r>
              <a:rPr lang="en-IN" sz="4400" dirty="0" smtClean="0">
                <a:latin typeface="Times New Roman" panose="02020603050405020304" pitchFamily="18" charset="0"/>
                <a:cs typeface="Times New Roman" panose="02020603050405020304" pitchFamily="18" charset="0"/>
              </a:rPr>
              <a:t>IPL Winning Predictor</a:t>
            </a:r>
            <a:endParaRPr lang="en-IN"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15915" y="3262089"/>
            <a:ext cx="8825658" cy="1318620"/>
          </a:xfrm>
        </p:spPr>
        <p:txBody>
          <a:bodyPr/>
          <a:lstStyle/>
          <a:p>
            <a:pPr algn="ctr"/>
            <a:r>
              <a:rPr lang="en-IN" dirty="0" smtClean="0"/>
              <a:t>Submitted by</a:t>
            </a:r>
          </a:p>
          <a:p>
            <a:pPr algn="ctr"/>
            <a:r>
              <a:rPr lang="en-IN" dirty="0" smtClean="0"/>
              <a:t>Hritwik Bhaumik(17BCE0548)</a:t>
            </a:r>
            <a:endParaRPr lang="en-IN" dirty="0" smtClean="0"/>
          </a:p>
          <a:p>
            <a:pPr algn="ctr"/>
            <a:endParaRPr lang="en-IN" dirty="0" smtClean="0"/>
          </a:p>
        </p:txBody>
      </p:sp>
    </p:spTree>
    <p:extLst>
      <p:ext uri="{BB962C8B-B14F-4D97-AF65-F5344CB8AC3E}">
        <p14:creationId xmlns:p14="http://schemas.microsoft.com/office/powerpoint/2010/main" val="201977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88271" y="485497"/>
            <a:ext cx="11093450" cy="4640093"/>
          </a:xfrm>
          <a:prstGeom prst="rect">
            <a:avLst/>
          </a:prstGeom>
        </p:spPr>
      </p:pic>
    </p:spTree>
    <p:extLst>
      <p:ext uri="{BB962C8B-B14F-4D97-AF65-F5344CB8AC3E}">
        <p14:creationId xmlns:p14="http://schemas.microsoft.com/office/powerpoint/2010/main" val="185456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75016" y="453680"/>
            <a:ext cx="9231013" cy="1028844"/>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75015" y="1482524"/>
            <a:ext cx="9231013" cy="1417430"/>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332831" y="2899954"/>
            <a:ext cx="4019550" cy="3504565"/>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3799522" y="2899954"/>
            <a:ext cx="4105275" cy="3771900"/>
          </a:xfrm>
          <a:prstGeom prst="rect">
            <a:avLst/>
          </a:prstGeom>
        </p:spPr>
      </p:pic>
      <p:pic>
        <p:nvPicPr>
          <p:cNvPr id="8" name="Picture 7"/>
          <p:cNvPicPr/>
          <p:nvPr/>
        </p:nvPicPr>
        <p:blipFill>
          <a:blip r:embed="rId6">
            <a:extLst>
              <a:ext uri="{28A0092B-C50C-407E-A947-70E740481C1C}">
                <a14:useLocalDpi xmlns:a14="http://schemas.microsoft.com/office/drawing/2010/main" val="0"/>
              </a:ext>
            </a:extLst>
          </a:blip>
          <a:stretch>
            <a:fillRect/>
          </a:stretch>
        </p:blipFill>
        <p:spPr>
          <a:xfrm>
            <a:off x="7830820" y="3146932"/>
            <a:ext cx="4361180" cy="3686175"/>
          </a:xfrm>
          <a:prstGeom prst="rect">
            <a:avLst/>
          </a:prstGeom>
        </p:spPr>
      </p:pic>
    </p:spTree>
    <p:extLst>
      <p:ext uri="{BB962C8B-B14F-4D97-AF65-F5344CB8AC3E}">
        <p14:creationId xmlns:p14="http://schemas.microsoft.com/office/powerpoint/2010/main" val="2229850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32295" y="467641"/>
            <a:ext cx="5249008" cy="4734586"/>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681303" y="467641"/>
            <a:ext cx="3928110" cy="3676650"/>
          </a:xfrm>
          <a:prstGeom prst="rect">
            <a:avLst/>
          </a:prstGeom>
        </p:spPr>
      </p:pic>
    </p:spTree>
    <p:extLst>
      <p:ext uri="{BB962C8B-B14F-4D97-AF65-F5344CB8AC3E}">
        <p14:creationId xmlns:p14="http://schemas.microsoft.com/office/powerpoint/2010/main" val="2054598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68697" y="481044"/>
            <a:ext cx="5210902" cy="4753638"/>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5679599" y="481044"/>
            <a:ext cx="4219575" cy="4021455"/>
          </a:xfrm>
          <a:prstGeom prst="rect">
            <a:avLst/>
          </a:prstGeom>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4125004" y="4842134"/>
            <a:ext cx="4029075" cy="1940242"/>
          </a:xfrm>
          <a:prstGeom prst="rect">
            <a:avLst/>
          </a:prstGeom>
        </p:spPr>
      </p:pic>
    </p:spTree>
    <p:extLst>
      <p:ext uri="{BB962C8B-B14F-4D97-AF65-F5344CB8AC3E}">
        <p14:creationId xmlns:p14="http://schemas.microsoft.com/office/powerpoint/2010/main" val="2200418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63951" y="468284"/>
            <a:ext cx="8878539" cy="1390844"/>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63951" y="1859128"/>
            <a:ext cx="4553585" cy="2743200"/>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4965579" y="1859128"/>
            <a:ext cx="4572000" cy="3080385"/>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121285" y="4443458"/>
            <a:ext cx="5731510" cy="2569210"/>
          </a:xfrm>
          <a:prstGeom prst="rect">
            <a:avLst/>
          </a:prstGeom>
        </p:spPr>
      </p:pic>
      <p:pic>
        <p:nvPicPr>
          <p:cNvPr id="8" name="Picture 7"/>
          <p:cNvPicPr/>
          <p:nvPr/>
        </p:nvPicPr>
        <p:blipFill>
          <a:blip r:embed="rId6">
            <a:extLst>
              <a:ext uri="{28A0092B-C50C-407E-A947-70E740481C1C}">
                <a14:useLocalDpi xmlns:a14="http://schemas.microsoft.com/office/drawing/2010/main" val="0"/>
              </a:ext>
            </a:extLst>
          </a:blip>
          <a:stretch>
            <a:fillRect/>
          </a:stretch>
        </p:blipFill>
        <p:spPr>
          <a:xfrm>
            <a:off x="5852795" y="5016136"/>
            <a:ext cx="2766294" cy="1245507"/>
          </a:xfrm>
          <a:prstGeom prst="rect">
            <a:avLst/>
          </a:prstGeom>
        </p:spPr>
      </p:pic>
    </p:spTree>
    <p:extLst>
      <p:ext uri="{BB962C8B-B14F-4D97-AF65-F5344CB8AC3E}">
        <p14:creationId xmlns:p14="http://schemas.microsoft.com/office/powerpoint/2010/main" val="2101777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05755" y="488098"/>
            <a:ext cx="4553585" cy="5391902"/>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059340" y="488098"/>
            <a:ext cx="3095625" cy="4044950"/>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8154965" y="488098"/>
            <a:ext cx="2962275" cy="3998595"/>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4478790" y="4713115"/>
            <a:ext cx="7199404" cy="1398804"/>
          </a:xfrm>
          <a:prstGeom prst="rect">
            <a:avLst/>
          </a:prstGeom>
        </p:spPr>
      </p:pic>
    </p:spTree>
    <p:extLst>
      <p:ext uri="{BB962C8B-B14F-4D97-AF65-F5344CB8AC3E}">
        <p14:creationId xmlns:p14="http://schemas.microsoft.com/office/powerpoint/2010/main" val="2086101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Passi</a:t>
            </a:r>
            <a:r>
              <a:rPr lang="en-IN" dirty="0"/>
              <a:t>, Kalpdrum &amp; Pandey, Niravkumar. (2018) “Predicting Players' Performance in One Day International Cricket Matches Using </a:t>
            </a:r>
            <a:r>
              <a:rPr lang="en-IN" dirty="0" smtClean="0"/>
              <a:t>Machine Learning</a:t>
            </a:r>
            <a:r>
              <a:rPr lang="en-IN" dirty="0"/>
              <a:t>” 111-126. 10.5121/csit.2018.80310.</a:t>
            </a:r>
          </a:p>
          <a:p>
            <a:r>
              <a:rPr lang="en-IN" dirty="0" smtClean="0"/>
              <a:t>I</a:t>
            </a:r>
            <a:r>
              <a:rPr lang="en-IN" dirty="0"/>
              <a:t>. P. Wickramasinghe et. al, "Predicting the performance of batsmen in test cricket," Journal of Human Sport &amp; Exercise”, vol. 9, no. 4, </a:t>
            </a:r>
            <a:r>
              <a:rPr lang="en-IN" dirty="0" smtClean="0"/>
              <a:t>pp.744-751</a:t>
            </a:r>
            <a:r>
              <a:rPr lang="en-IN" dirty="0"/>
              <a:t>, May 2014.</a:t>
            </a:r>
          </a:p>
          <a:p>
            <a:r>
              <a:rPr lang="en-IN" dirty="0" smtClean="0"/>
              <a:t>R</a:t>
            </a:r>
            <a:r>
              <a:rPr lang="en-IN" dirty="0"/>
              <a:t>. P. </a:t>
            </a:r>
            <a:r>
              <a:rPr lang="en-IN" dirty="0" err="1"/>
              <a:t>Schumaker</a:t>
            </a:r>
            <a:r>
              <a:rPr lang="en-IN" dirty="0"/>
              <a:t>, O. K. </a:t>
            </a:r>
            <a:r>
              <a:rPr lang="en-IN" dirty="0" err="1"/>
              <a:t>Solieman</a:t>
            </a:r>
            <a:r>
              <a:rPr lang="en-IN" dirty="0"/>
              <a:t> and H. Chen, "Predictive </a:t>
            </a:r>
            <a:r>
              <a:rPr lang="en-IN" dirty="0" err="1"/>
              <a:t>Modeling</a:t>
            </a:r>
            <a:r>
              <a:rPr lang="en-IN" dirty="0"/>
              <a:t> for Sports and Gaming” in Sports Data Mining, vol. 26, </a:t>
            </a:r>
            <a:r>
              <a:rPr lang="en-IN" dirty="0" err="1" smtClean="0"/>
              <a:t>Boston,Massachusetts</a:t>
            </a:r>
            <a:r>
              <a:rPr lang="en-IN" dirty="0"/>
              <a:t>: Springer, 2010.</a:t>
            </a:r>
          </a:p>
          <a:p>
            <a:r>
              <a:rPr lang="en-IN" dirty="0" smtClean="0"/>
              <a:t>J</a:t>
            </a:r>
            <a:r>
              <a:rPr lang="en-IN" dirty="0"/>
              <a:t>. McCullagh, "Data Mining in Sport: A Neural Network Approach," International Journal of Sports Science and Engineering, vol. 4, no. </a:t>
            </a:r>
            <a:r>
              <a:rPr lang="en-IN" dirty="0" smtClean="0"/>
              <a:t>3,p</a:t>
            </a:r>
            <a:r>
              <a:rPr lang="en-IN" dirty="0"/>
              <a:t>. 131-138, 2012.</a:t>
            </a:r>
          </a:p>
          <a:p>
            <a:r>
              <a:rPr lang="en-IN" dirty="0" smtClean="0"/>
              <a:t>Bunker</a:t>
            </a:r>
            <a:r>
              <a:rPr lang="en-IN" dirty="0"/>
              <a:t>, Rory &amp; </a:t>
            </a:r>
            <a:r>
              <a:rPr lang="en-IN" dirty="0" err="1"/>
              <a:t>Thabtah</a:t>
            </a:r>
            <a:r>
              <a:rPr lang="en-IN" dirty="0"/>
              <a:t>, </a:t>
            </a:r>
            <a:r>
              <a:rPr lang="en-IN" dirty="0" err="1"/>
              <a:t>Fadi</a:t>
            </a:r>
            <a:r>
              <a:rPr lang="en-IN" dirty="0"/>
              <a:t>. (2017) “A Machine Learning Framework for Sport Result Prediction. Applied Computing and Informatics</a:t>
            </a:r>
            <a:r>
              <a:rPr lang="en-IN" dirty="0" smtClean="0"/>
              <a:t>”, 15</a:t>
            </a:r>
            <a:r>
              <a:rPr lang="en-IN" dirty="0"/>
              <a:t>. 10.1016/j.aci.2017.09.005.</a:t>
            </a:r>
          </a:p>
        </p:txBody>
      </p:sp>
    </p:spTree>
    <p:extLst>
      <p:ext uri="{BB962C8B-B14F-4D97-AF65-F5344CB8AC3E}">
        <p14:creationId xmlns:p14="http://schemas.microsoft.com/office/powerpoint/2010/main" val="871999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430" y="678906"/>
            <a:ext cx="10877004" cy="5965734"/>
          </a:xfrm>
        </p:spPr>
        <p:txBody>
          <a:bodyPr/>
          <a:lstStyle/>
          <a:p>
            <a:r>
              <a:rPr lang="en-IN" dirty="0" smtClean="0"/>
              <a:t>Ramon </a:t>
            </a:r>
            <a:r>
              <a:rPr lang="en-IN" dirty="0"/>
              <a:t>Diaz-Uriarte and Sara, “Gene selection and classification of microarray data using random forest, BMC Bioinformatics”, doi:10.1186/1471-2105-7-3 </a:t>
            </a:r>
            <a:endParaRPr lang="en-IN" dirty="0" smtClean="0"/>
          </a:p>
          <a:p>
            <a:r>
              <a:rPr lang="en-IN" dirty="0" smtClean="0"/>
              <a:t>Rabindra </a:t>
            </a:r>
            <a:r>
              <a:rPr lang="en-IN" dirty="0"/>
              <a:t>Lamsal and </a:t>
            </a:r>
            <a:r>
              <a:rPr lang="en-IN" dirty="0" err="1"/>
              <a:t>AyeshaChoudhary</a:t>
            </a:r>
            <a:r>
              <a:rPr lang="en-IN" dirty="0"/>
              <a:t>, “Predicting Outcome of Indian Premier League (IPL) Matches Using Machine Learning” </a:t>
            </a:r>
            <a:endParaRPr lang="en-IN" dirty="0" smtClean="0"/>
          </a:p>
          <a:p>
            <a:r>
              <a:rPr lang="en-IN" dirty="0" smtClean="0"/>
              <a:t>Akhil </a:t>
            </a:r>
            <a:r>
              <a:rPr lang="en-IN" dirty="0"/>
              <a:t>Nimmagadda et. Al, “Cricket score and winning prediction using data mining”, </a:t>
            </a:r>
            <a:r>
              <a:rPr lang="en-IN" dirty="0" err="1"/>
              <a:t>IJARnD</a:t>
            </a:r>
            <a:r>
              <a:rPr lang="en-IN" dirty="0"/>
              <a:t> Vol.3, Issue3. </a:t>
            </a:r>
            <a:endParaRPr lang="en-IN" dirty="0" smtClean="0"/>
          </a:p>
          <a:p>
            <a:r>
              <a:rPr lang="en-IN" dirty="0" smtClean="0"/>
              <a:t>Ujwal </a:t>
            </a:r>
            <a:r>
              <a:rPr lang="en-IN" dirty="0"/>
              <a:t>U J et. At, “Predictive Analysis of Sports Data using Google Prediction API” International Journal of Applied Engineering Research”, ISSN 0973-4562 Volume 13, Number 5 (2018) pp. 2814-2816. </a:t>
            </a:r>
            <a:endParaRPr lang="en-IN" dirty="0" smtClean="0"/>
          </a:p>
          <a:p>
            <a:r>
              <a:rPr lang="en-IN" dirty="0" smtClean="0"/>
              <a:t>Rameshwari </a:t>
            </a:r>
            <a:r>
              <a:rPr lang="en-IN" dirty="0"/>
              <a:t>Lokhande and P.M.Chawan, “Live Cricket Score and Winning Prediction”, </a:t>
            </a:r>
            <a:r>
              <a:rPr lang="en-IN" dirty="0" smtClean="0"/>
              <a:t>International </a:t>
            </a:r>
            <a:r>
              <a:rPr lang="en-IN" dirty="0"/>
              <a:t>Journal of Trend in Research and Development, Volume 5(1), ISSN: 2394-9333</a:t>
            </a:r>
            <a:r>
              <a:rPr lang="en-IN" dirty="0" smtClean="0"/>
              <a:t>.</a:t>
            </a:r>
          </a:p>
          <a:p>
            <a:r>
              <a:rPr lang="en-IN" dirty="0" smtClean="0"/>
              <a:t>Abhishek </a:t>
            </a:r>
            <a:r>
              <a:rPr lang="en-IN" dirty="0" err="1"/>
              <a:t>Naiket</a:t>
            </a:r>
            <a:r>
              <a:rPr lang="en-IN" dirty="0"/>
              <a:t>. Al, “Winning Prediction Analysis in One-Day-International (ODI) Cricket Using Machine Learning Techniques”, IJETCS, vol. 3, issue 2, ISSN:2455-9954, April 2018. </a:t>
            </a:r>
            <a:endParaRPr lang="en-IN" dirty="0" smtClean="0"/>
          </a:p>
          <a:p>
            <a:r>
              <a:rPr lang="en-IN" dirty="0" smtClean="0"/>
              <a:t>Esha </a:t>
            </a:r>
            <a:r>
              <a:rPr lang="en-IN" dirty="0"/>
              <a:t>Goel and Er. Abhilasha, “ Random Forest: A Review”, IJARCSSE, Volume 7, Issue 1, DOI: 10.23956/</a:t>
            </a:r>
            <a:r>
              <a:rPr lang="en-IN" dirty="0" err="1"/>
              <a:t>ijarcsse</a:t>
            </a:r>
            <a:r>
              <a:rPr lang="en-IN" dirty="0"/>
              <a:t>/V7I1/01113, 2017. </a:t>
            </a:r>
            <a:endParaRPr lang="en-IN" dirty="0" smtClean="0"/>
          </a:p>
          <a:p>
            <a:r>
              <a:rPr lang="en-IN" dirty="0" smtClean="0"/>
              <a:t>Amit </a:t>
            </a:r>
            <a:r>
              <a:rPr lang="en-IN" dirty="0"/>
              <a:t>Dhurandhar and Alin Dobra, “ Probabilistic Characterization of Random Decision Trees”, Journal of Machine Learning Research, 2008. </a:t>
            </a:r>
          </a:p>
        </p:txBody>
      </p:sp>
    </p:spTree>
    <p:extLst>
      <p:ext uri="{BB962C8B-B14F-4D97-AF65-F5344CB8AC3E}">
        <p14:creationId xmlns:p14="http://schemas.microsoft.com/office/powerpoint/2010/main" val="2371235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 DISTRIBUTION</a:t>
            </a:r>
            <a:endParaRPr lang="en-IN" dirty="0"/>
          </a:p>
        </p:txBody>
      </p:sp>
      <p:sp>
        <p:nvSpPr>
          <p:cNvPr id="3" name="Content Placeholder 2"/>
          <p:cNvSpPr>
            <a:spLocks noGrp="1"/>
          </p:cNvSpPr>
          <p:nvPr>
            <p:ph idx="1"/>
          </p:nvPr>
        </p:nvSpPr>
        <p:spPr/>
        <p:txBody>
          <a:bodyPr/>
          <a:lstStyle/>
          <a:p>
            <a:r>
              <a:rPr lang="en-IN" dirty="0" smtClean="0"/>
              <a:t>Work was distributed evenly among both the team members. </a:t>
            </a:r>
          </a:p>
          <a:p>
            <a:r>
              <a:rPr lang="en-IN" dirty="0" smtClean="0"/>
              <a:t>The work involved first pitching data and extracting and cleaning the data.</a:t>
            </a:r>
          </a:p>
          <a:p>
            <a:r>
              <a:rPr lang="en-IN" dirty="0" smtClean="0"/>
              <a:t>Next step involved to decide the predictions that the analysis of this data will lead to.</a:t>
            </a:r>
          </a:p>
          <a:p>
            <a:r>
              <a:rPr lang="en-IN" dirty="0" smtClean="0"/>
              <a:t>After this the major step involved deciding the parameters on which this whole analysis will be done. This naturally took a very long time.</a:t>
            </a:r>
          </a:p>
          <a:p>
            <a:r>
              <a:rPr lang="en-IN" dirty="0" smtClean="0"/>
              <a:t>The final step involved implementing the data via coding </a:t>
            </a:r>
            <a:r>
              <a:rPr lang="en-IN" smtClean="0"/>
              <a:t>on Jupyter lab.</a:t>
            </a:r>
            <a:endParaRPr lang="en-IN"/>
          </a:p>
        </p:txBody>
      </p:sp>
    </p:spTree>
    <p:extLst>
      <p:ext uri="{BB962C8B-B14F-4D97-AF65-F5344CB8AC3E}">
        <p14:creationId xmlns:p14="http://schemas.microsoft.com/office/powerpoint/2010/main" val="1102875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a:bodyPr>
          <a:lstStyle/>
          <a:p>
            <a:r>
              <a:rPr lang="en-US" dirty="0"/>
              <a:t>Data </a:t>
            </a:r>
            <a:r>
              <a:rPr lang="en-US" dirty="0" smtClean="0"/>
              <a:t>Visualization is </a:t>
            </a:r>
            <a:r>
              <a:rPr lang="en-US" dirty="0"/>
              <a:t>a used a lot in major sports to determine the outcome of  the matches and is also used in fantasy sports, betting and simulation. </a:t>
            </a:r>
            <a:endParaRPr lang="en-US" dirty="0" smtClean="0"/>
          </a:p>
          <a:p>
            <a:r>
              <a:rPr lang="en-US" dirty="0" smtClean="0"/>
              <a:t>However </a:t>
            </a:r>
            <a:r>
              <a:rPr lang="en-US" dirty="0"/>
              <a:t>with cricket, technology has not been utilized as much as in other major sports. This is an attempt to predict the matches of  this sport in its shortest and most popular format – T20</a:t>
            </a:r>
            <a:r>
              <a:rPr lang="en-US" dirty="0" smtClean="0"/>
              <a:t>.</a:t>
            </a:r>
          </a:p>
          <a:p>
            <a:r>
              <a:rPr lang="en-US" dirty="0"/>
              <a:t>With the increase in number of teams and number of matches in each season of IPL (Indian Premiere League) year by year, it has become difficult to manage useful information from the available data of all the matches. This project is an attempt to visualize the data in a way, which makes it easier to make various predictions</a:t>
            </a:r>
            <a:r>
              <a:rPr lang="en-US" dirty="0" smtClean="0"/>
              <a:t>.</a:t>
            </a:r>
          </a:p>
        </p:txBody>
      </p:sp>
    </p:spTree>
    <p:extLst>
      <p:ext uri="{BB962C8B-B14F-4D97-AF65-F5344CB8AC3E}">
        <p14:creationId xmlns:p14="http://schemas.microsoft.com/office/powerpoint/2010/main" val="404063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p:txBody>
          <a:bodyPr/>
          <a:lstStyle/>
          <a:p>
            <a:r>
              <a:rPr lang="en-US" dirty="0"/>
              <a:t>In this way, it can help decision makers during the IPL matches to evaluate the strength of a team against another. </a:t>
            </a:r>
            <a:endParaRPr lang="en-IN" dirty="0"/>
          </a:p>
          <a:p>
            <a:r>
              <a:rPr lang="en-US" dirty="0"/>
              <a:t>This project presents the data of IPL (Indian Premiere League) from the past, all seasons which has then been used to visualize the past performance of various players on different parameters. </a:t>
            </a:r>
            <a:endParaRPr lang="en-US" dirty="0" smtClean="0"/>
          </a:p>
          <a:p>
            <a:r>
              <a:rPr lang="en-US" dirty="0" smtClean="0"/>
              <a:t>In </a:t>
            </a:r>
            <a:r>
              <a:rPr lang="en-US" dirty="0"/>
              <a:t>addition, the data has been used to predict the outcome of a match using various parameters. </a:t>
            </a:r>
            <a:endParaRPr lang="en-IN" dirty="0"/>
          </a:p>
          <a:p>
            <a:endParaRPr lang="en-IN" dirty="0"/>
          </a:p>
        </p:txBody>
      </p:sp>
    </p:spTree>
    <p:extLst>
      <p:ext uri="{BB962C8B-B14F-4D97-AF65-F5344CB8AC3E}">
        <p14:creationId xmlns:p14="http://schemas.microsoft.com/office/powerpoint/2010/main" val="2887432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GAPS IDENTIFIED</a:t>
            </a:r>
            <a:endParaRPr lang="en-IN" dirty="0"/>
          </a:p>
        </p:txBody>
      </p:sp>
      <p:sp>
        <p:nvSpPr>
          <p:cNvPr id="3" name="Content Placeholder 2"/>
          <p:cNvSpPr>
            <a:spLocks noGrp="1"/>
          </p:cNvSpPr>
          <p:nvPr>
            <p:ph idx="1"/>
          </p:nvPr>
        </p:nvSpPr>
        <p:spPr/>
        <p:txBody>
          <a:bodyPr/>
          <a:lstStyle/>
          <a:p>
            <a:r>
              <a:rPr lang="en-IN" dirty="0" smtClean="0"/>
              <a:t>The Current way of visualizing and predicting is not that effective. Its not that efficient and its not accurate and precise.</a:t>
            </a:r>
          </a:p>
          <a:p>
            <a:r>
              <a:rPr lang="en-IN" dirty="0" smtClean="0"/>
              <a:t>The current analysis does not have more parameters to make the predictions which again leads to inaccuracy. </a:t>
            </a:r>
          </a:p>
          <a:p>
            <a:r>
              <a:rPr lang="en-IN" dirty="0" smtClean="0"/>
              <a:t>Here we have used various parameters and analysed various graphs for even minute predictions.</a:t>
            </a:r>
            <a:endParaRPr lang="en-IN" dirty="0"/>
          </a:p>
        </p:txBody>
      </p:sp>
    </p:spTree>
    <p:extLst>
      <p:ext uri="{BB962C8B-B14F-4D97-AF65-F5344CB8AC3E}">
        <p14:creationId xmlns:p14="http://schemas.microsoft.com/office/powerpoint/2010/main" val="1037302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PROPSED ALGORITHM</a:t>
            </a:r>
            <a:endParaRPr lang="en-IN" dirty="0"/>
          </a:p>
        </p:txBody>
      </p:sp>
      <p:sp>
        <p:nvSpPr>
          <p:cNvPr id="3" name="Content Placeholder 2"/>
          <p:cNvSpPr>
            <a:spLocks noGrp="1"/>
          </p:cNvSpPr>
          <p:nvPr>
            <p:ph idx="1"/>
          </p:nvPr>
        </p:nvSpPr>
        <p:spPr/>
        <p:txBody>
          <a:bodyPr>
            <a:normAutofit/>
          </a:bodyPr>
          <a:lstStyle/>
          <a:p>
            <a:r>
              <a:rPr lang="en-US" dirty="0"/>
              <a:t>The user will enter the team names, the team entered first will be the home team. The user will also enter the toss decision and venue if needed. Using data mining and machine learning we will predict the winner of the match using the following methods-</a:t>
            </a:r>
            <a:endParaRPr lang="en-IN" dirty="0"/>
          </a:p>
          <a:p>
            <a:r>
              <a:rPr lang="en-US" dirty="0"/>
              <a:t>a)   First pre-process and clean the data set </a:t>
            </a:r>
            <a:endParaRPr lang="en-US" dirty="0" smtClean="0"/>
          </a:p>
          <a:p>
            <a:r>
              <a:rPr lang="en-US" dirty="0" smtClean="0"/>
              <a:t>b</a:t>
            </a:r>
            <a:r>
              <a:rPr lang="en-US" dirty="0"/>
              <a:t>)   Assign initials to the team full names</a:t>
            </a:r>
            <a:endParaRPr lang="en-IN" dirty="0"/>
          </a:p>
          <a:p>
            <a:r>
              <a:rPr lang="en-US" dirty="0"/>
              <a:t>c)   Find out the ratio of toss won and match won</a:t>
            </a:r>
            <a:endParaRPr lang="en-IN" dirty="0"/>
          </a:p>
          <a:p>
            <a:endParaRPr lang="en-IN" dirty="0"/>
          </a:p>
        </p:txBody>
      </p:sp>
    </p:spTree>
    <p:extLst>
      <p:ext uri="{BB962C8B-B14F-4D97-AF65-F5344CB8AC3E}">
        <p14:creationId xmlns:p14="http://schemas.microsoft.com/office/powerpoint/2010/main" val="3338820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p:txBody>
          <a:bodyPr/>
          <a:lstStyle/>
          <a:p>
            <a:r>
              <a:rPr lang="en-US" dirty="0"/>
              <a:t>d)   Find out the correlation between home team and venue win percentage</a:t>
            </a:r>
            <a:endParaRPr lang="en-IN" dirty="0"/>
          </a:p>
          <a:p>
            <a:r>
              <a:rPr lang="en-US" dirty="0"/>
              <a:t>e)   Use </a:t>
            </a:r>
            <a:r>
              <a:rPr lang="en-US" dirty="0" err="1"/>
              <a:t>labelencoder</a:t>
            </a:r>
            <a:r>
              <a:rPr lang="en-US" dirty="0"/>
              <a:t>() to mark the labels needed for the three main columns. </a:t>
            </a:r>
          </a:p>
          <a:p>
            <a:r>
              <a:rPr lang="en-US" dirty="0"/>
              <a:t>f)   Use decision tree and random forest to predict the winner</a:t>
            </a:r>
            <a:endParaRPr lang="en-IN" dirty="0"/>
          </a:p>
          <a:p>
            <a:r>
              <a:rPr lang="en-IN" dirty="0" smtClean="0"/>
              <a:t>Building the model involves-</a:t>
            </a:r>
          </a:p>
          <a:p>
            <a:r>
              <a:rPr lang="en-US" dirty="0"/>
              <a:t>Using the </a:t>
            </a:r>
            <a:r>
              <a:rPr lang="en-US" dirty="0" err="1"/>
              <a:t>scikitlearn</a:t>
            </a:r>
            <a:r>
              <a:rPr lang="en-US" dirty="0"/>
              <a:t> </a:t>
            </a:r>
            <a:r>
              <a:rPr lang="en-US" dirty="0" smtClean="0"/>
              <a:t>library.</a:t>
            </a:r>
            <a:endParaRPr lang="en-IN" dirty="0"/>
          </a:p>
          <a:p>
            <a:r>
              <a:rPr lang="en-US" dirty="0" smtClean="0"/>
              <a:t>Labeling </a:t>
            </a:r>
            <a:r>
              <a:rPr lang="en-US" dirty="0"/>
              <a:t>the objects using </a:t>
            </a:r>
            <a:r>
              <a:rPr lang="en-US" dirty="0" err="1"/>
              <a:t>LabelEncoder</a:t>
            </a:r>
            <a:r>
              <a:rPr lang="en-US" dirty="0"/>
              <a:t>()</a:t>
            </a:r>
            <a:endParaRPr lang="en-IN" dirty="0"/>
          </a:p>
          <a:p>
            <a:endParaRPr lang="en-IN" dirty="0"/>
          </a:p>
        </p:txBody>
      </p:sp>
    </p:spTree>
    <p:extLst>
      <p:ext uri="{BB962C8B-B14F-4D97-AF65-F5344CB8AC3E}">
        <p14:creationId xmlns:p14="http://schemas.microsoft.com/office/powerpoint/2010/main" val="672033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Using other important modules like - : </a:t>
            </a:r>
            <a:endParaRPr lang="en-US" dirty="0" smtClean="0"/>
          </a:p>
          <a:p>
            <a:r>
              <a:rPr lang="en-US" dirty="0" smtClean="0"/>
              <a:t>Logistic </a:t>
            </a:r>
            <a:r>
              <a:rPr lang="en-US" dirty="0"/>
              <a:t>Regression</a:t>
            </a:r>
            <a:endParaRPr lang="en-IN" dirty="0"/>
          </a:p>
          <a:p>
            <a:r>
              <a:rPr lang="en-US" dirty="0" err="1" smtClean="0"/>
              <a:t>Kfold</a:t>
            </a:r>
            <a:r>
              <a:rPr lang="en-US" dirty="0" smtClean="0"/>
              <a:t> </a:t>
            </a:r>
            <a:r>
              <a:rPr lang="en-US" dirty="0"/>
              <a:t>cross </a:t>
            </a:r>
            <a:r>
              <a:rPr lang="en-US" dirty="0" smtClean="0"/>
              <a:t>validation</a:t>
            </a:r>
            <a:endParaRPr lang="en-IN" dirty="0"/>
          </a:p>
          <a:p>
            <a:r>
              <a:rPr lang="en-US" dirty="0" err="1" smtClean="0"/>
              <a:t>RandomForest</a:t>
            </a:r>
            <a:r>
              <a:rPr lang="en-US" dirty="0" smtClean="0"/>
              <a:t> </a:t>
            </a:r>
            <a:r>
              <a:rPr lang="en-US" dirty="0" err="1"/>
              <a:t>Classiifier</a:t>
            </a:r>
            <a:endParaRPr lang="en-IN" dirty="0"/>
          </a:p>
          <a:p>
            <a:r>
              <a:rPr lang="en-US" dirty="0" smtClean="0"/>
              <a:t>Decision </a:t>
            </a:r>
            <a:r>
              <a:rPr lang="en-US" dirty="0"/>
              <a:t>Tree</a:t>
            </a:r>
            <a:endParaRPr lang="en-IN" dirty="0"/>
          </a:p>
          <a:p>
            <a:endParaRPr lang="en-IN" dirty="0"/>
          </a:p>
        </p:txBody>
      </p:sp>
    </p:spTree>
    <p:extLst>
      <p:ext uri="{BB962C8B-B14F-4D97-AF65-F5344CB8AC3E}">
        <p14:creationId xmlns:p14="http://schemas.microsoft.com/office/powerpoint/2010/main" val="1917022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 ANALYSIS</a:t>
            </a:r>
            <a:endParaRPr lang="en-IN" dirty="0"/>
          </a:p>
        </p:txBody>
      </p:sp>
      <p:sp>
        <p:nvSpPr>
          <p:cNvPr id="3" name="Content Placeholder 2"/>
          <p:cNvSpPr>
            <a:spLocks noGrp="1"/>
          </p:cNvSpPr>
          <p:nvPr>
            <p:ph idx="1"/>
          </p:nvPr>
        </p:nvSpPr>
        <p:spPr>
          <a:xfrm>
            <a:off x="191589" y="2603500"/>
            <a:ext cx="11765279" cy="4041140"/>
          </a:xfrm>
        </p:spPr>
        <p:txBody>
          <a:bodyPr/>
          <a:lstStyle/>
          <a:p>
            <a:r>
              <a:rPr lang="en-IN" dirty="0" smtClean="0"/>
              <a:t>Here are some of our  screenshots of result analysis-</a:t>
            </a:r>
          </a:p>
          <a:p>
            <a:endParaRPr lang="en-IN" dirty="0" smtClean="0"/>
          </a:p>
          <a:p>
            <a:endParaRPr lang="en-IN" dirty="0"/>
          </a:p>
        </p:txBody>
      </p:sp>
      <p:pic>
        <p:nvPicPr>
          <p:cNvPr id="4" name="Picture 3" descr="C:\Users\Maunil Nakarani\Desktop\1.PNG"/>
          <p:cNvPicPr/>
          <p:nvPr/>
        </p:nvPicPr>
        <p:blipFill>
          <a:blip r:embed="rId2">
            <a:extLst>
              <a:ext uri="{28A0092B-C50C-407E-A947-70E740481C1C}">
                <a14:useLocalDpi xmlns:a14="http://schemas.microsoft.com/office/drawing/2010/main" val="0"/>
              </a:ext>
            </a:extLst>
          </a:blip>
          <a:srcRect/>
          <a:stretch>
            <a:fillRect/>
          </a:stretch>
        </p:blipFill>
        <p:spPr bwMode="auto">
          <a:xfrm>
            <a:off x="191589" y="3041514"/>
            <a:ext cx="5731510" cy="3317875"/>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535660" y="3261360"/>
            <a:ext cx="5944235" cy="2407920"/>
          </a:xfrm>
          <a:prstGeom prst="rect">
            <a:avLst/>
          </a:prstGeom>
          <a:noFill/>
        </p:spPr>
      </p:pic>
    </p:spTree>
    <p:extLst>
      <p:ext uri="{BB962C8B-B14F-4D97-AF65-F5344CB8AC3E}">
        <p14:creationId xmlns:p14="http://schemas.microsoft.com/office/powerpoint/2010/main" val="2643672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6423" y="475579"/>
            <a:ext cx="5944115" cy="512108"/>
          </a:xfrm>
          <a:prstGeom prst="rect">
            <a:avLst/>
          </a:prstGeom>
          <a:noFill/>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76423" y="987687"/>
            <a:ext cx="5731510" cy="2206625"/>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370060" y="3320143"/>
            <a:ext cx="5944235" cy="1645920"/>
          </a:xfrm>
          <a:prstGeom prst="rect">
            <a:avLst/>
          </a:prstGeom>
          <a:noFill/>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263698" y="5088463"/>
            <a:ext cx="5944235" cy="1268095"/>
          </a:xfrm>
          <a:prstGeom prst="rect">
            <a:avLst/>
          </a:prstGeom>
          <a:noFill/>
        </p:spPr>
      </p:pic>
      <p:pic>
        <p:nvPicPr>
          <p:cNvPr id="8" name="Picture 7"/>
          <p:cNvPicPr/>
          <p:nvPr/>
        </p:nvPicPr>
        <p:blipFill>
          <a:blip r:embed="rId6">
            <a:extLst>
              <a:ext uri="{28A0092B-C50C-407E-A947-70E740481C1C}">
                <a14:useLocalDpi xmlns:a14="http://schemas.microsoft.com/office/drawing/2010/main" val="0"/>
              </a:ext>
            </a:extLst>
          </a:blip>
          <a:srcRect/>
          <a:stretch>
            <a:fillRect/>
          </a:stretch>
        </p:blipFill>
        <p:spPr bwMode="auto">
          <a:xfrm>
            <a:off x="6207933" y="987687"/>
            <a:ext cx="5944235" cy="2804160"/>
          </a:xfrm>
          <a:prstGeom prst="rect">
            <a:avLst/>
          </a:prstGeom>
          <a:noFill/>
        </p:spPr>
      </p:pic>
      <p:pic>
        <p:nvPicPr>
          <p:cNvPr id="9" name="Picture 8"/>
          <p:cNvPicPr/>
          <p:nvPr/>
        </p:nvPicPr>
        <p:blipFill>
          <a:blip r:embed="rId7">
            <a:extLst>
              <a:ext uri="{28A0092B-C50C-407E-A947-70E740481C1C}">
                <a14:useLocalDpi xmlns:a14="http://schemas.microsoft.com/office/drawing/2010/main" val="0"/>
              </a:ext>
            </a:extLst>
          </a:blip>
          <a:srcRect/>
          <a:stretch>
            <a:fillRect/>
          </a:stretch>
        </p:blipFill>
        <p:spPr bwMode="auto">
          <a:xfrm>
            <a:off x="6314295" y="4222160"/>
            <a:ext cx="5944235" cy="1061085"/>
          </a:xfrm>
          <a:prstGeom prst="rect">
            <a:avLst/>
          </a:prstGeom>
          <a:noFill/>
        </p:spPr>
      </p:pic>
    </p:spTree>
    <p:extLst>
      <p:ext uri="{BB962C8B-B14F-4D97-AF65-F5344CB8AC3E}">
        <p14:creationId xmlns:p14="http://schemas.microsoft.com/office/powerpoint/2010/main" val="620510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61</TotalTime>
  <Words>909</Words>
  <Application>Microsoft Office PowerPoint</Application>
  <PresentationFormat>Widescreen</PresentationFormat>
  <Paragraphs>52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Times New Roman</vt:lpstr>
      <vt:lpstr>Wingdings 3</vt:lpstr>
      <vt:lpstr>Ion Boardroom</vt:lpstr>
      <vt:lpstr>IPL Winning Predictor</vt:lpstr>
      <vt:lpstr>PROBLEM STATEMENT</vt:lpstr>
      <vt:lpstr>PowerPoint Presentation</vt:lpstr>
      <vt:lpstr>GAPS IDENTIFIED</vt:lpstr>
      <vt:lpstr>PROPSED ALGORITHM</vt:lpstr>
      <vt:lpstr>PowerPoint Presentation</vt:lpstr>
      <vt:lpstr>PowerPoint Presentation</vt:lpstr>
      <vt:lpstr>RESULT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lpstr>WORK DISTRIBUTION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Winning Predictor</dc:title>
  <dc:creator>Maunil Nakarani</dc:creator>
  <cp:lastModifiedBy>Abc</cp:lastModifiedBy>
  <cp:revision>7</cp:revision>
  <dcterms:created xsi:type="dcterms:W3CDTF">2019-11-06T15:37:11Z</dcterms:created>
  <dcterms:modified xsi:type="dcterms:W3CDTF">2022-09-03T05:15:06Z</dcterms:modified>
</cp:coreProperties>
</file>