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6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3F68C-4E42-2447-8901-54127AFE75BC}" type="datetimeFigureOut">
              <a:rPr lang="en-US" smtClean="0"/>
              <a:t>13/10/16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eid/SiVa" TargetMode="External"/><Relationship Id="rId4" Type="http://schemas.openxmlformats.org/officeDocument/2006/relationships/hyperlink" Target="http://open-eid.github.io/SiV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va-arendus.eesti.e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816" y="361821"/>
            <a:ext cx="3237083" cy="18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SiVa</a:t>
            </a:r>
            <a:r>
              <a:rPr lang="en-US" dirty="0" smtClean="0"/>
              <a:t> – </a:t>
            </a:r>
            <a:r>
              <a:rPr lang="en-US" dirty="0" err="1" smtClean="0"/>
              <a:t>allkirjade</a:t>
            </a:r>
            <a:r>
              <a:rPr lang="en-US" dirty="0" smtClean="0"/>
              <a:t> </a:t>
            </a:r>
            <a:r>
              <a:rPr lang="en-US" dirty="0" err="1" smtClean="0"/>
              <a:t>valideerimise</a:t>
            </a:r>
            <a:r>
              <a:rPr lang="en-US" dirty="0" smtClean="0"/>
              <a:t> </a:t>
            </a:r>
            <a:r>
              <a:rPr lang="en-US" dirty="0" err="1" smtClean="0"/>
              <a:t>tarkvara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6E00"/>
              </a:buClr>
            </a:pPr>
            <a:r>
              <a:rPr lang="en-US" sz="2000" dirty="0" err="1" smtClean="0"/>
              <a:t>SiVa</a:t>
            </a:r>
            <a:r>
              <a:rPr lang="en-US" sz="2000" dirty="0" smtClean="0"/>
              <a:t> on </a:t>
            </a:r>
            <a:r>
              <a:rPr lang="en-US" sz="2000" dirty="0" err="1" smtClean="0"/>
              <a:t>veebiteenus</a:t>
            </a:r>
            <a:r>
              <a:rPr lang="en-US" sz="2000" dirty="0" smtClean="0"/>
              <a:t> </a:t>
            </a:r>
            <a:r>
              <a:rPr lang="et-EE" sz="2000" dirty="0" smtClean="0"/>
              <a:t>digitaalselt allkirjastatud dokumentide valideerimiseks</a:t>
            </a:r>
            <a:r>
              <a:rPr lang="en-US" sz="2000" dirty="0" smtClean="0"/>
              <a:t>. </a:t>
            </a:r>
            <a:r>
              <a:rPr lang="en-US" sz="2000" dirty="0" err="1" smtClean="0"/>
              <a:t>SiVal</a:t>
            </a:r>
            <a:r>
              <a:rPr lang="en-US" sz="2000" dirty="0" smtClean="0"/>
              <a:t> on:</a:t>
            </a:r>
          </a:p>
          <a:p>
            <a:pPr lvl="1"/>
            <a:r>
              <a:rPr lang="en-US" sz="1800" dirty="0" smtClean="0"/>
              <a:t>	REST </a:t>
            </a:r>
            <a:r>
              <a:rPr lang="en-US" sz="1800" dirty="0" err="1" smtClean="0"/>
              <a:t>ETSIga</a:t>
            </a:r>
            <a:r>
              <a:rPr lang="en-US" sz="1800" dirty="0" smtClean="0"/>
              <a:t> </a:t>
            </a:r>
            <a:r>
              <a:rPr lang="en-US" sz="1800" dirty="0" err="1" smtClean="0"/>
              <a:t>ühilduv</a:t>
            </a:r>
            <a:r>
              <a:rPr lang="en-US" sz="1800" dirty="0" smtClean="0"/>
              <a:t> API; </a:t>
            </a:r>
            <a:endParaRPr lang="et-EE" sz="1800" dirty="0" smtClean="0"/>
          </a:p>
          <a:p>
            <a:pPr lvl="1"/>
            <a:r>
              <a:rPr lang="en-US" sz="1800" dirty="0" smtClean="0"/>
              <a:t>	SOAP </a:t>
            </a:r>
            <a:r>
              <a:rPr lang="en-US" sz="1800" dirty="0" err="1" smtClean="0"/>
              <a:t>ETSIga</a:t>
            </a:r>
            <a:r>
              <a:rPr lang="en-US" sz="1800" dirty="0" smtClean="0"/>
              <a:t> </a:t>
            </a:r>
            <a:r>
              <a:rPr lang="en-US" sz="1800" dirty="0" err="1" smtClean="0"/>
              <a:t>ühilduv</a:t>
            </a:r>
            <a:r>
              <a:rPr lang="en-US" sz="1800" dirty="0" smtClean="0"/>
              <a:t> API.</a:t>
            </a:r>
            <a:r>
              <a:rPr lang="en-US" dirty="0" smtClean="0"/>
              <a:t> </a:t>
            </a:r>
          </a:p>
          <a:p>
            <a:pPr lvl="0"/>
            <a:endParaRPr lang="en-US" sz="2000" dirty="0" smtClean="0"/>
          </a:p>
          <a:p>
            <a:pPr>
              <a:buClr>
                <a:srgbClr val="FF6E0D"/>
              </a:buClr>
            </a:pPr>
            <a:r>
              <a:rPr lang="en-US" sz="2000" dirty="0" err="1" smtClean="0"/>
              <a:t>SiVa</a:t>
            </a:r>
            <a:r>
              <a:rPr lang="en-US" sz="2000" dirty="0" smtClean="0"/>
              <a:t> </a:t>
            </a:r>
            <a:r>
              <a:rPr lang="en-US" sz="2000" dirty="0" err="1" smtClean="0"/>
              <a:t>toetab</a:t>
            </a:r>
            <a:r>
              <a:rPr lang="en-US" sz="2000" dirty="0" smtClean="0"/>
              <a:t> </a:t>
            </a:r>
            <a:r>
              <a:rPr lang="en-US" sz="2000" dirty="0" err="1" smtClean="0"/>
              <a:t>järgmisi</a:t>
            </a:r>
            <a:r>
              <a:rPr lang="en-US" sz="2000" dirty="0" smtClean="0"/>
              <a:t> </a:t>
            </a:r>
            <a:r>
              <a:rPr lang="en-US" sz="2000" dirty="0" err="1" smtClean="0"/>
              <a:t>failiformaate</a:t>
            </a:r>
            <a:r>
              <a:rPr lang="en-US" sz="2000" dirty="0" smtClean="0"/>
              <a:t>: </a:t>
            </a:r>
          </a:p>
          <a:p>
            <a:pPr lvl="1"/>
            <a:r>
              <a:rPr lang="et-EE" sz="1800" dirty="0" smtClean="0"/>
              <a:t>PDF versioon 1.7 ja hilisem, mis on allkirjastatud </a:t>
            </a:r>
            <a:r>
              <a:rPr lang="et-EE" sz="1800" dirty="0" err="1" smtClean="0"/>
              <a:t>PadES-profiili</a:t>
            </a:r>
            <a:r>
              <a:rPr lang="et-EE" sz="1800" dirty="0" smtClean="0"/>
              <a:t> allkirjaga;</a:t>
            </a:r>
            <a:endParaRPr lang="en-US" sz="1800" dirty="0" smtClean="0"/>
          </a:p>
          <a:p>
            <a:pPr lvl="1"/>
            <a:r>
              <a:rPr lang="et-EE" sz="1800" dirty="0" smtClean="0"/>
              <a:t>DDOC alates versioonist 1.0;</a:t>
            </a:r>
            <a:endParaRPr lang="en-US" sz="1800" dirty="0" smtClean="0"/>
          </a:p>
          <a:p>
            <a:pPr lvl="1"/>
            <a:r>
              <a:rPr lang="et-EE" sz="1800" dirty="0" smtClean="0"/>
              <a:t>BDOC alates versioonist 2.1;</a:t>
            </a:r>
            <a:endParaRPr lang="en-US" sz="1800" dirty="0" smtClean="0"/>
          </a:p>
          <a:p>
            <a:pPr lvl="1"/>
            <a:r>
              <a:rPr lang="et-EE" sz="1800" dirty="0" smtClean="0"/>
              <a:t>X-tee v6 turvaserveri </a:t>
            </a:r>
            <a:r>
              <a:rPr lang="et-EE" sz="1800" dirty="0" err="1" smtClean="0"/>
              <a:t>ASiCE</a:t>
            </a:r>
            <a:r>
              <a:rPr lang="et-EE" sz="1800" dirty="0" smtClean="0"/>
              <a:t> konteinerid.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7891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l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2968"/>
            <a:ext cx="8286750" cy="5876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kern="0" dirty="0" err="1" smtClean="0"/>
              <a:t>SiVa</a:t>
            </a:r>
            <a:r>
              <a:rPr lang="en-US" kern="0" dirty="0" smtClean="0"/>
              <a:t> </a:t>
            </a:r>
            <a:r>
              <a:rPr lang="en-US" kern="0" dirty="0" err="1" smtClean="0"/>
              <a:t>komponentide</a:t>
            </a:r>
            <a:r>
              <a:rPr lang="en-US" kern="0" dirty="0" smtClean="0"/>
              <a:t> </a:t>
            </a:r>
            <a:r>
              <a:rPr lang="en-US" kern="0" dirty="0" err="1" smtClean="0"/>
              <a:t>mudel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1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Toetatud</a:t>
            </a:r>
            <a:r>
              <a:rPr lang="en-US" dirty="0" smtClean="0"/>
              <a:t> </a:t>
            </a:r>
            <a:r>
              <a:rPr lang="en-US" dirty="0" err="1" smtClean="0"/>
              <a:t>formaatide</a:t>
            </a:r>
            <a:r>
              <a:rPr lang="en-US" dirty="0" smtClean="0"/>
              <a:t> </a:t>
            </a:r>
            <a:r>
              <a:rPr lang="en-US" dirty="0" err="1" smtClean="0"/>
              <a:t>tasemed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35705"/>
              </p:ext>
            </p:extLst>
          </p:nvPr>
        </p:nvGraphicFramePr>
        <p:xfrm>
          <a:off x="1524000" y="1782770"/>
          <a:ext cx="6095999" cy="35039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 err="1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Allkirja</a:t>
                      </a:r>
                      <a:r>
                        <a:rPr lang="en-US" sz="1000" b="1" baseline="0" dirty="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 forma</a:t>
                      </a:r>
                      <a:r>
                        <a:rPr lang="et-EE" sz="1000" b="1" dirty="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at</a:t>
                      </a: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dirty="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BASELINE_B_BES</a:t>
                      </a: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BASELINE_B_EPES</a:t>
                      </a: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BASELINE_T</a:t>
                      </a: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BASELINE_LT</a:t>
                      </a: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dirty="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BASELINE_LT_TM</a:t>
                      </a: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>
                          <a:solidFill>
                            <a:srgbClr val="FFFFFF"/>
                          </a:solidFill>
                          <a:effectLst/>
                          <a:latin typeface="DIN-Regular"/>
                        </a:rPr>
                        <a:t>BASELINE_LTA</a:t>
                      </a:r>
                    </a:p>
                  </a:txBody>
                  <a:tcPr marL="95250" marR="95250" marT="47625" marB="47625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BDOC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X-tee </a:t>
                      </a:r>
                      <a:r>
                        <a:rPr lang="en-US" sz="1000" b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allkiri</a:t>
                      </a:r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(</a:t>
                      </a:r>
                      <a:r>
                        <a:rPr lang="en-US" sz="1000" b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lihtne</a:t>
                      </a:r>
                      <a:r>
                        <a:rPr lang="en-US" sz="1000" b="1" baseline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1000" b="1" baseline="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formaat</a:t>
                      </a:r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)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X-</a:t>
                      </a:r>
                      <a:r>
                        <a:rPr lang="en-US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tee</a:t>
                      </a:r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allkiri</a:t>
                      </a:r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(</a:t>
                      </a:r>
                      <a:r>
                        <a:rPr lang="et-EE" sz="1000" b="1" i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batch</a:t>
                      </a:r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allkiri</a:t>
                      </a:r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)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PAdES</a:t>
                      </a:r>
                      <a:endParaRPr lang="et-EE" sz="1000" b="1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DIGIDOC-XML 1.0...1.3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DIGIDOC-XML 1.0...1.3 </a:t>
                      </a:r>
                      <a:r>
                        <a:rPr lang="et-EE" sz="1000" b="1" i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hashcode</a:t>
                      </a:r>
                      <a:endParaRPr lang="et-EE" sz="1000" b="1" i="1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1000" b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NOK</a:t>
                      </a:r>
                    </a:p>
                  </a:txBody>
                  <a:tcPr marL="95250" marR="95250" marT="47625" marB="47625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70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3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ETSI </a:t>
            </a:r>
            <a:r>
              <a:rPr lang="en-US" dirty="0" err="1" smtClean="0"/>
              <a:t>standardid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89968"/>
              </p:ext>
            </p:extLst>
          </p:nvPr>
        </p:nvGraphicFramePr>
        <p:xfrm>
          <a:off x="669727" y="1699601"/>
          <a:ext cx="7372400" cy="4763374"/>
        </p:xfrm>
        <a:graphic>
          <a:graphicData uri="http://schemas.openxmlformats.org/drawingml/2006/table">
            <a:tbl>
              <a:tblPr/>
              <a:tblGrid>
                <a:gridCol w="1474480">
                  <a:extLst>
                    <a:ext uri="{9D8B030D-6E8A-4147-A177-3AD203B41FA5}">
                      <a16:colId xmlns="" xmlns:a16="http://schemas.microsoft.com/office/drawing/2014/main" val="1689065519"/>
                    </a:ext>
                  </a:extLst>
                </a:gridCol>
                <a:gridCol w="1474480">
                  <a:extLst>
                    <a:ext uri="{9D8B030D-6E8A-4147-A177-3AD203B41FA5}">
                      <a16:colId xmlns="" xmlns:a16="http://schemas.microsoft.com/office/drawing/2014/main" val="3467872839"/>
                    </a:ext>
                  </a:extLst>
                </a:gridCol>
                <a:gridCol w="1474480">
                  <a:extLst>
                    <a:ext uri="{9D8B030D-6E8A-4147-A177-3AD203B41FA5}">
                      <a16:colId xmlns="" xmlns:a16="http://schemas.microsoft.com/office/drawing/2014/main" val="1639968436"/>
                    </a:ext>
                  </a:extLst>
                </a:gridCol>
                <a:gridCol w="1474480">
                  <a:extLst>
                    <a:ext uri="{9D8B030D-6E8A-4147-A177-3AD203B41FA5}">
                      <a16:colId xmlns="" xmlns:a16="http://schemas.microsoft.com/office/drawing/2014/main" val="424073406"/>
                    </a:ext>
                  </a:extLst>
                </a:gridCol>
                <a:gridCol w="1474480">
                  <a:extLst>
                    <a:ext uri="{9D8B030D-6E8A-4147-A177-3AD203B41FA5}">
                      <a16:colId xmlns="" xmlns:a16="http://schemas.microsoft.com/office/drawing/2014/main" val="2479145107"/>
                    </a:ext>
                  </a:extLst>
                </a:gridCol>
              </a:tblGrid>
              <a:tr h="4905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Konteineri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form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a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at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Allkirja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/ 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konteineri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objekti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forma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a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t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Eksisteeriv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a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baas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profiili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viide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eIDAS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es</a:t>
                      </a:r>
                      <a:endParaRPr lang="et-EE" sz="900" b="1" dirty="0">
                        <a:solidFill>
                          <a:schemeClr val="bg1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Uus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baasp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rofiili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viid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e (ETSI EN standard)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Märkused</a:t>
                      </a:r>
                      <a:endParaRPr lang="et-EE" sz="900" b="1" dirty="0">
                        <a:solidFill>
                          <a:schemeClr val="bg1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42566805"/>
                  </a:ext>
                </a:extLst>
              </a:tr>
              <a:tr h="369040">
                <a:tc rowSpan="3"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ASiC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ptk 7.3.1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ptk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5.3.2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3347926"/>
                  </a:ext>
                </a:extLst>
              </a:tr>
              <a:tr h="369040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ptk 7.3.2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ptk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5.3.2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4000359"/>
                  </a:ext>
                </a:extLst>
              </a:tr>
              <a:tr h="490573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Ajatempli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i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token</a:t>
                      </a:r>
                      <a:endParaRPr lang="et-EE" sz="900" i="1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ptk 7.3.3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075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Uus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 ETSI EN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standardi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baasp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rofiil</a:t>
                      </a:r>
                      <a:r>
                        <a:rPr lang="en-US" sz="900" baseline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baseline="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sisalda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antud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profiili</a:t>
                      </a:r>
                      <a:endParaRPr lang="en-US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6761856"/>
                  </a:ext>
                </a:extLst>
              </a:tr>
              <a:tr h="612107">
                <a:tc rowSpan="3"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ASiC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-E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ptk 8.3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ptk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Lisada tugi täiendavatele omadustele, piiranguteta tutvustatud BDOC 2.1 standardis</a:t>
                      </a:r>
                      <a:endParaRPr lang="en-US" sz="900" dirty="0">
                        <a:solidFill>
                          <a:srgbClr val="00B0F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077011"/>
                  </a:ext>
                </a:extLst>
              </a:tr>
              <a:tr h="490573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ptk 8.4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075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Uus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 ETSI EN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standardi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baasp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rofiil</a:t>
                      </a:r>
                      <a:r>
                        <a:rPr lang="en-US" sz="900" baseline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baseline="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sisalda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antud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profiili</a:t>
                      </a:r>
                      <a:endParaRPr lang="en-US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02009234"/>
                  </a:ext>
                </a:extLst>
              </a:tr>
              <a:tr h="490573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Ajatempli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i="1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token</a:t>
                      </a:r>
                      <a:endParaRPr lang="et-EE" sz="900" i="1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ptk 8.5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0751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Uus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 ETSI EN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standardi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baasp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rofiil</a:t>
                      </a:r>
                      <a:r>
                        <a:rPr lang="en-US" sz="900" baseline="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baseline="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sisalda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antud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profiili</a:t>
                      </a:r>
                      <a:endParaRPr lang="en-US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07273172"/>
                  </a:ext>
                </a:extLst>
              </a:tr>
              <a:tr h="612107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103 172 [3]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319 142 [8]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Toetab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kõiki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omadusi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,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sh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PAdES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XAdESega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,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kui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see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ühildub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baas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profiiliga</a:t>
                      </a:r>
                      <a:endParaRPr lang="en-US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9917109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103 171 [2]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319 132 [7]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4593207"/>
                  </a:ext>
                </a:extLst>
              </a:tr>
              <a:tr h="247506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103 173 [4]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319 122 [6]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746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67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t-EE" dirty="0" smtClean="0"/>
              <a:t>API </a:t>
            </a:r>
            <a:r>
              <a:rPr lang="en-US" dirty="0" err="1" smtClean="0"/>
              <a:t>integraatoritele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Clr>
                <a:srgbClr val="FF6E0D"/>
              </a:buClr>
              <a:buNone/>
            </a:pPr>
            <a:r>
              <a:rPr lang="en-US" b="1" dirty="0" err="1" smtClean="0">
                <a:solidFill>
                  <a:srgbClr val="707070"/>
                </a:solidFill>
              </a:rPr>
              <a:t>Valideerimispäringu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  <a:r>
              <a:rPr lang="en-US" b="1" dirty="0" err="1" smtClean="0">
                <a:solidFill>
                  <a:srgbClr val="707070"/>
                </a:solidFill>
              </a:rPr>
              <a:t>liidesed</a:t>
            </a:r>
            <a:endParaRPr lang="en-US" b="1" dirty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b="1" dirty="0" smtClean="0">
                <a:solidFill>
                  <a:srgbClr val="707070"/>
                </a:solidFill>
              </a:rPr>
              <a:t> </a:t>
            </a:r>
            <a:endParaRPr lang="et-EE" dirty="0" smtClean="0">
              <a:solidFill>
                <a:srgbClr val="707070"/>
              </a:solidFill>
            </a:endParaRPr>
          </a:p>
          <a:p>
            <a:pPr>
              <a:buClr>
                <a:srgbClr val="FF6E0D"/>
              </a:buClr>
            </a:pPr>
            <a:r>
              <a:rPr lang="en-US" b="1" dirty="0" smtClean="0">
                <a:solidFill>
                  <a:srgbClr val="707070"/>
                </a:solidFill>
              </a:rPr>
              <a:t>REST JSON </a:t>
            </a:r>
            <a:r>
              <a:rPr lang="en-US" b="1" dirty="0" err="1" smtClean="0">
                <a:solidFill>
                  <a:srgbClr val="707070"/>
                </a:solidFill>
              </a:rPr>
              <a:t>liides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POST https://&lt;server </a:t>
            </a:r>
            <a:r>
              <a:rPr lang="en-US" dirty="0" err="1" smtClean="0">
                <a:solidFill>
                  <a:srgbClr val="707070"/>
                </a:solidFill>
              </a:rPr>
              <a:t>url</a:t>
            </a:r>
            <a:r>
              <a:rPr lang="en-US" dirty="0" smtClean="0">
                <a:solidFill>
                  <a:srgbClr val="707070"/>
                </a:solidFill>
              </a:rPr>
              <a:t>&gt;/validate</a:t>
            </a:r>
            <a:endParaRPr lang="et-EE" dirty="0" smtClean="0">
              <a:solidFill>
                <a:srgbClr val="707070"/>
              </a:solidFill>
            </a:endParaRPr>
          </a:p>
          <a:p>
            <a:pPr>
              <a:buClr>
                <a:srgbClr val="FF6E0D"/>
              </a:buClr>
            </a:pPr>
            <a:r>
              <a:rPr lang="en-US" b="1" dirty="0" smtClean="0">
                <a:solidFill>
                  <a:srgbClr val="707070"/>
                </a:solidFill>
              </a:rPr>
              <a:t>SOAP-</a:t>
            </a:r>
            <a:r>
              <a:rPr lang="en-US" b="1" dirty="0" err="1" smtClean="0">
                <a:solidFill>
                  <a:srgbClr val="707070"/>
                </a:solidFill>
              </a:rPr>
              <a:t>liides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POST https://&lt;server </a:t>
            </a:r>
            <a:r>
              <a:rPr lang="en-US" dirty="0" err="1" smtClean="0">
                <a:solidFill>
                  <a:srgbClr val="707070"/>
                </a:solidFill>
              </a:rPr>
              <a:t>url</a:t>
            </a:r>
            <a:r>
              <a:rPr lang="en-US" dirty="0" smtClean="0">
                <a:solidFill>
                  <a:srgbClr val="707070"/>
                </a:solidFill>
              </a:rPr>
              <a:t>&gt;/soap/</a:t>
            </a:r>
            <a:r>
              <a:rPr lang="en-US" dirty="0" err="1" smtClean="0">
                <a:solidFill>
                  <a:srgbClr val="707070"/>
                </a:solidFill>
              </a:rPr>
              <a:t>validationWebService</a:t>
            </a:r>
            <a:r>
              <a:rPr lang="en-US" dirty="0" smtClean="0">
                <a:solidFill>
                  <a:srgbClr val="707070"/>
                </a:solidFill>
              </a:rPr>
              <a:t>/</a:t>
            </a:r>
            <a:r>
              <a:rPr lang="en-US" dirty="0" err="1" smtClean="0">
                <a:solidFill>
                  <a:srgbClr val="707070"/>
                </a:solidFill>
              </a:rPr>
              <a:t>validateDocument</a:t>
            </a:r>
            <a:endParaRPr lang="et-EE" dirty="0" smtClean="0">
              <a:solidFill>
                <a:srgbClr val="707070"/>
              </a:solidFill>
            </a:endParaRPr>
          </a:p>
          <a:p>
            <a:pPr>
              <a:buClr>
                <a:srgbClr val="FF6E0D"/>
              </a:buClr>
            </a:pPr>
            <a:r>
              <a:rPr lang="en-US" b="1" dirty="0" smtClean="0">
                <a:solidFill>
                  <a:srgbClr val="707070"/>
                </a:solidFill>
              </a:rPr>
              <a:t>JSON-</a:t>
            </a:r>
            <a:r>
              <a:rPr lang="en-US" b="1" dirty="0" err="1" smtClean="0">
                <a:solidFill>
                  <a:srgbClr val="707070"/>
                </a:solidFill>
              </a:rPr>
              <a:t>päringu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  <a:r>
              <a:rPr lang="en-US" b="1" dirty="0" err="1" smtClean="0">
                <a:solidFill>
                  <a:srgbClr val="707070"/>
                </a:solidFill>
              </a:rPr>
              <a:t>näidis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{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"filename":"</a:t>
            </a:r>
            <a:r>
              <a:rPr lang="en-US" dirty="0" err="1" smtClean="0">
                <a:solidFill>
                  <a:srgbClr val="707070"/>
                </a:solidFill>
              </a:rPr>
              <a:t>sample.ddoc</a:t>
            </a:r>
            <a:r>
              <a:rPr lang="en-US" dirty="0" smtClean="0">
                <a:solidFill>
                  <a:srgbClr val="707070"/>
                </a:solidFill>
              </a:rPr>
              <a:t>",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</a:t>
            </a:r>
            <a:r>
              <a:rPr lang="en-US" dirty="0" err="1" smtClean="0">
                <a:solidFill>
                  <a:srgbClr val="707070"/>
                </a:solidFill>
              </a:rPr>
              <a:t>documentType</a:t>
            </a:r>
            <a:r>
              <a:rPr lang="en-US" dirty="0" smtClean="0">
                <a:solidFill>
                  <a:srgbClr val="707070"/>
                </a:solidFill>
              </a:rPr>
              <a:t>":"DDOC",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"document":"PD94bWwgdmVyc2lvbj0iMS4....",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</a:t>
            </a:r>
            <a:r>
              <a:rPr lang="en-US" dirty="0" err="1" smtClean="0">
                <a:solidFill>
                  <a:srgbClr val="707070"/>
                </a:solidFill>
              </a:rPr>
              <a:t>signaturePolicy</a:t>
            </a:r>
            <a:r>
              <a:rPr lang="en-US" dirty="0" smtClean="0">
                <a:solidFill>
                  <a:srgbClr val="707070"/>
                </a:solidFill>
              </a:rPr>
              <a:t>": "POLv1"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}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endParaRPr lang="et-EE" dirty="0" smtClean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1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Näidisrakendus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86" y="1621964"/>
            <a:ext cx="5955527" cy="47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6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Info </a:t>
            </a:r>
            <a:r>
              <a:rPr lang="en-US" dirty="0" err="1"/>
              <a:t>i</a:t>
            </a:r>
            <a:r>
              <a:rPr lang="en-US" dirty="0" err="1" smtClean="0"/>
              <a:t>ntegraatoritele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7070"/>
                </a:solidFill>
              </a:rPr>
              <a:t>Näidisrakendus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dirty="0" smtClean="0">
                <a:solidFill>
                  <a:srgbClr val="FF6E0D"/>
                </a:solidFill>
                <a:hlinkClick r:id="rId2"/>
              </a:rPr>
              <a:t>https</a:t>
            </a:r>
            <a:r>
              <a:rPr lang="en-US" dirty="0" smtClean="0">
                <a:solidFill>
                  <a:srgbClr val="595959"/>
                </a:solidFill>
                <a:hlinkClick r:id="rId2"/>
              </a:rPr>
              <a:t>://siva-arendus.eesti.ee/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/>
            </a:r>
            <a:br>
              <a:rPr lang="en-US" dirty="0" smtClean="0">
                <a:solidFill>
                  <a:srgbClr val="595959"/>
                </a:solidFill>
              </a:rPr>
            </a:br>
            <a:endParaRPr lang="et-EE" b="1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t-EE" b="1" dirty="0" err="1" smtClean="0">
                <a:solidFill>
                  <a:srgbClr val="707070"/>
                </a:solidFill>
              </a:rPr>
              <a:t>Github</a:t>
            </a:r>
            <a:r>
              <a:rPr lang="en-US" b="1" dirty="0" err="1" smtClean="0">
                <a:solidFill>
                  <a:srgbClr val="707070"/>
                </a:solidFill>
              </a:rPr>
              <a:t>i</a:t>
            </a:r>
            <a:r>
              <a:rPr lang="et-EE" b="1" dirty="0" smtClean="0">
                <a:solidFill>
                  <a:srgbClr val="707070"/>
                </a:solidFill>
              </a:rPr>
              <a:t> </a:t>
            </a:r>
            <a:r>
              <a:rPr lang="en-US" b="1" dirty="0" err="1" smtClean="0">
                <a:solidFill>
                  <a:srgbClr val="707070"/>
                </a:solidFill>
              </a:rPr>
              <a:t>repositoorium</a:t>
            </a:r>
            <a:r>
              <a:rPr lang="en-US" b="1" dirty="0" smtClean="0">
                <a:solidFill>
                  <a:srgbClr val="707070"/>
                </a:solidFill>
              </a:rPr>
              <a:t>, </a:t>
            </a:r>
            <a:r>
              <a:rPr lang="en-US" b="1" dirty="0" err="1" smtClean="0">
                <a:solidFill>
                  <a:srgbClr val="707070"/>
                </a:solidFill>
              </a:rPr>
              <a:t>sh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  <a:r>
              <a:rPr lang="en-US" b="1" dirty="0" err="1" smtClean="0">
                <a:solidFill>
                  <a:srgbClr val="707070"/>
                </a:solidFill>
              </a:rPr>
              <a:t>kood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</a:p>
          <a:p>
            <a:pPr marL="0" indent="0">
              <a:buNone/>
            </a:pPr>
            <a:r>
              <a:rPr lang="et-EE" b="1" dirty="0" smtClean="0">
                <a:solidFill>
                  <a:srgbClr val="595959"/>
                </a:solidFill>
              </a:rPr>
              <a:t> 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  <a:hlinkClick r:id="rId3"/>
              </a:rPr>
              <a:t>https://github.com/open-eid/SiVa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endParaRPr lang="en-US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t-EE" b="1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707070"/>
                </a:solidFill>
              </a:rPr>
              <a:t>Dokumentatsioon</a:t>
            </a:r>
            <a:endParaRPr lang="et-EE" b="1" dirty="0" smtClean="0">
              <a:solidFill>
                <a:srgbClr val="707070"/>
              </a:solidFill>
            </a:endParaRPr>
          </a:p>
          <a:p>
            <a:pPr marL="0" indent="0">
              <a:buNone/>
            </a:pPr>
            <a:r>
              <a:rPr lang="et-EE" b="1" dirty="0" smtClean="0">
                <a:solidFill>
                  <a:srgbClr val="595959"/>
                </a:solidFill>
              </a:rPr>
              <a:t>  </a:t>
            </a:r>
            <a:r>
              <a:rPr lang="en-US" dirty="0" smtClean="0">
                <a:solidFill>
                  <a:srgbClr val="595959"/>
                </a:solidFill>
                <a:hlinkClick r:id="rId4"/>
              </a:rPr>
              <a:t>http://open-eid.github.io/SiVa/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endParaRPr lang="en-US" dirty="0" smtClean="0">
              <a:solidFill>
                <a:srgbClr val="59595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363</Words>
  <Application>Microsoft Macintosh PowerPoint</Application>
  <PresentationFormat>On-screen Show (4:3)</PresentationFormat>
  <Paragraphs>132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SiVa</vt:lpstr>
      <vt:lpstr>SiVa – allkirjade valideerimise tarkvara</vt:lpstr>
      <vt:lpstr>SiVa komponentide mudel</vt:lpstr>
      <vt:lpstr>Toetatud formaatide tasemed</vt:lpstr>
      <vt:lpstr>ETSI standardid</vt:lpstr>
      <vt:lpstr>API integraatoritele</vt:lpstr>
      <vt:lpstr>Näidisrakendus</vt:lpstr>
      <vt:lpstr>Info integraatoritele</vt:lpstr>
    </vt:vector>
  </TitlesOfParts>
  <Company>Sertifitseerimiskeskus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SiVa – Signature Validation</dc:title>
  <dc:creator>Liisa Lukin</dc:creator>
  <cp:lastModifiedBy>Liisa Lukin</cp:lastModifiedBy>
  <cp:revision>7</cp:revision>
  <dcterms:created xsi:type="dcterms:W3CDTF">2016-10-13T11:49:25Z</dcterms:created>
  <dcterms:modified xsi:type="dcterms:W3CDTF">2016-10-13T12:10:43Z</dcterms:modified>
</cp:coreProperties>
</file>