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9" r:id="rId5"/>
    <p:sldId id="258" r:id="rId6"/>
    <p:sldId id="273" r:id="rId7"/>
    <p:sldId id="260" r:id="rId8"/>
    <p:sldId id="261" r:id="rId9"/>
    <p:sldId id="262" r:id="rId10"/>
    <p:sldId id="263" r:id="rId12"/>
    <p:sldId id="264" r:id="rId13"/>
    <p:sldId id="271" r:id="rId14"/>
    <p:sldId id="268" r:id="rId15"/>
    <p:sldId id="267" r:id="rId16"/>
    <p:sldId id="269" r:id="rId17"/>
    <p:sldId id="272" r:id="rId18"/>
    <p:sldId id="284" r:id="rId1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103" y="724218"/>
            <a:ext cx="10949517" cy="98107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sz="4400" b="1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PREDICTION OF STOCK MOVEMENTS </a:t>
            </a:r>
            <a:endParaRPr lang="en-US" sz="4400" b="1"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4400" b="1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LSTM NETWORK</a:t>
            </a:r>
            <a:endParaRPr lang="en-US" sz="4400" b="1"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816215" y="5644515"/>
            <a:ext cx="42779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NAME: HRITHIK RAJ</a:t>
            </a:r>
            <a:endParaRPr lang="en-US" sz="2400"/>
          </a:p>
          <a:p>
            <a:r>
              <a:rPr lang="en-US" sz="2400"/>
              <a:t>COLLEGE: KIIT UNIVERSITY</a:t>
            </a: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4243705" y="3005455"/>
            <a:ext cx="43116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 THE GUIDANCE OF</a:t>
            </a:r>
            <a:endParaRPr lang="en-US" sz="28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Dr. J.P. Singh</a:t>
            </a:r>
            <a:endParaRPr lang="en-US" sz="28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NIT Patna</a:t>
            </a:r>
            <a:endParaRPr lang="en-US" sz="28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endParaRPr lang="en-US" sz="4800" b="1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2800">
                <a:solidFill>
                  <a:schemeClr val="tx1"/>
                </a:solidFill>
                <a:latin typeface="Times New Roman" panose="02020603050405020304" pitchFamily="16" charset="0"/>
              </a:rPr>
              <a:t>What exactly Deep Learning is?</a:t>
            </a:r>
            <a:endParaRPr lang="en-US" sz="2800">
              <a:solidFill>
                <a:schemeClr val="tx1"/>
              </a:solidFill>
              <a:latin typeface="Times New Roman" panose="02020603050405020304" pitchFamily="1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GB" sz="28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6" charset="0"/>
                <a:sym typeface="+mn-ea"/>
              </a:rPr>
              <a:t>-&gt;</a:t>
            </a:r>
            <a:r>
              <a:rPr lang="en-GB" sz="28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6" charset="0"/>
                <a:sym typeface="+mn-ea"/>
              </a:rPr>
              <a:t>Deep Learning means using a neural network with several layers of nodes between input and output</a:t>
            </a:r>
            <a:r>
              <a:rPr lang="en-US" altLang="en-GB" sz="28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6" charset="0"/>
                <a:sym typeface="+mn-ea"/>
              </a:rPr>
              <a:t>.</a:t>
            </a:r>
            <a:endParaRPr kumimoji="0" lang="en-US" altLang="en-GB" sz="2800" i="0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6" charset="0"/>
              </a:rPr>
              <a:t>-&gt;</a:t>
            </a:r>
            <a:r>
              <a:rPr lang="en-GB" sz="28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6" charset="0"/>
                <a:sym typeface="+mn-ea"/>
              </a:rPr>
              <a:t> the series of layers between input &amp; output do feature identification and processing in a series of stages, just as our brains seem to.</a:t>
            </a:r>
            <a:endParaRPr kumimoji="0" lang="en-GB" sz="2800" i="0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+mn-cs"/>
              <a:sym typeface="+mn-ea"/>
            </a:endParaRPr>
          </a:p>
          <a:p>
            <a:pPr marL="0" indent="0">
              <a:buNone/>
            </a:pPr>
            <a:endParaRPr lang="en-US" sz="2800"/>
          </a:p>
        </p:txBody>
      </p:sp>
      <p:pic>
        <p:nvPicPr>
          <p:cNvPr id="2056" name="Picture 8" descr="http://blog.josephwilk.net/images/blog/2012/10/neural_network1.png"/>
          <p:cNvPicPr>
            <a:picLocks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115" y="525780"/>
            <a:ext cx="4762500" cy="466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dirty="0">
                <a:sym typeface="+mn-ea"/>
              </a:rPr>
            </a:b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LONG SHORT-TERM MEMORY (LSTM)</a:t>
            </a:r>
            <a:b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algn="just"/>
            <a:r>
              <a:rPr lang="en-US" sz="2400" dirty="0" smtClean="0">
                <a:latin typeface="Times New Roman" panose="02020603050405020304" pitchFamily="16" charset="0"/>
                <a:cs typeface="Arial" panose="020B0604020202020204" pitchFamily="34" charset="0"/>
                <a:sym typeface="+mn-ea"/>
              </a:rPr>
              <a:t>An LSTM is a </a:t>
            </a:r>
            <a:r>
              <a:rPr lang="en-US" sz="2400" dirty="0">
                <a:latin typeface="Times New Roman" panose="02020603050405020304" pitchFamily="16" charset="0"/>
                <a:cs typeface="Arial" panose="020B0604020202020204" pitchFamily="34" charset="0"/>
                <a:sym typeface="+mn-ea"/>
              </a:rPr>
              <a:t>special kind of RNN architecture, capable of learning long-term dependencies.</a:t>
            </a:r>
            <a:endParaRPr lang="en-US" sz="2400" dirty="0">
              <a:latin typeface="Times New Roman" panose="02020603050405020304" pitchFamily="16" charset="0"/>
              <a:cs typeface="Arial" panose="020B0604020202020204" pitchFamily="34" charset="0"/>
            </a:endParaRPr>
          </a:p>
          <a:p>
            <a:pPr marL="182880" indent="-182880" algn="just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</a:pPr>
            <a:r>
              <a:rPr lang="en-US" sz="2400" dirty="0" smtClean="0">
                <a:latin typeface="Times New Roman" panose="02020603050405020304" pitchFamily="16" charset="0"/>
                <a:cs typeface="Arial" panose="020B0604020202020204" pitchFamily="34" charset="0"/>
                <a:sym typeface="+mn-ea"/>
              </a:rPr>
              <a:t>Each </a:t>
            </a:r>
            <a:r>
              <a:rPr lang="en-US" sz="2400" dirty="0">
                <a:latin typeface="Times New Roman" panose="02020603050405020304" pitchFamily="16" charset="0"/>
                <a:cs typeface="Arial" panose="020B0604020202020204" pitchFamily="34" charset="0"/>
                <a:sym typeface="+mn-ea"/>
              </a:rPr>
              <a:t>memory cell contains four main elements: </a:t>
            </a:r>
            <a:endParaRPr lang="en-US" sz="2400" dirty="0">
              <a:latin typeface="Times New Roman" panose="02020603050405020304" pitchFamily="16" charset="0"/>
              <a:cs typeface="Arial" panose="020B0604020202020204" pitchFamily="34" charset="0"/>
            </a:endParaRPr>
          </a:p>
          <a:p>
            <a:pPr marL="349250" lvl="1" indent="-167005"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6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Input gate</a:t>
            </a:r>
            <a:endParaRPr lang="en-US" sz="2400" dirty="0">
              <a:latin typeface="Times New Roman" panose="02020603050405020304" pitchFamily="16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9250" lvl="1" indent="-167005"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6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Forget gate</a:t>
            </a:r>
            <a:endParaRPr lang="en-US" sz="2400" dirty="0">
              <a:latin typeface="Times New Roman" panose="02020603050405020304" pitchFamily="16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9250" lvl="1" indent="-167005"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6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Output gate</a:t>
            </a:r>
            <a:endParaRPr lang="en-US" sz="2400" dirty="0">
              <a:latin typeface="Times New Roman" panose="02020603050405020304" pitchFamily="16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9250" lvl="1" indent="-167005"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6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Neuron with a self-recurrent</a:t>
            </a:r>
            <a:endParaRPr lang="en-US" sz="2400" dirty="0">
              <a:latin typeface="Times New Roman" panose="02020603050405020304" pitchFamily="16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82880" indent="-182880" algn="just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</a:pPr>
            <a:r>
              <a:rPr lang="en-US" sz="2400" dirty="0">
                <a:latin typeface="Times New Roman" panose="02020603050405020304" pitchFamily="16" charset="0"/>
                <a:cs typeface="Arial" panose="020B0604020202020204" pitchFamily="34" charset="0"/>
                <a:sym typeface="+mn-ea"/>
              </a:rPr>
              <a:t>These gates allow the cells to keep and access information over long periods of time. </a:t>
            </a:r>
            <a:endParaRPr lang="en-US" sz="2400" dirty="0">
              <a:latin typeface="Times New Roman" panose="02020603050405020304" pitchFamily="16" charset="0"/>
              <a:cs typeface="Arial" panose="020B0604020202020204" pitchFamily="34" charset="0"/>
            </a:endParaRPr>
          </a:p>
          <a:p>
            <a:endParaRPr lang="en-US" sz="2400">
              <a:latin typeface="Times New Roman" panose="02020603050405020304" pitchFamily="16" charset="0"/>
            </a:endParaRPr>
          </a:p>
        </p:txBody>
      </p:sp>
      <p:pic>
        <p:nvPicPr>
          <p:cNvPr id="26" name="Content Placeholder 25" descr="Screen Shot 2016-04-10 at 6.15.11 PM.png"/>
          <p:cNvPicPr>
            <a:picLocks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235" y="1637030"/>
            <a:ext cx="5992495" cy="35394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565785" y="242570"/>
            <a:ext cx="113696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OF MODELS</a:t>
            </a:r>
            <a:endParaRPr lang="en-US" sz="4000" b="1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Content Placeholder 11" descr="model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24840" y="1672590"/>
            <a:ext cx="10979150" cy="44488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Of RNN Model Created For This Project</a:t>
            </a:r>
            <a:endParaRPr lang="en-US" b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0360" y="1196340"/>
            <a:ext cx="12480290" cy="5612765"/>
          </a:xfrm>
        </p:spPr>
        <p:txBody>
          <a:bodyPr/>
          <a:p>
            <a:r>
              <a:rPr lang="en-US" sz="2800">
                <a:latin typeface="Times New Roman" panose="02020603050405020304" pitchFamily="16" charset="0"/>
              </a:rPr>
              <a:t> </a:t>
            </a:r>
            <a:r>
              <a:rPr lang="en-US" sz="2800" b="1">
                <a:latin typeface="Times New Roman" panose="02020603050405020304" pitchFamily="16" charset="0"/>
              </a:rPr>
              <a:t>Preparation of Text Data for Deep Learning with Keras</a:t>
            </a:r>
            <a:endParaRPr lang="en-US" sz="2800" b="1">
              <a:latin typeface="Times New Roman" panose="02020603050405020304" pitchFamily="16" charset="0"/>
            </a:endParaRPr>
          </a:p>
          <a:p>
            <a:r>
              <a:rPr lang="en-US" sz="2800" b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6" charset="0"/>
              </a:rPr>
              <a:t>Tokenizer API</a:t>
            </a:r>
            <a:endParaRPr lang="en-US" sz="2800" b="1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6" charset="0"/>
            </a:endParaRPr>
          </a:p>
          <a:p>
            <a:r>
              <a:rPr lang="en-US" sz="2800" b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6" charset="0"/>
              </a:rPr>
              <a:t>Encoding with one_hot</a:t>
            </a:r>
            <a:endParaRPr lang="en-US" sz="2800" b="1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6" charset="0"/>
            </a:endParaRPr>
          </a:p>
          <a:p>
            <a:r>
              <a:rPr lang="en-US" sz="2800" b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6" charset="0"/>
              </a:rPr>
              <a:t>Sequence Padding</a:t>
            </a:r>
            <a:endParaRPr lang="en-US" sz="2800" b="1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6" charset="0"/>
            </a:endParaRPr>
          </a:p>
          <a:p>
            <a:r>
              <a:rPr lang="en-US" sz="2800" b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6" charset="0"/>
              </a:rPr>
              <a:t>SMOTE</a:t>
            </a:r>
            <a:endParaRPr lang="en-US" sz="2800" b="1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6" charset="0"/>
                <a:sym typeface="+mn-ea"/>
              </a:rPr>
              <a:t>Embedding Layer</a:t>
            </a:r>
            <a:endParaRPr lang="en-US" sz="28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6" charset="0"/>
                <a:sym typeface="+mn-ea"/>
              </a:rPr>
              <a:t>Activation Function(</a:t>
            </a:r>
            <a:r>
              <a:rPr lang="en-US" sz="28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6" charset="0"/>
                <a:sym typeface="+mn-ea"/>
              </a:rPr>
              <a:t>'Softmax')</a:t>
            </a:r>
            <a:endParaRPr lang="en-US" sz="2800" b="1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6" charset="0"/>
                <a:sym typeface="+mn-ea"/>
              </a:rPr>
              <a:t>Loss Function( </a:t>
            </a:r>
            <a:r>
              <a:rPr lang="en-US" sz="28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6" charset="0"/>
                <a:sym typeface="+mn-ea"/>
              </a:rPr>
              <a:t>'Categorical_crossentropy')</a:t>
            </a:r>
            <a:endParaRPr lang="en-US" sz="2800" b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6" charset="0"/>
                <a:sym typeface="+mn-ea"/>
              </a:rPr>
              <a:t>Optimizer Function</a:t>
            </a:r>
            <a:r>
              <a:rPr lang="en-US" sz="2800" b="1">
                <a:solidFill>
                  <a:schemeClr val="accent6"/>
                </a:solidFill>
                <a:latin typeface="Times New Roman" panose="02020603050405020304" pitchFamily="16" charset="0"/>
                <a:sym typeface="+mn-ea"/>
              </a:rPr>
              <a:t>(</a:t>
            </a:r>
            <a:r>
              <a:rPr lang="en-US" sz="2800" b="1">
                <a:solidFill>
                  <a:srgbClr val="00B0F0"/>
                </a:solidFill>
                <a:latin typeface="Times New Roman" panose="02020603050405020304" pitchFamily="16" charset="0"/>
                <a:sym typeface="+mn-ea"/>
              </a:rPr>
              <a:t>'RMSprop')</a:t>
            </a:r>
            <a:endParaRPr lang="en-US" sz="2800" b="1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6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 AND  RESULTS</a:t>
            </a:r>
            <a:endParaRPr lang="en-US" sz="4000" b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/>
          <p:nvPr>
            <p:ph sz="half" idx="1"/>
          </p:nvPr>
        </p:nvGraphicFramePr>
        <p:xfrm>
          <a:off x="2202815" y="990600"/>
          <a:ext cx="7786370" cy="1550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3665"/>
                <a:gridCol w="38627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1">
                          <a:latin typeface="Times New Roman" panose="02020603050405020304" pitchFamily="16" charset="0"/>
                        </a:rPr>
                        <a:t>Language</a:t>
                      </a:r>
                      <a:endParaRPr lang="en-US" sz="2000" b="1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Times New Roman" panose="02020603050405020304" pitchFamily="16" charset="0"/>
                        </a:rPr>
                        <a:t>Python 3.5</a:t>
                      </a:r>
                      <a:endParaRPr lang="en-US" b="1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Times New Roman" panose="02020603050405020304" pitchFamily="16" charset="0"/>
                        </a:rPr>
                        <a:t>Framework</a:t>
                      </a:r>
                      <a:endParaRPr lang="en-US" b="1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Times New Roman" panose="02020603050405020304" pitchFamily="16" charset="0"/>
                        </a:rPr>
                        <a:t>Keras</a:t>
                      </a:r>
                      <a:endParaRPr lang="en-US" b="1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Times New Roman" panose="02020603050405020304" pitchFamily="16" charset="0"/>
                        </a:rPr>
                        <a:t>Windows</a:t>
                      </a:r>
                      <a:endParaRPr lang="en-US" b="1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Times New Roman" panose="02020603050405020304" pitchFamily="16" charset="0"/>
                        </a:rPr>
                        <a:t>10</a:t>
                      </a:r>
                      <a:endParaRPr lang="en-US" b="1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Times New Roman" panose="02020603050405020304" pitchFamily="16" charset="0"/>
                        </a:rPr>
                        <a:t>Software</a:t>
                      </a:r>
                      <a:endParaRPr lang="en-US" b="1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Times New Roman" panose="02020603050405020304" pitchFamily="16" charset="0"/>
                        </a:rPr>
                        <a:t>Jupyter Notebook</a:t>
                      </a:r>
                      <a:endParaRPr lang="en-US" b="1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59055" y="2908935"/>
          <a:ext cx="11998325" cy="3469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370"/>
                <a:gridCol w="1522730"/>
                <a:gridCol w="1641475"/>
                <a:gridCol w="1025525"/>
                <a:gridCol w="1511935"/>
                <a:gridCol w="1296035"/>
                <a:gridCol w="1565910"/>
                <a:gridCol w="1490345"/>
              </a:tblGrid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Type of Data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Activation Function &amp;loss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Optimizer 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Epochs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Batch_size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F1_score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Precision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Recall</a:t>
                      </a:r>
                      <a:endParaRPr lang="en-US"/>
                    </a:p>
                  </a:txBody>
                  <a:tcPr/>
                </a:tc>
              </a:tr>
              <a:tr h="546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Airtel(replicated)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softmax &amp;categorical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RMS_prop 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75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20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0.82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0.84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0.85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</a:tr>
              <a:tr h="546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Airtel(SMOTE)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softmax&amp;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categorical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RMS_prop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50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16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0.66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0.66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0.66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</a:tr>
              <a:tr h="546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Airtel (without SMOTE)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softmax &amp;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categorical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adam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51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20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0.70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0.68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0.73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</a:tr>
              <a:tr h="546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Airtel(replicated &amp; with kfold=10)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softmax &amp;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categorical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RMS_prop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50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20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0.95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0.97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6" charset="0"/>
                        </a:rPr>
                        <a:t>0.95</a:t>
                      </a:r>
                      <a:endParaRPr lang="en-US">
                        <a:latin typeface="Times New Roman" panose="02020603050405020304" pitchFamily="1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82955"/>
          </a:xfrm>
        </p:spPr>
        <p:txBody>
          <a:bodyPr/>
          <a:p>
            <a:r>
              <a:rPr lang="en-US"/>
              <a:t>				</a:t>
            </a:r>
            <a:r>
              <a:rPr lang="en-US" sz="4000" b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sz="4000" b="1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216005" cy="4953000"/>
          </a:xfrm>
        </p:spPr>
        <p:txBody>
          <a:bodyPr/>
          <a:p>
            <a:pPr lvl="1" algn="just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>
                <a:latin typeface="Times New Roman" panose="02020603050405020304" pitchFamily="16" charset="0"/>
              </a:rPr>
              <a:t>In  this  project,  we  have  built  an  algorithm  for prediction of stock movements  using  LSTM  model.  </a:t>
            </a:r>
            <a:endParaRPr lang="en-US">
              <a:latin typeface="Times New Roman" panose="02020603050405020304" pitchFamily="16" charset="0"/>
            </a:endParaRPr>
          </a:p>
          <a:p>
            <a:pPr lvl="1" algn="just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>
                <a:latin typeface="Times New Roman" panose="02020603050405020304" pitchFamily="16" charset="0"/>
              </a:rPr>
              <a:t>We  have  calculated  performance  metrics  of  the  system  using this model.</a:t>
            </a:r>
            <a:endParaRPr lang="en-US">
              <a:latin typeface="Times New Roman" panose="02020603050405020304" pitchFamily="16" charset="0"/>
            </a:endParaRPr>
          </a:p>
          <a:p>
            <a:pPr lvl="1" algn="just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>
                <a:latin typeface="Times New Roman" panose="02020603050405020304" pitchFamily="16" charset="0"/>
              </a:rPr>
              <a:t>The  experiment  results  show  that  precision,  recall and  f1-score  values  for SMOTE data with ‘Sofmax’  activation  function  and  ‘Categorical’  cross  entropy  are  66%,  66%  and  66%  respectively.     </a:t>
            </a:r>
            <a:endParaRPr lang="en-US">
              <a:latin typeface="Times New Roman" panose="02020603050405020304" pitchFamily="16" charset="0"/>
            </a:endParaRPr>
          </a:p>
          <a:p>
            <a:pPr lvl="1" algn="just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>
                <a:latin typeface="Times New Roman" panose="02020603050405020304" pitchFamily="16" charset="0"/>
              </a:rPr>
              <a:t>Data without SMOTE  ‘Softmax’  activation  function  and  ‘Categorical’  cross  entropy  are  68%,  73%  and  70%  respectively.  Our  next  step  is  to  further  increase  the  performance  metrics  of  the  system.</a:t>
            </a:r>
            <a:endParaRPr lang="en-US">
              <a:latin typeface="Times New Roman" panose="02020603050405020304" pitchFamily="16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092450" y="2767965"/>
            <a:ext cx="10282555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8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6" charset="0"/>
              </a:rPr>
              <a:t>Thank You</a:t>
            </a:r>
            <a:endParaRPr lang="en-US" sz="8000" b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sz="44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Outline</a:t>
            </a:r>
            <a:endParaRPr lang="en-US" sz="4400" b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>
                <a:latin typeface="Times New Roman" panose="02020603050405020304" pitchFamily="16" charset="0"/>
                <a:sym typeface="+mn-ea"/>
              </a:rPr>
              <a:t>Objective</a:t>
            </a:r>
            <a:endParaRPr lang="en-US" altLang="en-GB">
              <a:latin typeface="Times New Roman" panose="02020603050405020304" pitchFamily="16" charset="0"/>
              <a:sym typeface="+mn-ea"/>
            </a:endParaRPr>
          </a:p>
          <a:p>
            <a:r>
              <a:rPr lang="en-GB">
                <a:latin typeface="Times New Roman" panose="02020603050405020304" pitchFamily="16" charset="0"/>
                <a:sym typeface="+mn-ea"/>
              </a:rPr>
              <a:t>Introduction</a:t>
            </a:r>
            <a:endParaRPr lang="en-GB">
              <a:latin typeface="Times New Roman" panose="02020603050405020304" pitchFamily="16" charset="0"/>
              <a:sym typeface="+mn-ea"/>
            </a:endParaRPr>
          </a:p>
          <a:p>
            <a:r>
              <a:rPr lang="en-US">
                <a:latin typeface="Times New Roman" panose="02020603050405020304" pitchFamily="16" charset="0"/>
              </a:rPr>
              <a:t>Data Collection`</a:t>
            </a:r>
            <a:endParaRPr lang="en-US">
              <a:latin typeface="Times New Roman" panose="02020603050405020304" pitchFamily="16" charset="0"/>
            </a:endParaRPr>
          </a:p>
          <a:p>
            <a:r>
              <a:rPr lang="en-US">
                <a:latin typeface="Times New Roman" panose="02020603050405020304" pitchFamily="16" charset="0"/>
              </a:rPr>
              <a:t>Data labelling</a:t>
            </a:r>
            <a:endParaRPr lang="en-US">
              <a:latin typeface="Times New Roman" panose="02020603050405020304" pitchFamily="16" charset="0"/>
            </a:endParaRPr>
          </a:p>
          <a:p>
            <a:r>
              <a:rPr lang="en-US">
                <a:latin typeface="Times New Roman" panose="02020603050405020304" pitchFamily="16" charset="0"/>
              </a:rPr>
              <a:t>Methods</a:t>
            </a:r>
            <a:endParaRPr lang="en-US">
              <a:latin typeface="Times New Roman" panose="02020603050405020304" pitchFamily="16" charset="0"/>
            </a:endParaRPr>
          </a:p>
          <a:p>
            <a:r>
              <a:rPr lang="en-US">
                <a:latin typeface="Times New Roman" panose="02020603050405020304" pitchFamily="16" charset="0"/>
              </a:rPr>
              <a:t>Experiments And Results</a:t>
            </a:r>
            <a:endParaRPr lang="en-US">
              <a:latin typeface="Times New Roman" panose="02020603050405020304" pitchFamily="16" charset="0"/>
            </a:endParaRPr>
          </a:p>
          <a:p>
            <a:r>
              <a:rPr lang="en-US">
                <a:latin typeface="Times New Roman" panose="02020603050405020304" pitchFamily="16" charset="0"/>
              </a:rPr>
              <a:t>Conclusion</a:t>
            </a:r>
            <a:endParaRPr lang="en-US">
              <a:latin typeface="Times New Roman" panose="02020603050405020304" pitchFamily="1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endParaRPr lang="en-US" sz="4400" b="1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3955"/>
            <a:ext cx="10972800" cy="4953000"/>
          </a:xfrm>
        </p:spPr>
        <p:txBody>
          <a:bodyPr/>
          <a:p>
            <a:pPr marL="0" indent="0">
              <a:buNone/>
            </a:pPr>
            <a:endParaRPr lang="en-US" sz="3600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3600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3600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6" charset="0"/>
              </a:rPr>
              <a:t>To predict stock movements using LSTM network</a:t>
            </a:r>
            <a:endParaRPr lang="en-US" sz="3600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sz="44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4400" b="1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005" y="1803400"/>
            <a:ext cx="10972800" cy="4953000"/>
          </a:xfrm>
        </p:spPr>
        <p:txBody>
          <a:bodyPr/>
          <a:p>
            <a:pPr algn="just">
              <a:lnSpc>
                <a:spcPct val="160000"/>
              </a:lnSpc>
            </a:pPr>
            <a:r>
              <a:rPr lang="en-US" sz="2800">
                <a:latin typeface="Times New Roman" panose="02020603050405020304" pitchFamily="16" charset="0"/>
              </a:rPr>
              <a:t>Stock market:-Process of predicting the future values of stocks.</a:t>
            </a:r>
            <a:endParaRPr lang="en-US" sz="2800">
              <a:latin typeface="Times New Roman" panose="02020603050405020304" pitchFamily="16" charset="0"/>
            </a:endParaRPr>
          </a:p>
          <a:p>
            <a:pPr algn="just">
              <a:lnSpc>
                <a:spcPct val="160000"/>
              </a:lnSpc>
            </a:pPr>
            <a:r>
              <a:rPr lang="en-US" sz="2800">
                <a:latin typeface="Times New Roman" panose="02020603050405020304" pitchFamily="16" charset="0"/>
              </a:rPr>
              <a:t>Predictions helps any significant market to yield profit.</a:t>
            </a:r>
            <a:endParaRPr lang="en-US" sz="2800">
              <a:latin typeface="Times New Roman" panose="02020603050405020304" pitchFamily="16" charset="0"/>
            </a:endParaRPr>
          </a:p>
          <a:p>
            <a:pPr algn="just">
              <a:lnSpc>
                <a:spcPct val="160000"/>
              </a:lnSpc>
            </a:pPr>
            <a:r>
              <a:rPr lang="en-GB" sz="2800">
                <a:latin typeface="Times New Roman" panose="02020603050405020304" pitchFamily="16" charset="0"/>
                <a:sym typeface="+mn-ea"/>
              </a:rPr>
              <a:t>Many companies have developed stock predictors based on neural networks</a:t>
            </a:r>
            <a:r>
              <a:rPr lang="en-US" altLang="en-GB" sz="2800">
                <a:latin typeface="Times New Roman" panose="02020603050405020304" pitchFamily="16" charset="0"/>
                <a:sym typeface="+mn-ea"/>
              </a:rPr>
              <a:t>.</a:t>
            </a:r>
            <a:endParaRPr lang="en-US" altLang="en-GB" sz="2800">
              <a:latin typeface="Times New Roman" panose="02020603050405020304" pitchFamily="16" charset="0"/>
              <a:sym typeface="+mn-ea"/>
            </a:endParaRPr>
          </a:p>
          <a:p>
            <a:pPr marL="0" indent="0">
              <a:buNone/>
            </a:pPr>
            <a:endParaRPr lang="en-US" altLang="en-GB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Model</a:t>
            </a:r>
            <a:endParaRPr lang="en-US" sz="4400" b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FLOW DIAG1_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31845" y="1503680"/>
            <a:ext cx="4766945" cy="45986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</a:t>
            </a:r>
            <a:endParaRPr lang="en-US" sz="4400" b="1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sz="2800">
                <a:latin typeface="Times New Roman" panose="02020603050405020304" pitchFamily="16" charset="0"/>
              </a:rPr>
              <a:t> </a:t>
            </a:r>
            <a:r>
              <a:rPr lang="en-US" sz="2800" b="1">
                <a:latin typeface="Times New Roman" panose="02020603050405020304" pitchFamily="16" charset="0"/>
              </a:rPr>
              <a:t>Data-set</a:t>
            </a:r>
            <a:r>
              <a:rPr lang="en-US" sz="2800">
                <a:latin typeface="Times New Roman" panose="02020603050405020304" pitchFamily="16" charset="0"/>
              </a:rPr>
              <a:t>:-Collected from </a:t>
            </a:r>
            <a:r>
              <a:rPr lang="en-US" sz="2800" b="1" i="1">
                <a:latin typeface="Times New Roman" panose="02020603050405020304" pitchFamily="16" charset="0"/>
              </a:rPr>
              <a:t>moneycontrol.com</a:t>
            </a:r>
            <a:r>
              <a:rPr lang="en-US" sz="2800" i="1">
                <a:latin typeface="Times New Roman" panose="02020603050405020304" pitchFamily="16" charset="0"/>
              </a:rPr>
              <a:t> using </a:t>
            </a:r>
            <a:r>
              <a:rPr lang="en-US" sz="2800" b="1" i="1">
                <a:latin typeface="Times New Roman" panose="02020603050405020304" pitchFamily="16" charset="0"/>
              </a:rPr>
              <a:t>Octo-parse</a:t>
            </a:r>
            <a:r>
              <a:rPr lang="en-US" sz="2800">
                <a:latin typeface="Times New Roman" panose="02020603050405020304" pitchFamily="16" charset="0"/>
              </a:rPr>
              <a:t> (Web Scrapping Tool).</a:t>
            </a:r>
            <a:endParaRPr lang="en-US" sz="2800">
              <a:latin typeface="Times New Roman" panose="02020603050405020304" pitchFamily="16" charset="0"/>
            </a:endParaRPr>
          </a:p>
          <a:p>
            <a:pPr algn="l"/>
            <a:r>
              <a:rPr lang="en-US" sz="2800" b="1">
                <a:latin typeface="Times New Roman" panose="02020603050405020304" pitchFamily="16" charset="0"/>
              </a:rPr>
              <a:t>Company's Stocks Name:-</a:t>
            </a:r>
            <a:r>
              <a:rPr lang="en-US" sz="2800">
                <a:latin typeface="Times New Roman" panose="02020603050405020304" pitchFamily="16" charset="0"/>
              </a:rPr>
              <a:t> Airtel,PC jeweller,Bajaj Finance and Tata_Steel.</a:t>
            </a:r>
            <a:endParaRPr lang="en-US" sz="2800">
              <a:latin typeface="Times New Roman" panose="02020603050405020304" pitchFamily="16" charset="0"/>
            </a:endParaRPr>
          </a:p>
          <a:p>
            <a:pPr algn="l"/>
            <a:r>
              <a:rPr lang="en-US" sz="2800" b="1">
                <a:latin typeface="Times New Roman" panose="02020603050405020304" pitchFamily="16" charset="0"/>
              </a:rPr>
              <a:t>Features Extracted:-</a:t>
            </a:r>
            <a:r>
              <a:rPr lang="en-US" sz="2800">
                <a:latin typeface="Times New Roman" panose="02020603050405020304" pitchFamily="16" charset="0"/>
                <a:sym typeface="+mn-ea"/>
              </a:rPr>
              <a:t>user_name,num_messages,stocks_predicted,user_level,followers,messages,time ,ratings and offensive.</a:t>
            </a:r>
            <a:endParaRPr lang="en-US" sz="2800">
              <a:latin typeface="Times New Roman" panose="02020603050405020304" pitchFamily="16" charset="0"/>
            </a:endParaRPr>
          </a:p>
          <a:p>
            <a:pPr algn="l"/>
            <a:r>
              <a:rPr lang="en-US" sz="2800" b="1">
                <a:latin typeface="Times New Roman" panose="02020603050405020304" pitchFamily="16" charset="0"/>
              </a:rPr>
              <a:t>Feature Used:- </a:t>
            </a:r>
            <a:r>
              <a:rPr lang="en-US" sz="2800">
                <a:latin typeface="Times New Roman" panose="02020603050405020304" pitchFamily="16" charset="0"/>
              </a:rPr>
              <a:t>'messages'.</a:t>
            </a:r>
            <a:endParaRPr lang="en-US" sz="2800">
              <a:latin typeface="Times New Roman" panose="02020603050405020304" pitchFamily="16" charset="0"/>
            </a:endParaRPr>
          </a:p>
          <a:p>
            <a:pPr algn="l"/>
            <a:endParaRPr lang="en-US" sz="2800">
              <a:latin typeface="Times New Roman" panose="02020603050405020304" pitchFamily="1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Labelling</a:t>
            </a:r>
            <a:endParaRPr lang="en-US" sz="4000" b="1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2800">
                <a:latin typeface="Times New Roman" panose="02020603050405020304" pitchFamily="16" charset="0"/>
              </a:rPr>
              <a:t>Two ways of labeling:-</a:t>
            </a:r>
            <a:endParaRPr lang="en-US" sz="2800">
              <a:latin typeface="Times New Roman" panose="02020603050405020304" pitchFamily="16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pitchFamily="16" charset="0"/>
              </a:rPr>
              <a:t>	1.By coding in Python</a:t>
            </a:r>
            <a:endParaRPr lang="en-US" sz="2800">
              <a:latin typeface="Times New Roman" panose="02020603050405020304" pitchFamily="16" charset="0"/>
            </a:endParaRPr>
          </a:p>
        </p:txBody>
      </p:sp>
      <p:pic>
        <p:nvPicPr>
          <p:cNvPr id="4" name="Content Placeholder 3" descr="label_code (2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7825" y="2508885"/>
            <a:ext cx="11235690" cy="38849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8910"/>
            <a:ext cx="10972800" cy="582613"/>
          </a:xfrm>
        </p:spPr>
        <p:txBody>
          <a:bodyPr/>
          <a:p>
            <a:r>
              <a:rPr 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6" charset="0"/>
              </a:rPr>
              <a:t>Continued....</a:t>
            </a:r>
            <a:endParaRPr lang="en-US" sz="4000" b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647805" cy="4953000"/>
          </a:xfrm>
        </p:spPr>
        <p:txBody>
          <a:bodyPr/>
          <a:p>
            <a:pPr marL="0" indent="0" algn="just">
              <a:lnSpc>
                <a:spcPct val="110000"/>
              </a:lnSpc>
              <a:buNone/>
            </a:pPr>
            <a:r>
              <a:rPr lang="en-US" sz="2800">
                <a:latin typeface="Times New Roman" panose="02020603050405020304" pitchFamily="16" charset="0"/>
                <a:sym typeface="+mn-ea"/>
              </a:rPr>
              <a:t>2.</a:t>
            </a:r>
            <a:r>
              <a:rPr lang="en-US" sz="2800">
                <a:effectLst/>
                <a:latin typeface="Times New Roman" panose="02020603050405020304" pitchFamily="16" charset="0"/>
                <a:sym typeface="+mn-ea"/>
              </a:rPr>
              <a:t>Manual labelling</a:t>
            </a:r>
            <a:endParaRPr lang="en-US" sz="2800">
              <a:effectLst/>
              <a:latin typeface="Times New Roman" panose="02020603050405020304" pitchFamily="16" charset="0"/>
              <a:sym typeface="+mn-ea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sz="2800">
              <a:latin typeface="Times New Roman" panose="02020603050405020304" pitchFamily="16" charset="0"/>
            </a:endParaRPr>
          </a:p>
          <a:p>
            <a:pPr marL="514350" indent="-514350" algn="l">
              <a:lnSpc>
                <a:spcPct val="100000"/>
              </a:lnSpc>
              <a:buFont typeface="+mj-lt"/>
              <a:buAutoNum type="alphaLcParenR"/>
            </a:pPr>
            <a:r>
              <a:rPr lang="en-US" sz="2800">
                <a:latin typeface="Times New Roman" panose="02020603050405020304" pitchFamily="16" charset="0"/>
              </a:rPr>
              <a:t>By reading the messages which were left and noticing the target that has been posted by the particular user.</a:t>
            </a:r>
            <a:endParaRPr lang="en-US" sz="2800">
              <a:latin typeface="Times New Roman" panose="02020603050405020304" pitchFamily="16" charset="0"/>
            </a:endParaRPr>
          </a:p>
          <a:p>
            <a:pPr marL="514350" indent="-514350" algn="l">
              <a:lnSpc>
                <a:spcPct val="100000"/>
              </a:lnSpc>
              <a:buFont typeface="+mj-lt"/>
              <a:buAutoNum type="alphaLcParenR"/>
            </a:pPr>
            <a:r>
              <a:rPr lang="en-US" sz="2800">
                <a:latin typeface="Times New Roman" panose="02020603050405020304" pitchFamily="16" charset="0"/>
              </a:rPr>
              <a:t>If the target given by the user is greater than the current price then-BUY and vice versa for SELL.</a:t>
            </a:r>
            <a:endParaRPr lang="en-US" sz="2800">
              <a:latin typeface="Times New Roman" panose="02020603050405020304" pitchFamily="16" charset="0"/>
            </a:endParaRPr>
          </a:p>
          <a:p>
            <a:pPr marL="514350" indent="-514350" algn="l">
              <a:lnSpc>
                <a:spcPct val="100000"/>
              </a:lnSpc>
              <a:buFont typeface="+mj-lt"/>
              <a:buAutoNum type="alphaLcParenR"/>
            </a:pPr>
            <a:r>
              <a:rPr lang="en-US" sz="2800">
                <a:latin typeface="Times New Roman" panose="02020603050405020304" pitchFamily="16" charset="0"/>
              </a:rPr>
              <a:t>If the target given by the user is near about the current price in range(+ 5or -5) then HOLD.</a:t>
            </a:r>
            <a:endParaRPr lang="en-US" sz="2800">
              <a:latin typeface="Times New Roman" panose="02020603050405020304" pitchFamily="16" charset="0"/>
            </a:endParaRPr>
          </a:p>
          <a:p>
            <a:pPr marL="514350" indent="-514350" algn="l">
              <a:lnSpc>
                <a:spcPct val="100000"/>
              </a:lnSpc>
              <a:buFont typeface="+mj-lt"/>
              <a:buAutoNum type="alphaLcParenR"/>
            </a:pPr>
            <a:r>
              <a:rPr lang="en-US" sz="2800">
                <a:latin typeface="Times New Roman" panose="02020603050405020304" pitchFamily="16" charset="0"/>
              </a:rPr>
              <a:t>If the message doesn't seems to give any sort of information then NONE.</a:t>
            </a:r>
            <a:endParaRPr lang="en-US" sz="2800">
              <a:latin typeface="Times New Roman" panose="02020603050405020304" pitchFamily="16" charset="0"/>
            </a:endParaRPr>
          </a:p>
          <a:p>
            <a:pPr marL="514350" indent="-514350" algn="l">
              <a:lnSpc>
                <a:spcPct val="100000"/>
              </a:lnSpc>
              <a:buFont typeface="+mj-lt"/>
              <a:buAutoNum type="alphaLcParenR"/>
            </a:pPr>
            <a:r>
              <a:rPr lang="en-US" sz="2800">
                <a:latin typeface="Times New Roman" panose="02020603050405020304" pitchFamily="16" charset="0"/>
              </a:rPr>
              <a:t>Label Code word used for BUY-0,HOLD-1,NONE-2,SELL-3 as deep learning algorithm can only understand numbers.</a:t>
            </a:r>
            <a:endParaRPr lang="en-US" sz="2800">
              <a:latin typeface="Times New Roman" panose="02020603050405020304" pitchFamily="16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800">
                <a:latin typeface="Times New Roman" panose="02020603050405020304" pitchFamily="16" charset="0"/>
              </a:rPr>
              <a:t> </a:t>
            </a:r>
            <a:endParaRPr lang="en-US" sz="2800">
              <a:latin typeface="Times New Roman" panose="02020603050405020304" pitchFamily="1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of Data -Sample</a:t>
            </a:r>
            <a:endParaRPr lang="en-US" sz="4000" b="1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6" descr="sample_data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5400" y="1527175"/>
            <a:ext cx="12232640" cy="50692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3376</Words>
  <Application>WPS Presentation</Application>
  <PresentationFormat>Widescreen</PresentationFormat>
  <Paragraphs>204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Times New Roman</vt:lpstr>
      <vt:lpstr>Wingdings</vt:lpstr>
      <vt:lpstr>Microsoft YaHei</vt:lpstr>
      <vt:lpstr/>
      <vt:lpstr>Arial Unicode MS</vt:lpstr>
      <vt:lpstr>Calibri</vt:lpstr>
      <vt:lpstr>Segoe Print</vt:lpstr>
      <vt:lpstr>Orange Waves</vt:lpstr>
      <vt:lpstr>PowerPoint 演示文稿</vt:lpstr>
      <vt:lpstr>Presentation Outline</vt:lpstr>
      <vt:lpstr>Objective</vt:lpstr>
      <vt:lpstr>INTRODUCTION</vt:lpstr>
      <vt:lpstr>Proposed Model</vt:lpstr>
      <vt:lpstr>Data Collection</vt:lpstr>
      <vt:lpstr>Data Labelling</vt:lpstr>
      <vt:lpstr>Continued....</vt:lpstr>
      <vt:lpstr>Overview of Data -Sample</vt:lpstr>
      <vt:lpstr>Methods</vt:lpstr>
      <vt:lpstr> LONG SHORT-TERM MEMORY (LSTM) </vt:lpstr>
      <vt:lpstr>PowerPoint 演示文稿</vt:lpstr>
      <vt:lpstr>Structure Of RNN Model Created For This Project</vt:lpstr>
      <vt:lpstr>		EXPERIMENTS  AND  RESULTS</vt:lpstr>
      <vt:lpstr>				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APPROACH TO</dc:title>
  <dc:creator>Lenovo</dc:creator>
  <cp:lastModifiedBy>Lenovo</cp:lastModifiedBy>
  <cp:revision>13</cp:revision>
  <dcterms:created xsi:type="dcterms:W3CDTF">2018-06-22T06:36:00Z</dcterms:created>
  <dcterms:modified xsi:type="dcterms:W3CDTF">2018-06-25T08:12:52Z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1033-10.2.0.6080</vt:lpwstr>
  </property>
</Properties>
</file>