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40"/>
  </p:notesMasterIdLst>
  <p:handoutMasterIdLst>
    <p:handoutMasterId r:id="rId41"/>
  </p:handoutMasterIdLst>
  <p:sldIdLst>
    <p:sldId id="256" r:id="rId2"/>
    <p:sldId id="257" r:id="rId3"/>
    <p:sldId id="261" r:id="rId4"/>
    <p:sldId id="262" r:id="rId5"/>
    <p:sldId id="266" r:id="rId6"/>
    <p:sldId id="263" r:id="rId7"/>
    <p:sldId id="264" r:id="rId8"/>
    <p:sldId id="265" r:id="rId9"/>
    <p:sldId id="269" r:id="rId10"/>
    <p:sldId id="271" r:id="rId11"/>
    <p:sldId id="272"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20" r:id="rId31"/>
    <p:sldId id="321" r:id="rId32"/>
    <p:sldId id="322" r:id="rId33"/>
    <p:sldId id="323" r:id="rId34"/>
    <p:sldId id="324" r:id="rId35"/>
    <p:sldId id="325" r:id="rId36"/>
    <p:sldId id="267" r:id="rId37"/>
    <p:sldId id="326" r:id="rId38"/>
    <p:sldId id="32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0C2C7-4093-C263-1AA3-C1FDF7511B39}" v="228" dt="2021-11-06T16:47:38.343"/>
    <p1510:client id="{4DE670FD-97B3-6A40-D1CF-7EB456B3CBFB}" v="879" dt="2021-10-24T17:05:37.753"/>
    <p1510:client id="{7FA106E2-C782-D3A3-5194-E95B0307331E}" v="159" dt="2021-11-13T11:05:27.208"/>
    <p1510:client id="{81260916-D0EE-CDB2-8163-7DD2E130A717}" v="1" dt="2021-11-13T11:06:11.532"/>
    <p1510:client id="{E40C922D-A37B-42FE-ADB8-0918596FD367}" v="1305" dt="2021-10-15T21:08:22.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C4E19-8368-4673-9F53-87E2D008C3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8AED4F-3DE1-4EB2-A85E-A2707C2135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3DECA-6D21-450E-8EA5-92F91A3608CC}" type="datetime1">
              <a:rPr lang="en-GB" smtClean="0"/>
              <a:t>28/06/2022</a:t>
            </a:fld>
            <a:endParaRPr lang="en-GB" dirty="0"/>
          </a:p>
        </p:txBody>
      </p:sp>
      <p:sp>
        <p:nvSpPr>
          <p:cNvPr id="4" name="Footer Placeholder 3">
            <a:extLst>
              <a:ext uri="{FF2B5EF4-FFF2-40B4-BE49-F238E27FC236}">
                <a16:creationId xmlns:a16="http://schemas.microsoft.com/office/drawing/2014/main" id="{A63ECD23-30F9-4DD5-BE0E-26794FA29A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4F65FB9-9ACE-4651-A201-B2797BFC8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ABB9F-CEB5-4107-8FAD-F86D72707578}" type="slidenum">
              <a:rPr lang="en-GB" smtClean="0"/>
              <a:t>‹#›</a:t>
            </a:fld>
            <a:endParaRPr lang="en-GB"/>
          </a:p>
        </p:txBody>
      </p:sp>
    </p:spTree>
    <p:extLst>
      <p:ext uri="{BB962C8B-B14F-4D97-AF65-F5344CB8AC3E}">
        <p14:creationId xmlns:p14="http://schemas.microsoft.com/office/powerpoint/2010/main" val="3905744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21DD5-60B2-4AA8-A1F6-D8D246208762}" type="datetime1">
              <a:rPr lang="en-GB" smtClean="0"/>
              <a:pPr/>
              <a:t>28/06/2022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1BEDC-50E9-45C7-9E89-0A952ADB1772}" type="slidenum">
              <a:rPr lang="en-GB" noProof="0" smtClean="0"/>
              <a:t>‹#›</a:t>
            </a:fld>
            <a:endParaRPr lang="en-GB" noProof="0"/>
          </a:p>
        </p:txBody>
      </p:sp>
    </p:spTree>
    <p:extLst>
      <p:ext uri="{BB962C8B-B14F-4D97-AF65-F5344CB8AC3E}">
        <p14:creationId xmlns:p14="http://schemas.microsoft.com/office/powerpoint/2010/main" val="965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3D1BEDC-50E9-45C7-9E89-0A952ADB1772}" type="slidenum">
              <a:rPr lang="en-GB" smtClean="0"/>
              <a:t>1</a:t>
            </a:fld>
            <a:endParaRPr lang="en-GB"/>
          </a:p>
        </p:txBody>
      </p:sp>
    </p:spTree>
    <p:extLst>
      <p:ext uri="{BB962C8B-B14F-4D97-AF65-F5344CB8AC3E}">
        <p14:creationId xmlns:p14="http://schemas.microsoft.com/office/powerpoint/2010/main" val="228045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6/28/2022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5709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719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1160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855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035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5116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310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85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7241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326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522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6/28/2022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7847804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4" name="Picture 3" descr="Programming data on computer monitor">
            <a:extLst>
              <a:ext uri="{FF2B5EF4-FFF2-40B4-BE49-F238E27FC236}">
                <a16:creationId xmlns:a16="http://schemas.microsoft.com/office/drawing/2014/main" id="{A9D98CB2-9BEA-477C-80A8-D602C2ECD4BE}"/>
              </a:ext>
            </a:extLst>
          </p:cNvPr>
          <p:cNvPicPr>
            <a:picLocks noChangeAspect="1"/>
          </p:cNvPicPr>
          <p:nvPr/>
        </p:nvPicPr>
        <p:blipFill rotWithShape="1">
          <a:blip r:embed="rId3">
            <a:alphaModFix/>
          </a:blip>
          <a:srcRect l="13760" r="-1"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p:cNvSpPr>
            <a:spLocks noGrp="1"/>
          </p:cNvSpPr>
          <p:nvPr>
            <p:ph type="ctrTitle"/>
          </p:nvPr>
        </p:nvSpPr>
        <p:spPr>
          <a:xfrm>
            <a:off x="758952" y="1128811"/>
            <a:ext cx="3447288" cy="3342290"/>
          </a:xfrm>
        </p:spPr>
        <p:txBody>
          <a:bodyPr rtlCol="0" anchor="b">
            <a:normAutofit/>
          </a:bodyPr>
          <a:lstStyle/>
          <a:p>
            <a:r>
              <a:rPr lang="en-GB" sz="3200" dirty="0">
                <a:latin typeface="Palatino Linotype"/>
              </a:rPr>
              <a:t>Sorting and its</a:t>
            </a:r>
            <a:r>
              <a:rPr lang="en-GB" sz="5000" dirty="0">
                <a:latin typeface="Palatino Linotype"/>
              </a:rPr>
              <a:t> </a:t>
            </a:r>
            <a:r>
              <a:rPr lang="en-GB" sz="3200" dirty="0">
                <a:latin typeface="Palatino Linotype"/>
              </a:rPr>
              <a:t>applications</a:t>
            </a:r>
            <a:endParaRPr lang="en-GB" sz="4000"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p:cNvSpPr>
            <a:spLocks noGrp="1"/>
          </p:cNvSpPr>
          <p:nvPr>
            <p:ph type="subTitle" idx="1"/>
          </p:nvPr>
        </p:nvSpPr>
        <p:spPr>
          <a:xfrm>
            <a:off x="758953" y="4660288"/>
            <a:ext cx="3447287" cy="1126364"/>
          </a:xfrm>
        </p:spPr>
        <p:txBody>
          <a:bodyPr rtlCol="0" anchor="t">
            <a:normAutofit/>
          </a:bodyPr>
          <a:lstStyle/>
          <a:p>
            <a:pPr rtl="0">
              <a:lnSpc>
                <a:spcPct val="90000"/>
              </a:lnSpc>
            </a:pPr>
            <a:r>
              <a:rPr lang="en-GB" sz="2000" i="0">
                <a:latin typeface="Palatino Linotype"/>
              </a:rPr>
              <a:t>By-</a:t>
            </a:r>
          </a:p>
          <a:p>
            <a:pPr>
              <a:lnSpc>
                <a:spcPct val="90000"/>
              </a:lnSpc>
            </a:pPr>
            <a:r>
              <a:rPr lang="en-GB" sz="2000" i="0">
                <a:latin typeface="Palatino Linotype"/>
              </a:rPr>
              <a:t>Hrriday Agarwal</a:t>
            </a:r>
          </a:p>
          <a:p>
            <a:pPr>
              <a:lnSpc>
                <a:spcPct val="90000"/>
              </a:lnSpc>
            </a:pPr>
            <a:r>
              <a:rPr lang="en-GB" sz="2000" i="0">
                <a:latin typeface="Palatino Linotype"/>
              </a:rPr>
              <a:t>2K20/IT/58</a:t>
            </a:r>
          </a:p>
        </p:txBody>
      </p:sp>
    </p:spTree>
    <p:extLst>
      <p:ext uri="{BB962C8B-B14F-4D97-AF65-F5344CB8AC3E}">
        <p14:creationId xmlns:p14="http://schemas.microsoft.com/office/powerpoint/2010/main" val="34023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5" name="Picture 5" descr="Chart, scatter chart&#10;&#10;Description automatically generated">
            <a:extLst>
              <a:ext uri="{FF2B5EF4-FFF2-40B4-BE49-F238E27FC236}">
                <a16:creationId xmlns:a16="http://schemas.microsoft.com/office/drawing/2014/main" id="{D896C4E2-B2E2-46A8-915A-86CCCC9CD98F}"/>
              </a:ext>
            </a:extLst>
          </p:cNvPr>
          <p:cNvPicPr>
            <a:picLocks noChangeAspect="1"/>
          </p:cNvPicPr>
          <p:nvPr/>
        </p:nvPicPr>
        <p:blipFill>
          <a:blip r:embed="rId2"/>
          <a:stretch>
            <a:fillRect/>
          </a:stretch>
        </p:blipFill>
        <p:spPr>
          <a:xfrm>
            <a:off x="3633953" y="200032"/>
            <a:ext cx="7499128" cy="6444799"/>
          </a:xfrm>
          <a:prstGeom prst="rect">
            <a:avLst/>
          </a:prstGeom>
        </p:spPr>
      </p:pic>
      <p:sp>
        <p:nvSpPr>
          <p:cNvPr id="3" name="TextBox 2">
            <a:extLst>
              <a:ext uri="{FF2B5EF4-FFF2-40B4-BE49-F238E27FC236}">
                <a16:creationId xmlns:a16="http://schemas.microsoft.com/office/drawing/2014/main" id="{EB1A190B-4B6D-4C33-84A3-C3F822F09C02}"/>
              </a:ext>
            </a:extLst>
          </p:cNvPr>
          <p:cNvSpPr txBox="1"/>
          <p:nvPr/>
        </p:nvSpPr>
        <p:spPr>
          <a:xfrm>
            <a:off x="546538" y="2622330"/>
            <a:ext cx="274320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Working of Graham Scan </a:t>
            </a:r>
            <a:endParaRPr lang="en-GB" sz="3200">
              <a:ea typeface="+mn-lt"/>
              <a:cs typeface="+mn-lt"/>
            </a:endParaRPr>
          </a:p>
          <a:p>
            <a:r>
              <a:rPr lang="en-US" sz="3200">
                <a:ea typeface="+mn-lt"/>
                <a:cs typeface="+mn-lt"/>
              </a:rPr>
              <a:t>algorithm </a:t>
            </a:r>
            <a:endParaRPr lang="en-GB" sz="3200"/>
          </a:p>
        </p:txBody>
      </p:sp>
    </p:spTree>
    <p:extLst>
      <p:ext uri="{BB962C8B-B14F-4D97-AF65-F5344CB8AC3E}">
        <p14:creationId xmlns:p14="http://schemas.microsoft.com/office/powerpoint/2010/main" val="39644300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scatte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260013"/>
            <a:ext cx="7538546"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We</a:t>
            </a:r>
            <a:r>
              <a:rPr lang="en-GB">
                <a:ea typeface="+mn-lt"/>
                <a:cs typeface="+mn-lt"/>
              </a:rPr>
              <a:t> have a set of points. It’s clear which point has the lowest y-coordinate value.</a:t>
            </a:r>
            <a:endParaRPr lang="en-US"/>
          </a:p>
          <a:p>
            <a:br>
              <a:rPr lang="en-US" dirty="0"/>
            </a:br>
            <a:endParaRPr lang="en-GB"/>
          </a:p>
        </p:txBody>
      </p:sp>
    </p:spTree>
    <p:extLst>
      <p:ext uri="{BB962C8B-B14F-4D97-AF65-F5344CB8AC3E}">
        <p14:creationId xmlns:p14="http://schemas.microsoft.com/office/powerpoint/2010/main" val="414543930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329945"/>
            <a:ext cx="7538546" cy="6211246"/>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Now we can follow Graham’s scan to find out which points create the convex hull. Point 0 is pushed onto the stack.</a:t>
            </a:r>
            <a:endParaRPr lang="en-GB">
              <a:ea typeface="+mn-lt"/>
              <a:cs typeface="+mn-lt"/>
            </a:endParaRPr>
          </a:p>
          <a:p>
            <a:endParaRPr lang="en-GB" dirty="0"/>
          </a:p>
          <a:p>
            <a:br>
              <a:rPr lang="en-US" dirty="0"/>
            </a:br>
            <a:endParaRPr lang="en-GB"/>
          </a:p>
        </p:txBody>
      </p:sp>
    </p:spTree>
    <p:extLst>
      <p:ext uri="{BB962C8B-B14F-4D97-AF65-F5344CB8AC3E}">
        <p14:creationId xmlns:p14="http://schemas.microsoft.com/office/powerpoint/2010/main" val="34466069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54146" y="260013"/>
            <a:ext cx="7366774"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Point 1 is pushed onto the stack immediately after.</a:t>
            </a:r>
            <a:br>
              <a:rPr lang="en-US" dirty="0"/>
            </a:br>
            <a:endParaRPr lang="en-GB"/>
          </a:p>
        </p:txBody>
      </p:sp>
    </p:spTree>
    <p:extLst>
      <p:ext uri="{BB962C8B-B14F-4D97-AF65-F5344CB8AC3E}">
        <p14:creationId xmlns:p14="http://schemas.microsoft.com/office/powerpoint/2010/main" val="279898681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12238" y="260013"/>
            <a:ext cx="7450590"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 next point to be added to the stack is 2. A line is made from point 1 to</a:t>
            </a:r>
            <a:br>
              <a:rPr lang="en-GB" dirty="0"/>
            </a:br>
            <a:r>
              <a:rPr lang="en-GB"/>
              <a:t>point 2.</a:t>
            </a:r>
            <a:endParaRPr lang="en-US"/>
          </a:p>
          <a:p>
            <a:br>
              <a:rPr lang="en-US" dirty="0"/>
            </a:br>
            <a:endParaRPr lang="en-GB"/>
          </a:p>
        </p:txBody>
      </p:sp>
    </p:spTree>
    <p:extLst>
      <p:ext uri="{BB962C8B-B14F-4D97-AF65-F5344CB8AC3E}">
        <p14:creationId xmlns:p14="http://schemas.microsoft.com/office/powerpoint/2010/main" val="139418260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81640" y="260013"/>
            <a:ext cx="7511786"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428296" y="1216573"/>
            <a:ext cx="27432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Whenever a left turn is made, the point is presumed to be part of the convex hull. </a:t>
            </a:r>
            <a:endParaRPr lang="en-US">
              <a:ea typeface="+mn-lt"/>
              <a:cs typeface="+mn-lt"/>
            </a:endParaRPr>
          </a:p>
          <a:p>
            <a:pPr marL="285750" indent="-285750">
              <a:buFont typeface="Arial"/>
              <a:buChar char="•"/>
            </a:pPr>
            <a:r>
              <a:rPr lang="en-GB">
                <a:ea typeface="+mn-lt"/>
                <a:cs typeface="+mn-lt"/>
              </a:rPr>
              <a:t>We can clearly see a left turn being made to reach 2 from point 1. To get to point 3, another left turn is made. </a:t>
            </a:r>
            <a:endParaRPr lang="en-US">
              <a:ea typeface="+mn-lt"/>
              <a:cs typeface="+mn-lt"/>
            </a:endParaRPr>
          </a:p>
          <a:p>
            <a:pPr marL="285750" indent="-285750">
              <a:buFont typeface="Arial"/>
              <a:buChar char="•"/>
            </a:pPr>
            <a:r>
              <a:rPr lang="en-GB">
                <a:ea typeface="+mn-lt"/>
                <a:cs typeface="+mn-lt"/>
              </a:rPr>
              <a:t>Currently, point 3 is part of the convex hull. </a:t>
            </a:r>
            <a:endParaRPr lang="en-US">
              <a:ea typeface="+mn-lt"/>
              <a:cs typeface="+mn-lt"/>
            </a:endParaRPr>
          </a:p>
          <a:p>
            <a:pPr marL="285750" indent="-285750">
              <a:buFont typeface="Arial"/>
              <a:buChar char="•"/>
            </a:pPr>
            <a:r>
              <a:rPr lang="en-GB">
                <a:ea typeface="+mn-lt"/>
                <a:cs typeface="+mn-lt"/>
              </a:rPr>
              <a:t>A line segment is drawn from point 2 to 3 and 3 is pushed onto the stack.</a:t>
            </a:r>
            <a:endParaRPr lang="en-US"/>
          </a:p>
          <a:p>
            <a:br>
              <a:rPr lang="en-US" dirty="0"/>
            </a:br>
            <a:endParaRPr lang="en-GB"/>
          </a:p>
        </p:txBody>
      </p:sp>
    </p:spTree>
    <p:extLst>
      <p:ext uri="{BB962C8B-B14F-4D97-AF65-F5344CB8AC3E}">
        <p14:creationId xmlns:p14="http://schemas.microsoft.com/office/powerpoint/2010/main" val="29805470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306122"/>
            <a:ext cx="7538546" cy="6258893"/>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We make a right turn going to point 4. We’ll draw the line to point 4 but will not push it onto the stack.</a:t>
            </a:r>
            <a:endParaRPr lang="en-US">
              <a:ea typeface="+mn-lt"/>
              <a:cs typeface="+mn-lt"/>
            </a:endParaRPr>
          </a:p>
          <a:p>
            <a:br>
              <a:rPr lang="en-US" dirty="0"/>
            </a:br>
            <a:endParaRPr lang="en-GB"/>
          </a:p>
        </p:txBody>
      </p:sp>
    </p:spTree>
    <p:extLst>
      <p:ext uri="{BB962C8B-B14F-4D97-AF65-F5344CB8AC3E}">
        <p14:creationId xmlns:p14="http://schemas.microsoft.com/office/powerpoint/2010/main" val="24712375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78984" y="306122"/>
            <a:ext cx="7369648" cy="6258893"/>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612227" y="730469"/>
            <a:ext cx="274320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Whenever a right turn is made, Graham’s scan algorithm pops the previous value from the stack and compares the new value with the top of the stack again. </a:t>
            </a:r>
            <a:endParaRPr lang="en-US">
              <a:ea typeface="+mn-lt"/>
              <a:cs typeface="+mn-lt"/>
            </a:endParaRPr>
          </a:p>
          <a:p>
            <a:pPr marL="285750" indent="-285750">
              <a:buFont typeface="Arial"/>
              <a:buChar char="•"/>
            </a:pPr>
            <a:r>
              <a:rPr lang="en-GB">
                <a:ea typeface="+mn-lt"/>
                <a:cs typeface="+mn-lt"/>
              </a:rPr>
              <a:t>In this case, we’ll pop 3 from the top of the stack and we’ll see if going from point 2 to point 4 creates a left bend. </a:t>
            </a:r>
            <a:endParaRPr lang="en-US">
              <a:ea typeface="+mn-lt"/>
              <a:cs typeface="+mn-lt"/>
            </a:endParaRPr>
          </a:p>
          <a:p>
            <a:pPr marL="285750" indent="-285750">
              <a:buFont typeface="Arial"/>
              <a:buChar char="•"/>
            </a:pPr>
            <a:r>
              <a:rPr lang="en-GB">
                <a:ea typeface="+mn-lt"/>
                <a:cs typeface="+mn-lt"/>
              </a:rPr>
              <a:t>In this case it does, so we’ll draw a line segment from 2 to 4 and push 4 onto the stack.</a:t>
            </a:r>
            <a:endParaRPr lang="en-US"/>
          </a:p>
          <a:p>
            <a:br>
              <a:rPr lang="en-US" dirty="0"/>
            </a:br>
            <a:endParaRPr lang="en-GB"/>
          </a:p>
        </p:txBody>
      </p:sp>
    </p:spTree>
    <p:extLst>
      <p:ext uri="{BB962C8B-B14F-4D97-AF65-F5344CB8AC3E}">
        <p14:creationId xmlns:p14="http://schemas.microsoft.com/office/powerpoint/2010/main" val="224985622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295589"/>
            <a:ext cx="7538546" cy="6279959"/>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Since going from 4 to 5 creates a left turn, we’ll push 5 onto the stack. Point 5 is currently part of the convex hull.</a:t>
            </a:r>
            <a:endParaRPr lang="en-US"/>
          </a:p>
          <a:p>
            <a:br>
              <a:rPr lang="en-US" dirty="0"/>
            </a:br>
            <a:endParaRPr lang="en-GB"/>
          </a:p>
        </p:txBody>
      </p:sp>
    </p:spTree>
    <p:extLst>
      <p:ext uri="{BB962C8B-B14F-4D97-AF65-F5344CB8AC3E}">
        <p14:creationId xmlns:p14="http://schemas.microsoft.com/office/powerpoint/2010/main" val="273840301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06582" y="260013"/>
            <a:ext cx="7461902"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Moving from point 5 to 6 creates a left-hand turn, so we’ll push 6 onto the stack. Point 6 is currently part of the convex hull.</a:t>
            </a:r>
            <a:endParaRPr lang="en-US">
              <a:ea typeface="+mn-lt"/>
              <a:cs typeface="+mn-lt"/>
            </a:endParaRPr>
          </a:p>
          <a:p>
            <a:br>
              <a:rPr lang="en-US" dirty="0"/>
            </a:br>
            <a:endParaRPr lang="en-US" dirty="0"/>
          </a:p>
          <a:p>
            <a:br>
              <a:rPr lang="en-US" dirty="0"/>
            </a:br>
            <a:endParaRPr lang="en-GB"/>
          </a:p>
        </p:txBody>
      </p:sp>
    </p:spTree>
    <p:extLst>
      <p:ext uri="{BB962C8B-B14F-4D97-AF65-F5344CB8AC3E}">
        <p14:creationId xmlns:p14="http://schemas.microsoft.com/office/powerpoint/2010/main" val="39231695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107D8-B11A-43E5-96F7-3ACEFFCAC456}"/>
              </a:ext>
            </a:extLst>
          </p:cNvPr>
          <p:cNvSpPr>
            <a:spLocks noGrp="1"/>
          </p:cNvSpPr>
          <p:nvPr>
            <p:ph type="title"/>
          </p:nvPr>
        </p:nvSpPr>
        <p:spPr>
          <a:xfrm>
            <a:off x="1261872" y="365760"/>
            <a:ext cx="9692640" cy="1325562"/>
          </a:xfrm>
        </p:spPr>
        <p:txBody>
          <a:bodyPr>
            <a:normAutofit/>
          </a:bodyPr>
          <a:lstStyle/>
          <a:p>
            <a:r>
              <a:rPr lang="en-GB" dirty="0"/>
              <a:t>Topics to be covered</a:t>
            </a:r>
          </a:p>
        </p:txBody>
      </p:sp>
      <p:sp>
        <p:nvSpPr>
          <p:cNvPr id="3" name="Content Placeholder 2">
            <a:extLst>
              <a:ext uri="{FF2B5EF4-FFF2-40B4-BE49-F238E27FC236}">
                <a16:creationId xmlns:a16="http://schemas.microsoft.com/office/drawing/2014/main" id="{81E9CB0D-A331-4B12-B06C-5B30CEB7BF64}"/>
              </a:ext>
            </a:extLst>
          </p:cNvPr>
          <p:cNvSpPr>
            <a:spLocks noGrp="1"/>
          </p:cNvSpPr>
          <p:nvPr>
            <p:ph idx="1"/>
          </p:nvPr>
        </p:nvSpPr>
        <p:spPr>
          <a:xfrm>
            <a:off x="1261872" y="1828800"/>
            <a:ext cx="8595360" cy="4351337"/>
          </a:xfrm>
        </p:spPr>
        <p:txBody>
          <a:bodyPr vert="horz" lIns="91440" tIns="45720" rIns="91440" bIns="45720" rtlCol="0" anchor="t">
            <a:normAutofit/>
          </a:bodyPr>
          <a:lstStyle/>
          <a:p>
            <a:pPr marL="0" indent="0">
              <a:buNone/>
            </a:pPr>
            <a:endParaRPr lang="en-GB" dirty="0">
              <a:effectLst>
                <a:glow rad="38100">
                  <a:prstClr val="black">
                    <a:lumMod val="50000"/>
                    <a:lumOff val="50000"/>
                    <a:alpha val="20000"/>
                  </a:prstClr>
                </a:glow>
                <a:outerShdw blurRad="44450" dist="12700" dir="13860000" algn="tl" rotWithShape="0">
                  <a:srgbClr val="000000">
                    <a:alpha val="20000"/>
                  </a:srgbClr>
                </a:outerShdw>
              </a:effectLst>
              <a:latin typeface="Palatino Linotype"/>
            </a:endParaRPr>
          </a:p>
          <a:p>
            <a:pPr>
              <a:buClr>
                <a:srgbClr val="FFFFFF"/>
              </a:buClr>
            </a:pPr>
            <a:r>
              <a:rPr lang="en-GB" dirty="0">
                <a:effectLst>
                  <a:glow rad="38100">
                    <a:prstClr val="black">
                      <a:lumMod val="50000"/>
                      <a:lumOff val="50000"/>
                      <a:alpha val="20000"/>
                    </a:prstClr>
                  </a:glow>
                  <a:outerShdw blurRad="44450" dist="12700" dir="13860000" algn="tl" rotWithShape="0">
                    <a:srgbClr val="000000">
                      <a:alpha val="20000"/>
                    </a:srgbClr>
                  </a:outerShdw>
                </a:effectLst>
                <a:latin typeface="Palatino Linotype"/>
              </a:rPr>
              <a:t>What is sorting?</a:t>
            </a:r>
          </a:p>
          <a:p>
            <a:pPr>
              <a:buClr>
                <a:srgbClr val="FFFFFF"/>
              </a:buClr>
            </a:pPr>
            <a:r>
              <a:rPr lang="en-GB" dirty="0">
                <a:effectLst>
                  <a:glow rad="38100">
                    <a:prstClr val="black">
                      <a:lumMod val="50000"/>
                      <a:lumOff val="50000"/>
                      <a:alpha val="20000"/>
                    </a:prstClr>
                  </a:glow>
                  <a:outerShdw blurRad="44450" dist="12700" dir="13860000" algn="tl" rotWithShape="0">
                    <a:srgbClr val="000000">
                      <a:alpha val="20000"/>
                    </a:srgbClr>
                  </a:outerShdw>
                </a:effectLst>
                <a:latin typeface="Palatino Linotype"/>
              </a:rPr>
              <a:t>Types of sorting</a:t>
            </a:r>
          </a:p>
          <a:p>
            <a:pPr>
              <a:buClr>
                <a:srgbClr val="FFFFFF"/>
              </a:buClr>
            </a:pPr>
            <a:r>
              <a:rPr lang="en-GB" dirty="0">
                <a:effectLst>
                  <a:glow rad="38100">
                    <a:prstClr val="black">
                      <a:lumMod val="50000"/>
                      <a:lumOff val="50000"/>
                      <a:alpha val="20000"/>
                    </a:prstClr>
                  </a:glow>
                  <a:outerShdw blurRad="44450" dist="12700" dir="13860000" algn="tl" rotWithShape="0">
                    <a:srgbClr val="000000">
                      <a:alpha val="20000"/>
                    </a:srgbClr>
                  </a:outerShdw>
                </a:effectLst>
                <a:latin typeface="Palatino Linotype"/>
              </a:rPr>
              <a:t>Applications of sorting</a:t>
            </a:r>
          </a:p>
          <a:p>
            <a:pPr>
              <a:buClr>
                <a:srgbClr val="FFFFFF"/>
              </a:buClr>
            </a:pPr>
            <a:r>
              <a:rPr lang="en-GB">
                <a:effectLst>
                  <a:glow rad="38100">
                    <a:prstClr val="black">
                      <a:lumMod val="50000"/>
                      <a:lumOff val="50000"/>
                      <a:alpha val="20000"/>
                    </a:prstClr>
                  </a:glow>
                  <a:outerShdw blurRad="44450" dist="12700" dir="13860000" algn="tl" rotWithShape="0">
                    <a:srgbClr val="000000">
                      <a:alpha val="20000"/>
                    </a:srgbClr>
                  </a:outerShdw>
                </a:effectLst>
                <a:latin typeface="Palatino Linotype"/>
              </a:rPr>
              <a:t>Convex Hull</a:t>
            </a:r>
            <a:endParaRPr lang="en-GB" dirty="0">
              <a:effectLst>
                <a:glow rad="38100">
                  <a:prstClr val="black">
                    <a:lumMod val="50000"/>
                    <a:lumOff val="50000"/>
                    <a:alpha val="20000"/>
                  </a:prstClr>
                </a:glow>
                <a:outerShdw blurRad="44450" dist="12700" dir="13860000" algn="tl" rotWithShape="0">
                  <a:srgbClr val="000000">
                    <a:alpha val="20000"/>
                  </a:srgbClr>
                </a:outerShdw>
              </a:effectLst>
              <a:latin typeface="Palatino Linotype"/>
            </a:endParaRPr>
          </a:p>
          <a:p>
            <a:pPr>
              <a:buClr>
                <a:srgbClr val="FFFFFF"/>
              </a:buClr>
            </a:pPr>
            <a:r>
              <a:rPr lang="en-GB">
                <a:effectLst>
                  <a:glow rad="38100">
                    <a:prstClr val="black">
                      <a:lumMod val="50000"/>
                      <a:lumOff val="50000"/>
                      <a:alpha val="20000"/>
                    </a:prstClr>
                  </a:glow>
                  <a:outerShdw blurRad="44450" dist="12700" dir="13860000" algn="tl" rotWithShape="0">
                    <a:srgbClr val="000000">
                      <a:alpha val="20000"/>
                    </a:srgbClr>
                  </a:outerShdw>
                </a:effectLst>
                <a:latin typeface="Palatino Linotype"/>
              </a:rPr>
              <a:t>Use of sorting in convex hull algorithm</a:t>
            </a:r>
            <a:endParaRPr lang="en-GB"/>
          </a:p>
          <a:p>
            <a:pPr>
              <a:buClr>
                <a:srgbClr val="FFFFFF"/>
              </a:buClr>
            </a:pPr>
            <a:r>
              <a:rPr lang="en-GB" dirty="0">
                <a:effectLst>
                  <a:glow rad="38100">
                    <a:prstClr val="black">
                      <a:lumMod val="50000"/>
                      <a:lumOff val="50000"/>
                      <a:alpha val="20000"/>
                    </a:prstClr>
                  </a:glow>
                  <a:outerShdw blurRad="44450" dist="12700" dir="13860000" algn="tl" rotWithShape="0">
                    <a:srgbClr val="000000">
                      <a:alpha val="20000"/>
                    </a:srgbClr>
                  </a:outerShdw>
                </a:effectLst>
                <a:latin typeface="Palatino Linotype"/>
              </a:rPr>
              <a:t>Applications of convex hulls</a:t>
            </a:r>
          </a:p>
        </p:txBody>
      </p:sp>
      <p:sp>
        <p:nvSpPr>
          <p:cNvPr id="19" name="Rectangle 18">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23863EA-B12A-431A-9EA5-7D4ED35AB3C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val="425966406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326559"/>
            <a:ext cx="7538546" cy="6218018"/>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To get to point 7, we must make a right-hand turn at 6.</a:t>
            </a:r>
            <a:endParaRPr lang="en-US"/>
          </a:p>
          <a:p>
            <a:br>
              <a:rPr lang="en-US" dirty="0"/>
            </a:br>
            <a:endParaRPr lang="en-GB"/>
          </a:p>
        </p:txBody>
      </p:sp>
    </p:spTree>
    <p:extLst>
      <p:ext uri="{BB962C8B-B14F-4D97-AF65-F5344CB8AC3E}">
        <p14:creationId xmlns:p14="http://schemas.microsoft.com/office/powerpoint/2010/main" val="400802400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383075"/>
            <a:ext cx="7538546" cy="6104986"/>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72813" y="2412124"/>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Point 6 is popped from the stack and the turn is examined from point 5 to point 7. Since we make a left hand turn from point 5 to point 7, we push point 7 onto the stack.</a:t>
            </a:r>
            <a:endParaRPr lang="en-US"/>
          </a:p>
          <a:p>
            <a:br>
              <a:rPr lang="en-US" dirty="0"/>
            </a:br>
            <a:endParaRPr lang="en-GB"/>
          </a:p>
        </p:txBody>
      </p:sp>
    </p:spTree>
    <p:extLst>
      <p:ext uri="{BB962C8B-B14F-4D97-AF65-F5344CB8AC3E}">
        <p14:creationId xmlns:p14="http://schemas.microsoft.com/office/powerpoint/2010/main" val="241576846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771334" y="260013"/>
            <a:ext cx="7132398"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638503" y="2136228"/>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attempt to push point 8 onto the stack. To get to point 8, we make a left at point 7, therefore point 8 is added to the stack. Point 8 is currently part of the convex hull.</a:t>
            </a:r>
            <a:br>
              <a:rPr lang="en-US" dirty="0"/>
            </a:br>
            <a:endParaRPr lang="en-GB"/>
          </a:p>
        </p:txBody>
      </p:sp>
    </p:spTree>
    <p:extLst>
      <p:ext uri="{BB962C8B-B14F-4D97-AF65-F5344CB8AC3E}">
        <p14:creationId xmlns:p14="http://schemas.microsoft.com/office/powerpoint/2010/main" val="427316829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318173"/>
            <a:ext cx="7538546" cy="6234790"/>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Going to point 9 requires a right-hand turn at point 8.</a:t>
            </a:r>
            <a:endParaRPr lang="en-US"/>
          </a:p>
          <a:p>
            <a:br>
              <a:rPr lang="en-US" dirty="0"/>
            </a:br>
            <a:endParaRPr lang="en-GB"/>
          </a:p>
        </p:txBody>
      </p:sp>
    </p:spTree>
    <p:extLst>
      <p:ext uri="{BB962C8B-B14F-4D97-AF65-F5344CB8AC3E}">
        <p14:creationId xmlns:p14="http://schemas.microsoft.com/office/powerpoint/2010/main" val="318861619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49791" y="260013"/>
            <a:ext cx="7375483"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Since there’s a right-hand turn, point 8 is popped from the stack and point 9 is compared with point 7.</a:t>
            </a:r>
            <a:endParaRPr lang="en-US"/>
          </a:p>
          <a:p>
            <a:br>
              <a:rPr lang="en-US" dirty="0"/>
            </a:br>
            <a:endParaRPr lang="en-GB"/>
          </a:p>
        </p:txBody>
      </p:sp>
    </p:spTree>
    <p:extLst>
      <p:ext uri="{BB962C8B-B14F-4D97-AF65-F5344CB8AC3E}">
        <p14:creationId xmlns:p14="http://schemas.microsoft.com/office/powerpoint/2010/main" val="5657494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59557" y="260013"/>
            <a:ext cx="7355952"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493985" y="1834055"/>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To get to point 9 from point 7 requires another right-turn, so we pop point 7 from the stack too and compare point 9 to point 5. </a:t>
            </a:r>
            <a:endParaRPr lang="en-US">
              <a:ea typeface="+mn-lt"/>
              <a:cs typeface="+mn-lt"/>
            </a:endParaRPr>
          </a:p>
          <a:p>
            <a:pPr marL="285750" indent="-285750">
              <a:buFont typeface="Arial"/>
              <a:buChar char="•"/>
            </a:pPr>
            <a:r>
              <a:rPr lang="en-GB">
                <a:ea typeface="+mn-lt"/>
                <a:cs typeface="+mn-lt"/>
              </a:rPr>
              <a:t>We make a left-hand turn at point 5 to get to point 9, so 9 is pushed onto the stack.</a:t>
            </a:r>
            <a:endParaRPr lang="en-US"/>
          </a:p>
          <a:p>
            <a:br>
              <a:rPr lang="en-US" dirty="0"/>
            </a:br>
            <a:endParaRPr lang="en-GB"/>
          </a:p>
        </p:txBody>
      </p:sp>
    </p:spTree>
    <p:extLst>
      <p:ext uri="{BB962C8B-B14F-4D97-AF65-F5344CB8AC3E}">
        <p14:creationId xmlns:p14="http://schemas.microsoft.com/office/powerpoint/2010/main" val="229785828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708327" y="260013"/>
            <a:ext cx="7258412"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Next, we make a left turn to get to point 10. Point 10 is currently part of the convex hull.</a:t>
            </a:r>
            <a:endParaRPr lang="en-US"/>
          </a:p>
          <a:p>
            <a:br>
              <a:rPr lang="en-US" dirty="0"/>
            </a:br>
            <a:endParaRPr lang="en-GB"/>
          </a:p>
        </p:txBody>
      </p:sp>
    </p:spTree>
    <p:extLst>
      <p:ext uri="{BB962C8B-B14F-4D97-AF65-F5344CB8AC3E}">
        <p14:creationId xmlns:p14="http://schemas.microsoft.com/office/powerpoint/2010/main" val="377461180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11984" y="260013"/>
            <a:ext cx="7451097"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 right turn is required to get to point 11 from point 10.</a:t>
            </a:r>
            <a:endParaRPr lang="en-US"/>
          </a:p>
          <a:p>
            <a:br>
              <a:rPr lang="en-US" dirty="0"/>
            </a:br>
            <a:endParaRPr lang="en-GB"/>
          </a:p>
        </p:txBody>
      </p:sp>
    </p:spTree>
    <p:extLst>
      <p:ext uri="{BB962C8B-B14F-4D97-AF65-F5344CB8AC3E}">
        <p14:creationId xmlns:p14="http://schemas.microsoft.com/office/powerpoint/2010/main" val="385053804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81083" y="260013"/>
            <a:ext cx="7512899"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72813" y="1834055"/>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Since a right turn is taken at point 10, point 10 is popped from the stack and the path to point 10 from point 9 is examined. Since a left turn is made at point 9 to get to point 11, point 11 is pushed onto the stack.</a:t>
            </a:r>
            <a:endParaRPr lang="en-US">
              <a:ea typeface="+mn-lt"/>
              <a:cs typeface="+mn-lt"/>
            </a:endParaRPr>
          </a:p>
          <a:p>
            <a:br>
              <a:rPr lang="en-US" dirty="0"/>
            </a:br>
            <a:endParaRPr lang="en-GB"/>
          </a:p>
        </p:txBody>
      </p:sp>
    </p:spTree>
    <p:extLst>
      <p:ext uri="{BB962C8B-B14F-4D97-AF65-F5344CB8AC3E}">
        <p14:creationId xmlns:p14="http://schemas.microsoft.com/office/powerpoint/2010/main" val="179996225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295589"/>
            <a:ext cx="7538546" cy="6279959"/>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372710"/>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 left turn is made at point 11 to get to point 12. Point 12 is therefore pushed onto the stack and is currently considered part of the convex hull.</a:t>
            </a:r>
            <a:endParaRPr lang="en-US"/>
          </a:p>
          <a:p>
            <a:br>
              <a:rPr lang="en-US" dirty="0"/>
            </a:br>
            <a:endParaRPr lang="en-US" dirty="0"/>
          </a:p>
          <a:p>
            <a:br>
              <a:rPr lang="en-US" dirty="0"/>
            </a:br>
            <a:endParaRPr lang="en-GB"/>
          </a:p>
        </p:txBody>
      </p:sp>
    </p:spTree>
    <p:extLst>
      <p:ext uri="{BB962C8B-B14F-4D97-AF65-F5344CB8AC3E}">
        <p14:creationId xmlns:p14="http://schemas.microsoft.com/office/powerpoint/2010/main" val="17684416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a:t>What is sorting?</a:t>
            </a:r>
          </a:p>
        </p:txBody>
      </p:sp>
      <p:sp>
        <p:nvSpPr>
          <p:cNvPr id="3" name="Content Placeholder"/>
          <p:cNvSpPr>
            <a:spLocks noGrp="1"/>
          </p:cNvSpPr>
          <p:nvPr>
            <p:ph idx="1"/>
          </p:nvPr>
        </p:nvSpPr>
        <p:spPr>
          <a:xfrm>
            <a:off x="1261872" y="1828800"/>
            <a:ext cx="8595360" cy="4351337"/>
          </a:xfrm>
        </p:spPr>
        <p:txBody>
          <a:bodyPr vert="horz" lIns="91440" tIns="45720" rIns="91440" bIns="45720" rtlCol="0" anchor="t">
            <a:normAutofit/>
          </a:bodyPr>
          <a:lstStyle/>
          <a:p>
            <a:r>
              <a:rPr lang="en-GB" dirty="0">
                <a:latin typeface="Palatino Linotype"/>
              </a:rPr>
              <a:t>In computer science, a </a:t>
            </a:r>
            <a:r>
              <a:rPr lang="en-GB" b="1" dirty="0">
                <a:latin typeface="Palatino Linotype"/>
              </a:rPr>
              <a:t>sorting algorithm</a:t>
            </a:r>
            <a:r>
              <a:rPr lang="en-GB" dirty="0">
                <a:latin typeface="Palatino Linotype"/>
              </a:rPr>
              <a:t> is an algorithm that puts elements of a list into an order.</a:t>
            </a:r>
            <a:endParaRPr lang="en-US">
              <a:ea typeface="+mn-lt"/>
              <a:cs typeface="+mn-lt"/>
            </a:endParaRPr>
          </a:p>
          <a:p>
            <a:r>
              <a:rPr lang="en-GB" dirty="0">
                <a:latin typeface="Palatino Linotype"/>
              </a:rPr>
              <a:t> Efficient sorting is important for optimizing the efficiency of other algorithms (such as search and merge algorithms).</a:t>
            </a:r>
            <a:endParaRPr lang="en-GB">
              <a:ea typeface="+mn-lt"/>
              <a:cs typeface="+mn-lt"/>
            </a:endParaRPr>
          </a:p>
          <a:p>
            <a:r>
              <a:rPr lang="en-GB" dirty="0">
                <a:latin typeface="Palatino Linotype"/>
              </a:rPr>
              <a:t>Formally, the output of any sorting algorithm must satisfy two conditions:</a:t>
            </a:r>
            <a:endParaRPr lang="en-GB">
              <a:ea typeface="+mn-lt"/>
              <a:cs typeface="+mn-lt"/>
            </a:endParaRPr>
          </a:p>
          <a:p>
            <a:r>
              <a:rPr lang="en-GB" dirty="0">
                <a:latin typeface="Palatino Linotype"/>
              </a:rPr>
              <a:t>The output is in monotonic order (each element is no smaller/larger than the previous element, according to the required order).</a:t>
            </a:r>
            <a:endParaRPr lang="en-GB">
              <a:ea typeface="+mn-lt"/>
              <a:cs typeface="+mn-lt"/>
            </a:endParaRPr>
          </a:p>
          <a:p>
            <a:r>
              <a:rPr lang="en-GB" dirty="0">
                <a:latin typeface="Palatino Linotype"/>
              </a:rPr>
              <a:t>The output is a permutation (a reordering, yet retaining all of the original elements) of the input.</a:t>
            </a:r>
            <a:endParaRPr lang="en-GB" dirty="0">
              <a:ea typeface="+mn-lt"/>
              <a:cs typeface="+mn-lt"/>
            </a:endParaRPr>
          </a:p>
          <a:p>
            <a:endParaRPr lang="en-GB" dirty="0">
              <a:ea typeface="+mn-lt"/>
              <a:cs typeface="+mn-lt"/>
            </a:endParaRPr>
          </a:p>
          <a:p>
            <a:endParaRPr lang="en-US" dirty="0"/>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624704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286075"/>
            <a:ext cx="7538546" cy="6298986"/>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35469"/>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 right turn is required to go to point 13 from point 12.</a:t>
            </a:r>
            <a:endParaRPr lang="en-US"/>
          </a:p>
          <a:p>
            <a:br>
              <a:rPr lang="en-US" dirty="0"/>
            </a:br>
            <a:endParaRPr lang="en-US" dirty="0"/>
          </a:p>
          <a:p>
            <a:br>
              <a:rPr lang="en-US" dirty="0"/>
            </a:br>
            <a:endParaRPr lang="en-GB"/>
          </a:p>
        </p:txBody>
      </p:sp>
    </p:spTree>
    <p:extLst>
      <p:ext uri="{BB962C8B-B14F-4D97-AF65-F5344CB8AC3E}">
        <p14:creationId xmlns:p14="http://schemas.microsoft.com/office/powerpoint/2010/main" val="114849692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89743" y="286075"/>
            <a:ext cx="7295580" cy="6298986"/>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280745"/>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Point 12 is popped from the stack and the path to point 13 from point 11 is examined. Since a left turn is made at point 11, point 13 is pushed onto the stack.</a:t>
            </a:r>
            <a:br>
              <a:rPr lang="en-US" dirty="0"/>
            </a:br>
            <a:endParaRPr lang="en-GB"/>
          </a:p>
        </p:txBody>
      </p:sp>
    </p:spTree>
    <p:extLst>
      <p:ext uri="{BB962C8B-B14F-4D97-AF65-F5344CB8AC3E}">
        <p14:creationId xmlns:p14="http://schemas.microsoft.com/office/powerpoint/2010/main" val="48568185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77899" y="260013"/>
            <a:ext cx="7319268"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59675" y="266174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 left turn is made at point 13 to get to point 14, so point 14 is pushed onto the stack.</a:t>
            </a:r>
            <a:br>
              <a:rPr lang="en-US" dirty="0"/>
            </a:br>
            <a:endParaRPr lang="en-GB"/>
          </a:p>
        </p:txBody>
      </p:sp>
    </p:spTree>
    <p:extLst>
      <p:ext uri="{BB962C8B-B14F-4D97-AF65-F5344CB8AC3E}">
        <p14:creationId xmlns:p14="http://schemas.microsoft.com/office/powerpoint/2010/main" val="305370668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568260" y="338237"/>
            <a:ext cx="7538546" cy="6194662"/>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441433" y="2688021"/>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right turn is  required to go from </a:t>
            </a:r>
            <a:r>
              <a:rPr lang="en-US" dirty="0"/>
              <a:t>point 14 to point 15.</a:t>
            </a:r>
            <a:endParaRPr lang="en-GB" dirty="0"/>
          </a:p>
          <a:p>
            <a:br>
              <a:rPr lang="en-US" dirty="0"/>
            </a:br>
            <a:endParaRPr lang="en-GB"/>
          </a:p>
        </p:txBody>
      </p:sp>
    </p:spTree>
    <p:extLst>
      <p:ext uri="{BB962C8B-B14F-4D97-AF65-F5344CB8AC3E}">
        <p14:creationId xmlns:p14="http://schemas.microsoft.com/office/powerpoint/2010/main" val="3084855372"/>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63601" y="260013"/>
            <a:ext cx="7347864"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467709" y="1689538"/>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a:t>Since a right turn was made at point 14, point 14 is popped from the stack. </a:t>
            </a:r>
            <a:endParaRPr lang="en-US">
              <a:ea typeface="+mn-lt"/>
              <a:cs typeface="+mn-lt"/>
            </a:endParaRPr>
          </a:p>
          <a:p>
            <a:pPr marL="285750" indent="-285750">
              <a:buFont typeface="Arial,Sans-Serif"/>
              <a:buChar char="•"/>
            </a:pPr>
            <a:r>
              <a:rPr lang="en-GB"/>
              <a:t>The path to point 15 from point 13 is examined next.</a:t>
            </a:r>
            <a:endParaRPr lang="en-US">
              <a:ea typeface="+mn-lt"/>
              <a:cs typeface="+mn-lt"/>
            </a:endParaRPr>
          </a:p>
          <a:p>
            <a:pPr marL="285750" indent="-285750">
              <a:buFont typeface="Arial,Sans-Serif"/>
              <a:buChar char="•"/>
            </a:pPr>
            <a:r>
              <a:rPr lang="en-GB"/>
              <a:t>A left turn is made at point 13 to get to point 15, so point 15 is pushed onto the stack.</a:t>
            </a:r>
            <a:br>
              <a:rPr lang="en-US" dirty="0"/>
            </a:br>
            <a:endParaRPr lang="en-GB"/>
          </a:p>
        </p:txBody>
      </p:sp>
    </p:spTree>
    <p:extLst>
      <p:ext uri="{BB962C8B-B14F-4D97-AF65-F5344CB8AC3E}">
        <p14:creationId xmlns:p14="http://schemas.microsoft.com/office/powerpoint/2010/main" val="377838098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4955682"/>
          </a:xfrm>
        </p:spPr>
        <p:txBody>
          <a:bodyPr vert="horz" lIns="91440" tIns="45720" rIns="91440" bIns="45720" rtlCol="0" anchor="t">
            <a:normAutofit/>
          </a:bodyPr>
          <a:lstStyle/>
          <a:p>
            <a:endParaRPr lang="en-GB" sz="1600" dirty="0">
              <a:latin typeface="Palatino Linotype"/>
            </a:endParaRPr>
          </a:p>
          <a:p>
            <a:br>
              <a:rPr lang="en-GB" sz="700" dirty="0">
                <a:ea typeface="+mn-lt"/>
                <a:cs typeface="+mn-lt"/>
              </a:rPr>
            </a:br>
            <a:endParaRPr lang="en-GB" sz="700"/>
          </a:p>
        </p:txBody>
      </p:sp>
      <p:pic>
        <p:nvPicPr>
          <p:cNvPr id="3" name="Picture 3" descr="Chart, radar chart&#10;&#10;Description automatically generated">
            <a:extLst>
              <a:ext uri="{FF2B5EF4-FFF2-40B4-BE49-F238E27FC236}">
                <a16:creationId xmlns:a16="http://schemas.microsoft.com/office/drawing/2014/main" id="{5C72C21D-C3EB-45A6-9D34-71F4ED74702D}"/>
              </a:ext>
            </a:extLst>
          </p:cNvPr>
          <p:cNvPicPr>
            <a:picLocks noChangeAspect="1"/>
          </p:cNvPicPr>
          <p:nvPr/>
        </p:nvPicPr>
        <p:blipFill>
          <a:blip r:embed="rId2"/>
          <a:stretch>
            <a:fillRect/>
          </a:stretch>
        </p:blipFill>
        <p:spPr>
          <a:xfrm>
            <a:off x="3630059" y="260013"/>
            <a:ext cx="7414948" cy="6351111"/>
          </a:xfrm>
          <a:prstGeom prst="rect">
            <a:avLst/>
          </a:prstGeom>
        </p:spPr>
      </p:pic>
      <p:sp>
        <p:nvSpPr>
          <p:cNvPr id="4" name="TextBox 3">
            <a:extLst>
              <a:ext uri="{FF2B5EF4-FFF2-40B4-BE49-F238E27FC236}">
                <a16:creationId xmlns:a16="http://schemas.microsoft.com/office/drawing/2014/main" id="{DA32ACCA-ACBA-4D9E-A9BC-0BC4783F2659}"/>
              </a:ext>
            </a:extLst>
          </p:cNvPr>
          <p:cNvSpPr txBox="1"/>
          <p:nvPr/>
        </p:nvSpPr>
        <p:spPr>
          <a:xfrm>
            <a:off x="520261" y="1860331"/>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Going from point 15 to the starting point 0 requires a left turn. </a:t>
            </a:r>
          </a:p>
          <a:p>
            <a:pPr marL="285750" indent="-285750">
              <a:buFont typeface="Arial"/>
              <a:buChar char="•"/>
            </a:pPr>
            <a:r>
              <a:rPr lang="en-US"/>
              <a:t>Since the initial point was the point that we needed to reach to complete the convex hull, the algorithm ends.</a:t>
            </a:r>
          </a:p>
          <a:p>
            <a:br>
              <a:rPr lang="en-US" dirty="0"/>
            </a:br>
            <a:endParaRPr lang="en-GB"/>
          </a:p>
        </p:txBody>
      </p:sp>
    </p:spTree>
    <p:extLst>
      <p:ext uri="{BB962C8B-B14F-4D97-AF65-F5344CB8AC3E}">
        <p14:creationId xmlns:p14="http://schemas.microsoft.com/office/powerpoint/2010/main" val="153033766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a:t>Applications of convex hulls</a:t>
            </a:r>
          </a:p>
        </p:txBody>
      </p:sp>
      <p:sp>
        <p:nvSpPr>
          <p:cNvPr id="3" name="Content Placeholder"/>
          <p:cNvSpPr>
            <a:spLocks noGrp="1"/>
          </p:cNvSpPr>
          <p:nvPr>
            <p:ph idx="1"/>
          </p:nvPr>
        </p:nvSpPr>
        <p:spPr>
          <a:xfrm>
            <a:off x="1261872" y="1828800"/>
            <a:ext cx="5967773" cy="4351337"/>
          </a:xfrm>
        </p:spPr>
        <p:txBody>
          <a:bodyPr vert="horz" lIns="91440" tIns="45720" rIns="91440" bIns="45720" rtlCol="0" anchor="t">
            <a:normAutofit/>
          </a:bodyPr>
          <a:lstStyle/>
          <a:p>
            <a:endParaRPr lang="en-US" b="1" dirty="0">
              <a:ea typeface="+mn-lt"/>
              <a:cs typeface="+mn-lt"/>
            </a:endParaRPr>
          </a:p>
          <a:p>
            <a:r>
              <a:rPr lang="en-US" b="1">
                <a:ea typeface="+mn-lt"/>
                <a:cs typeface="+mn-lt"/>
              </a:rPr>
              <a:t>Robot motion planning:</a:t>
            </a:r>
            <a:r>
              <a:rPr lang="en-US">
                <a:ea typeface="+mn-lt"/>
                <a:cs typeface="+mn-lt"/>
              </a:rPr>
              <a:t> In order to get from s to t, the shortest path will either be the straight line from s to t (if the obstacle doesn't intersect it) or one of the two polygonal chains of the convex hull.</a:t>
            </a:r>
            <a:endParaRPr lang="en-US"/>
          </a:p>
          <a:p>
            <a:endParaRPr lang="en-US" b="1" dirty="0">
              <a:ea typeface="+mn-lt"/>
              <a:cs typeface="+mn-lt"/>
            </a:endParaRPr>
          </a:p>
          <a:p>
            <a:r>
              <a:rPr lang="en-US" b="1">
                <a:ea typeface="+mn-lt"/>
                <a:cs typeface="+mn-lt"/>
              </a:rPr>
              <a:t>Collision avoidance</a:t>
            </a:r>
            <a:r>
              <a:rPr lang="en-US">
                <a:ea typeface="+mn-lt"/>
                <a:cs typeface="+mn-lt"/>
              </a:rPr>
              <a:t>: If the convex hull of a car avoids collision with obstacles then so does the car. Since the computation of paths that avoid collision is much easier with a convex car, then it is often used to plan paths.</a:t>
            </a:r>
            <a:br>
              <a:rPr lang="en-US" dirty="0">
                <a:ea typeface="+mn-lt"/>
                <a:cs typeface="+mn-lt"/>
              </a:rPr>
            </a:br>
            <a:endParaRPr lang="en-US">
              <a:ea typeface="+mn-lt"/>
              <a:cs typeface="+mn-lt"/>
            </a:endParaRPr>
          </a:p>
          <a:p>
            <a:endParaRPr lang="en-US" dirty="0"/>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Radar chart&#10;&#10;Description automatically generated">
            <a:extLst>
              <a:ext uri="{FF2B5EF4-FFF2-40B4-BE49-F238E27FC236}">
                <a16:creationId xmlns:a16="http://schemas.microsoft.com/office/drawing/2014/main" id="{C55CEB43-EBDF-4AE4-8718-6644070B4A53}"/>
              </a:ext>
            </a:extLst>
          </p:cNvPr>
          <p:cNvPicPr>
            <a:picLocks noChangeAspect="1"/>
          </p:cNvPicPr>
          <p:nvPr/>
        </p:nvPicPr>
        <p:blipFill>
          <a:blip r:embed="rId2"/>
          <a:stretch>
            <a:fillRect/>
          </a:stretch>
        </p:blipFill>
        <p:spPr>
          <a:xfrm>
            <a:off x="7338848" y="1671224"/>
            <a:ext cx="3702268" cy="2319999"/>
          </a:xfrm>
          <a:prstGeom prst="rect">
            <a:avLst/>
          </a:prstGeom>
        </p:spPr>
      </p:pic>
      <p:pic>
        <p:nvPicPr>
          <p:cNvPr id="5" name="Picture 5">
            <a:extLst>
              <a:ext uri="{FF2B5EF4-FFF2-40B4-BE49-F238E27FC236}">
                <a16:creationId xmlns:a16="http://schemas.microsoft.com/office/drawing/2014/main" id="{B14927FD-6BFB-44FE-98B9-FBA5294B7641}"/>
              </a:ext>
            </a:extLst>
          </p:cNvPr>
          <p:cNvPicPr>
            <a:picLocks noChangeAspect="1"/>
          </p:cNvPicPr>
          <p:nvPr/>
        </p:nvPicPr>
        <p:blipFill>
          <a:blip r:embed="rId3"/>
          <a:stretch>
            <a:fillRect/>
          </a:stretch>
        </p:blipFill>
        <p:spPr>
          <a:xfrm>
            <a:off x="7338848" y="4095093"/>
            <a:ext cx="3702268" cy="2333296"/>
          </a:xfrm>
          <a:prstGeom prst="rect">
            <a:avLst/>
          </a:prstGeom>
        </p:spPr>
      </p:pic>
    </p:spTree>
    <p:extLst>
      <p:ext uri="{BB962C8B-B14F-4D97-AF65-F5344CB8AC3E}">
        <p14:creationId xmlns:p14="http://schemas.microsoft.com/office/powerpoint/2010/main" val="767543474"/>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55360-D59A-49E8-8F73-9D42E8A835C2}"/>
              </a:ext>
            </a:extLst>
          </p:cNvPr>
          <p:cNvSpPr>
            <a:spLocks noGrp="1"/>
          </p:cNvSpPr>
          <p:nvPr>
            <p:ph type="title"/>
          </p:nvPr>
        </p:nvSpPr>
        <p:spPr>
          <a:xfrm>
            <a:off x="1261872" y="365760"/>
            <a:ext cx="9692640" cy="1325562"/>
          </a:xfrm>
        </p:spPr>
        <p:txBody>
          <a:bodyPr>
            <a:normAutofit/>
          </a:bodyPr>
          <a:lstStyle/>
          <a:p>
            <a:r>
              <a:rPr lang="en-GB" dirty="0"/>
              <a:t>  </a:t>
            </a:r>
          </a:p>
        </p:txBody>
      </p:sp>
      <p:sp>
        <p:nvSpPr>
          <p:cNvPr id="3" name="Content Placeholder 2">
            <a:extLst>
              <a:ext uri="{FF2B5EF4-FFF2-40B4-BE49-F238E27FC236}">
                <a16:creationId xmlns:a16="http://schemas.microsoft.com/office/drawing/2014/main" id="{AAFA43D3-4681-480C-81FB-20307EFAF41F}"/>
              </a:ext>
            </a:extLst>
          </p:cNvPr>
          <p:cNvSpPr>
            <a:spLocks noGrp="1"/>
          </p:cNvSpPr>
          <p:nvPr>
            <p:ph idx="1"/>
          </p:nvPr>
        </p:nvSpPr>
        <p:spPr>
          <a:xfrm>
            <a:off x="1261872" y="1828800"/>
            <a:ext cx="8595360" cy="2341234"/>
          </a:xfrm>
        </p:spPr>
        <p:txBody>
          <a:bodyPr vert="horz" lIns="91440" tIns="45720" rIns="91440" bIns="45720" rtlCol="0" anchor="t">
            <a:normAutofit lnSpcReduction="10000"/>
          </a:bodyPr>
          <a:lstStyle/>
          <a:p>
            <a:r>
              <a:rPr lang="en-GB" b="1">
                <a:ea typeface="+mn-lt"/>
                <a:cs typeface="+mn-lt"/>
              </a:rPr>
              <a:t>Smallest box</a:t>
            </a:r>
            <a:r>
              <a:rPr lang="en-GB">
                <a:ea typeface="+mn-lt"/>
                <a:cs typeface="+mn-lt"/>
              </a:rPr>
              <a:t>: The smallest area rectangle that encloses a polygon has at least one side flush with the convex hull of the polygon, and so the hull is computed at the first step of minimum rectangle algorithms. Similarly, finding the smallest three-dimensional box surrounding an object depends on the 3D-convex hull.</a:t>
            </a:r>
            <a:endParaRPr lang="en-GB"/>
          </a:p>
          <a:p>
            <a:r>
              <a:rPr lang="en-GB" b="1">
                <a:ea typeface="+mn-lt"/>
                <a:cs typeface="+mn-lt"/>
              </a:rPr>
              <a:t>Shape analysis</a:t>
            </a:r>
            <a:r>
              <a:rPr lang="en-GB">
                <a:ea typeface="+mn-lt"/>
                <a:cs typeface="+mn-lt"/>
              </a:rPr>
              <a:t>: Shapes may be classified for the purposes of matching by their "convex deficiency trees", structures that depend for their computation on convex hulls.</a:t>
            </a:r>
            <a:endParaRPr lang="en-GB"/>
          </a:p>
          <a:p>
            <a:pPr marL="0" indent="0">
              <a:buNone/>
            </a:pPr>
            <a:endParaRPr lang="en-GB" dirty="0"/>
          </a:p>
          <a:p>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diagram&#10;&#10;Description automatically generated">
            <a:extLst>
              <a:ext uri="{FF2B5EF4-FFF2-40B4-BE49-F238E27FC236}">
                <a16:creationId xmlns:a16="http://schemas.microsoft.com/office/drawing/2014/main" id="{5F95A7A5-394B-4DDA-A7C8-FD7FEEA896A0}"/>
              </a:ext>
            </a:extLst>
          </p:cNvPr>
          <p:cNvPicPr>
            <a:picLocks noChangeAspect="1"/>
          </p:cNvPicPr>
          <p:nvPr/>
        </p:nvPicPr>
        <p:blipFill rotWithShape="1">
          <a:blip r:embed="rId2"/>
          <a:srcRect r="188" b="20755"/>
          <a:stretch/>
        </p:blipFill>
        <p:spPr>
          <a:xfrm>
            <a:off x="5157952" y="4359940"/>
            <a:ext cx="4691900" cy="1647906"/>
          </a:xfrm>
          <a:prstGeom prst="rect">
            <a:avLst/>
          </a:prstGeom>
        </p:spPr>
      </p:pic>
      <p:sp>
        <p:nvSpPr>
          <p:cNvPr id="5" name="TextBox 4">
            <a:extLst>
              <a:ext uri="{FF2B5EF4-FFF2-40B4-BE49-F238E27FC236}">
                <a16:creationId xmlns:a16="http://schemas.microsoft.com/office/drawing/2014/main" id="{F6FE71E6-C4E3-400B-BA8C-F5870E84EECA}"/>
              </a:ext>
            </a:extLst>
          </p:cNvPr>
          <p:cNvSpPr txBox="1"/>
          <p:nvPr/>
        </p:nvSpPr>
        <p:spPr>
          <a:xfrm>
            <a:off x="1439919" y="4251435"/>
            <a:ext cx="34263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Apart from these applications, convex hull has also found many applications in the field of mathematics, statistics, geometric modelling and even quamtum physics.</a:t>
            </a:r>
            <a:endParaRPr lang="en-GB" dirty="0"/>
          </a:p>
        </p:txBody>
      </p:sp>
      <p:sp>
        <p:nvSpPr>
          <p:cNvPr id="6" name="TextBox 5">
            <a:extLst>
              <a:ext uri="{FF2B5EF4-FFF2-40B4-BE49-F238E27FC236}">
                <a16:creationId xmlns:a16="http://schemas.microsoft.com/office/drawing/2014/main" id="{BD2D45C5-C063-4671-A748-196841AFE4D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92635970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9B8F4-9FBD-4B55-994F-F8566BBF91E9}"/>
              </a:ext>
            </a:extLst>
          </p:cNvPr>
          <p:cNvSpPr>
            <a:spLocks noGrp="1"/>
          </p:cNvSpPr>
          <p:nvPr>
            <p:ph type="title"/>
          </p:nvPr>
        </p:nvSpPr>
        <p:spPr>
          <a:xfrm>
            <a:off x="1261872" y="365760"/>
            <a:ext cx="9692640" cy="1325562"/>
          </a:xfrm>
        </p:spPr>
        <p:txBody>
          <a:bodyPr>
            <a:normAutofit/>
          </a:bodyPr>
          <a:lstStyle/>
          <a:p>
            <a:r>
              <a:rPr lang="en-GB"/>
              <a:t>Conclusion</a:t>
            </a:r>
          </a:p>
        </p:txBody>
      </p:sp>
      <p:sp>
        <p:nvSpPr>
          <p:cNvPr id="3" name="Content Placeholder 2">
            <a:extLst>
              <a:ext uri="{FF2B5EF4-FFF2-40B4-BE49-F238E27FC236}">
                <a16:creationId xmlns:a16="http://schemas.microsoft.com/office/drawing/2014/main" id="{BF4F7DBD-F2D0-4EDA-89E1-92386781F7B5}"/>
              </a:ext>
            </a:extLst>
          </p:cNvPr>
          <p:cNvSpPr>
            <a:spLocks noGrp="1"/>
          </p:cNvSpPr>
          <p:nvPr>
            <p:ph idx="1"/>
          </p:nvPr>
        </p:nvSpPr>
        <p:spPr>
          <a:xfrm>
            <a:off x="1261872" y="1828800"/>
            <a:ext cx="8595360" cy="4351337"/>
          </a:xfrm>
        </p:spPr>
        <p:txBody>
          <a:bodyPr vert="horz" lIns="91440" tIns="45720" rIns="91440" bIns="45720" rtlCol="0" anchor="t">
            <a:normAutofit/>
          </a:bodyPr>
          <a:lstStyle/>
          <a:p>
            <a:endParaRPr lang="en-GB"/>
          </a:p>
          <a:p>
            <a:r>
              <a:rPr lang="en-GB"/>
              <a:t>Sorting is a very important algorithm and has many applications.</a:t>
            </a:r>
          </a:p>
          <a:p>
            <a:r>
              <a:rPr lang="en-GB"/>
              <a:t>It is used in some algorithms like the Kruskal's algorithm.</a:t>
            </a:r>
            <a:endParaRPr lang="en-GB" dirty="0"/>
          </a:p>
          <a:p>
            <a:r>
              <a:rPr lang="en-GB"/>
              <a:t>It is also a crucial part in the Graham Scan algorithm for finding convex hull in O(nlogn) time.</a:t>
            </a:r>
          </a:p>
          <a:p>
            <a:r>
              <a:rPr lang="en-GB"/>
              <a:t>Convex hull can be imagined as covering a set of points using a rubber band.</a:t>
            </a:r>
            <a:endParaRPr lang="en-GB" dirty="0"/>
          </a:p>
          <a:p>
            <a:r>
              <a:rPr lang="en-GB"/>
              <a:t>Convex hulls are useful in collision avoidance, smallest box, finding safe path for robot and in many other fields like mathematics, statictics, etc.</a:t>
            </a:r>
            <a:endParaRPr lang="en-GB" dirty="0"/>
          </a:p>
          <a:p>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909406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a:t>Types of sorting</a:t>
            </a:r>
          </a:p>
        </p:txBody>
      </p:sp>
      <p:sp>
        <p:nvSpPr>
          <p:cNvPr id="3" name="Content Placeholder"/>
          <p:cNvSpPr>
            <a:spLocks noGrp="1"/>
          </p:cNvSpPr>
          <p:nvPr>
            <p:ph idx="1"/>
          </p:nvPr>
        </p:nvSpPr>
        <p:spPr>
          <a:xfrm>
            <a:off x="1261872" y="2722180"/>
            <a:ext cx="8595360" cy="2525164"/>
          </a:xfrm>
        </p:spPr>
        <p:txBody>
          <a:bodyPr vert="horz" lIns="91440" tIns="45720" rIns="91440" bIns="45720" rtlCol="0" anchor="t">
            <a:normAutofit lnSpcReduction="10000"/>
          </a:bodyPr>
          <a:lstStyle/>
          <a:p>
            <a:r>
              <a:rPr lang="en-US" sz="2400" dirty="0"/>
              <a:t>Sorting algorithms are classified on the basis of its time complexity and space complexity.</a:t>
            </a:r>
          </a:p>
          <a:p>
            <a:r>
              <a:rPr lang="en-US" sz="2400" dirty="0"/>
              <a:t>In most cases, the time complexity of algorithms are considered when choosing the algorithm.</a:t>
            </a:r>
          </a:p>
          <a:p>
            <a:r>
              <a:rPr lang="en-US" sz="2400" dirty="0"/>
              <a:t>Quick Sort is generally considered the fastest algorithm for most cases.</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30914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CCCC4-E28A-43E5-9685-8D8B3C613803}"/>
              </a:ext>
            </a:extLst>
          </p:cNvPr>
          <p:cNvSpPr>
            <a:spLocks noGrp="1"/>
          </p:cNvSpPr>
          <p:nvPr>
            <p:ph type="title"/>
          </p:nvPr>
        </p:nvSpPr>
        <p:spPr>
          <a:xfrm>
            <a:off x="1261872" y="365760"/>
            <a:ext cx="9692640" cy="1325562"/>
          </a:xfrm>
        </p:spPr>
        <p:txBody>
          <a:bodyPr>
            <a:normAutofit/>
          </a:bodyPr>
          <a:lstStyle/>
          <a:p>
            <a:r>
              <a:rPr lang="en-GB" dirty="0"/>
              <a:t>Quick Sort</a:t>
            </a:r>
          </a:p>
        </p:txBody>
      </p:sp>
      <p:pic>
        <p:nvPicPr>
          <p:cNvPr id="4" name="Picture 4" descr="Diagram&#10;&#10;Description automatically generated">
            <a:extLst>
              <a:ext uri="{FF2B5EF4-FFF2-40B4-BE49-F238E27FC236}">
                <a16:creationId xmlns:a16="http://schemas.microsoft.com/office/drawing/2014/main" id="{6B405A8C-E68F-4C9E-AB02-2B09C16D0F43}"/>
              </a:ext>
            </a:extLst>
          </p:cNvPr>
          <p:cNvPicPr>
            <a:picLocks noGrp="1" noChangeAspect="1"/>
          </p:cNvPicPr>
          <p:nvPr>
            <p:ph idx="1"/>
          </p:nvPr>
        </p:nvPicPr>
        <p:blipFill>
          <a:blip r:embed="rId2"/>
          <a:stretch>
            <a:fillRect/>
          </a:stretch>
        </p:blipFill>
        <p:spPr>
          <a:xfrm>
            <a:off x="1383824" y="2058740"/>
            <a:ext cx="8246350" cy="3654972"/>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20431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a:t>Applications of sorting</a:t>
            </a:r>
          </a:p>
        </p:txBody>
      </p:sp>
      <p:sp>
        <p:nvSpPr>
          <p:cNvPr id="3" name="Content Placeholder"/>
          <p:cNvSpPr>
            <a:spLocks noGrp="1"/>
          </p:cNvSpPr>
          <p:nvPr>
            <p:ph idx="1"/>
          </p:nvPr>
        </p:nvSpPr>
        <p:spPr>
          <a:xfrm>
            <a:off x="1261872" y="1828800"/>
            <a:ext cx="8595360" cy="4351337"/>
          </a:xfrm>
        </p:spPr>
        <p:txBody>
          <a:bodyPr vert="horz" lIns="91440" tIns="45720" rIns="91440" bIns="45720" rtlCol="0" anchor="t">
            <a:normAutofit/>
          </a:bodyPr>
          <a:lstStyle/>
          <a:p>
            <a:endParaRPr lang="en-US" b="1" dirty="0">
              <a:ea typeface="+mn-lt"/>
              <a:cs typeface="+mn-lt"/>
            </a:endParaRPr>
          </a:p>
          <a:p>
            <a:r>
              <a:rPr lang="en-US" b="1" dirty="0">
                <a:ea typeface="+mn-lt"/>
                <a:cs typeface="+mn-lt"/>
              </a:rPr>
              <a:t>Searching </a:t>
            </a:r>
            <a:r>
              <a:rPr lang="en-US" dirty="0">
                <a:ea typeface="+mn-lt"/>
                <a:cs typeface="+mn-lt"/>
              </a:rPr>
              <a:t>- Binary search enables you to test whether an item is in a dictionary in O (lg n) time, once the keys are all sorted. Search pre-processing is perhaps the single most important application of sorting.</a:t>
            </a:r>
            <a:endParaRPr lang="en-US"/>
          </a:p>
          <a:p>
            <a:r>
              <a:rPr lang="en-US" b="1" dirty="0">
                <a:ea typeface="+mn-lt"/>
                <a:cs typeface="+mn-lt"/>
              </a:rPr>
              <a:t>Element uniqueness</a:t>
            </a:r>
            <a:r>
              <a:rPr lang="en-US" dirty="0">
                <a:ea typeface="+mn-lt"/>
                <a:cs typeface="+mn-lt"/>
              </a:rPr>
              <a:t> - Are there any duplicates in a given a set of </a:t>
            </a:r>
            <a:r>
              <a:rPr lang="en-US" i="1" dirty="0">
                <a:ea typeface="+mn-lt"/>
                <a:cs typeface="+mn-lt"/>
              </a:rPr>
              <a:t>n</a:t>
            </a:r>
            <a:r>
              <a:rPr lang="en-US" dirty="0">
                <a:ea typeface="+mn-lt"/>
                <a:cs typeface="+mn-lt"/>
              </a:rPr>
              <a:t> items? The most efficient algorithm is to sort them and then do a linear scan though them checking all adjacent pairs.</a:t>
            </a:r>
            <a:endParaRPr lang="en-US" dirty="0"/>
          </a:p>
          <a:p>
            <a:r>
              <a:rPr lang="en-US" b="1" dirty="0"/>
              <a:t>Data Storage</a:t>
            </a:r>
            <a:r>
              <a:rPr lang="en-US" dirty="0"/>
              <a:t>- Data can be stored efficiently using sorting.</a:t>
            </a:r>
          </a:p>
          <a:p>
            <a:r>
              <a:rPr lang="en-US" b="1" dirty="0"/>
              <a:t>Algorithms</a:t>
            </a:r>
            <a:r>
              <a:rPr lang="en-US" dirty="0"/>
              <a:t>- Sorting plays a very important role in some algorithms like Kruskal's algorithm or Graham Scan algorithm for convex hulls.</a:t>
            </a:r>
          </a:p>
          <a:p>
            <a:endParaRPr lang="en-US" dirty="0"/>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75592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a:t>Convex hulls</a:t>
            </a:r>
          </a:p>
        </p:txBody>
      </p:sp>
      <p:pic>
        <p:nvPicPr>
          <p:cNvPr id="5" name="Picture 5" descr="A picture containing text&#10;&#10;Description automatically generated">
            <a:extLst>
              <a:ext uri="{FF2B5EF4-FFF2-40B4-BE49-F238E27FC236}">
                <a16:creationId xmlns:a16="http://schemas.microsoft.com/office/drawing/2014/main" id="{9B3CF874-4C96-459D-9015-7C8AFB6C57D6}"/>
              </a:ext>
            </a:extLst>
          </p:cNvPr>
          <p:cNvPicPr>
            <a:picLocks noGrp="1" noChangeAspect="1"/>
          </p:cNvPicPr>
          <p:nvPr>
            <p:ph idx="1"/>
          </p:nvPr>
        </p:nvPicPr>
        <p:blipFill>
          <a:blip r:embed="rId2"/>
          <a:stretch>
            <a:fillRect/>
          </a:stretch>
        </p:blipFill>
        <p:spPr>
          <a:xfrm>
            <a:off x="7207540" y="2341699"/>
            <a:ext cx="3312400" cy="3364952"/>
          </a:xfrm>
        </p:spPr>
      </p:pic>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D74F22F-C32B-42B9-B920-76EB15F60E2C}"/>
              </a:ext>
            </a:extLst>
          </p:cNvPr>
          <p:cNvSpPr txBox="1"/>
          <p:nvPr/>
        </p:nvSpPr>
        <p:spPr>
          <a:xfrm>
            <a:off x="9007366" y="60907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6" name="TextBox 5">
            <a:extLst>
              <a:ext uri="{FF2B5EF4-FFF2-40B4-BE49-F238E27FC236}">
                <a16:creationId xmlns:a16="http://schemas.microsoft.com/office/drawing/2014/main" id="{112EB38D-742E-44F6-A63E-D4886BB5A96E}"/>
              </a:ext>
            </a:extLst>
          </p:cNvPr>
          <p:cNvSpPr txBox="1"/>
          <p:nvPr/>
        </p:nvSpPr>
        <p:spPr>
          <a:xfrm>
            <a:off x="7363482" y="57081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7" name="TextBox 6">
            <a:extLst>
              <a:ext uri="{FF2B5EF4-FFF2-40B4-BE49-F238E27FC236}">
                <a16:creationId xmlns:a16="http://schemas.microsoft.com/office/drawing/2014/main" id="{421F06D6-EA17-4BF8-8378-F6948896A041}"/>
              </a:ext>
            </a:extLst>
          </p:cNvPr>
          <p:cNvSpPr txBox="1"/>
          <p:nvPr/>
        </p:nvSpPr>
        <p:spPr>
          <a:xfrm>
            <a:off x="1265840" y="2343150"/>
            <a:ext cx="584375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ea typeface="+mn-lt"/>
                <a:cs typeface="+mn-lt"/>
              </a:rPr>
              <a:t>In geometry, the </a:t>
            </a:r>
            <a:r>
              <a:rPr lang="en-GB" b="1" dirty="0">
                <a:ea typeface="+mn-lt"/>
                <a:cs typeface="+mn-lt"/>
              </a:rPr>
              <a:t>convex hull</a:t>
            </a:r>
            <a:r>
              <a:rPr lang="en-GB" dirty="0">
                <a:ea typeface="+mn-lt"/>
                <a:cs typeface="+mn-lt"/>
              </a:rPr>
              <a:t> or </a:t>
            </a:r>
            <a:r>
              <a:rPr lang="en-GB" b="1" dirty="0">
                <a:ea typeface="+mn-lt"/>
                <a:cs typeface="+mn-lt"/>
              </a:rPr>
              <a:t>convex envelope</a:t>
            </a:r>
            <a:r>
              <a:rPr lang="en-GB" dirty="0">
                <a:ea typeface="+mn-lt"/>
                <a:cs typeface="+mn-lt"/>
              </a:rPr>
              <a:t> or </a:t>
            </a:r>
            <a:r>
              <a:rPr lang="en-GB" b="1" dirty="0">
                <a:ea typeface="+mn-lt"/>
                <a:cs typeface="+mn-lt"/>
              </a:rPr>
              <a:t>convex closure</a:t>
            </a:r>
            <a:r>
              <a:rPr lang="en-GB" dirty="0">
                <a:ea typeface="+mn-lt"/>
                <a:cs typeface="+mn-lt"/>
              </a:rPr>
              <a:t> of a shape is the smallest convex set that contains it.</a:t>
            </a:r>
            <a:endParaRPr lang="en-GB" dirty="0"/>
          </a:p>
          <a:p>
            <a:pPr marL="285750" indent="-285750">
              <a:buFont typeface="Arial"/>
              <a:buChar char="•"/>
            </a:pPr>
            <a:r>
              <a:rPr lang="en-GB" dirty="0">
                <a:ea typeface="+mn-lt"/>
                <a:cs typeface="+mn-lt"/>
              </a:rPr>
              <a:t>For a bounded subset of the plane, the convex hull may be visualized as the shape enclosed by a rubber band stretched around the subset.</a:t>
            </a:r>
            <a:endParaRPr lang="en-GB" dirty="0"/>
          </a:p>
          <a:p>
            <a:pPr marL="285750" indent="-285750">
              <a:buFont typeface="Arial"/>
              <a:buChar char="•"/>
            </a:pPr>
            <a:r>
              <a:rPr lang="en-GB" dirty="0">
                <a:ea typeface="+mn-lt"/>
                <a:cs typeface="+mn-lt"/>
              </a:rPr>
              <a:t>They can be solved in time  O(n\log n) for two or three-dimensional point sets.</a:t>
            </a:r>
          </a:p>
          <a:p>
            <a:pPr marL="285750" indent="-285750">
              <a:buFont typeface="Arial"/>
              <a:buChar char="•"/>
            </a:pPr>
            <a:r>
              <a:rPr lang="en-GB" dirty="0">
                <a:ea typeface="+mn-lt"/>
                <a:cs typeface="+mn-lt"/>
              </a:rPr>
              <a:t>Convex hulls have wide applications in </a:t>
            </a:r>
            <a:r>
              <a:rPr lang="en-GB" b="1" dirty="0">
                <a:ea typeface="+mn-lt"/>
                <a:cs typeface="+mn-lt"/>
              </a:rPr>
              <a:t>mathematics, statistics, combinatorial optimization, economics and geometric </a:t>
            </a:r>
            <a:r>
              <a:rPr lang="en-GB" b="1" dirty="0" err="1">
                <a:ea typeface="+mn-lt"/>
                <a:cs typeface="+mn-lt"/>
              </a:rPr>
              <a:t>modeling</a:t>
            </a:r>
            <a:r>
              <a:rPr lang="en-GB" b="1" dirty="0">
                <a:ea typeface="+mn-lt"/>
                <a:cs typeface="+mn-lt"/>
              </a:rPr>
              <a:t>.</a:t>
            </a:r>
            <a:endParaRPr lang="en-GB" dirty="0"/>
          </a:p>
          <a:p>
            <a:endParaRPr lang="en-GB" dirty="0"/>
          </a:p>
        </p:txBody>
      </p:sp>
    </p:spTree>
    <p:extLst>
      <p:ext uri="{BB962C8B-B14F-4D97-AF65-F5344CB8AC3E}">
        <p14:creationId xmlns:p14="http://schemas.microsoft.com/office/powerpoint/2010/main" val="10916330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a:t>Graham scan algorithm for convex  </a:t>
            </a:r>
            <a:r>
              <a:rPr lang="en-US" dirty="0"/>
              <a:t>hulls</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1828800"/>
            <a:ext cx="8595360" cy="1815717"/>
          </a:xfrm>
        </p:spPr>
        <p:txBody>
          <a:bodyPr vert="horz" lIns="91440" tIns="45720" rIns="91440" bIns="45720" rtlCol="0" anchor="t">
            <a:normAutofit fontScale="85000" lnSpcReduction="10000"/>
          </a:bodyPr>
          <a:lstStyle/>
          <a:p>
            <a:r>
              <a:rPr lang="en-GB" dirty="0">
                <a:ea typeface="+mn-lt"/>
                <a:cs typeface="+mn-lt"/>
              </a:rPr>
              <a:t>Let points[0..n-1] be the input array.</a:t>
            </a:r>
            <a:br>
              <a:rPr lang="en-GB" dirty="0">
                <a:ea typeface="+mn-lt"/>
                <a:cs typeface="+mn-lt"/>
              </a:rPr>
            </a:br>
            <a:r>
              <a:rPr lang="en-GB" dirty="0">
                <a:ea typeface="+mn-lt"/>
                <a:cs typeface="+mn-lt"/>
              </a:rPr>
              <a:t>1) Find the bottom-most point by comparing y coordinate of all points. If there are two points with the same y value, then the point with smaller x coordinate value is considered. Let the bottom-most point be P0. Put P0 at first position in output hull.</a:t>
            </a:r>
            <a:br>
              <a:rPr lang="en-GB" dirty="0">
                <a:ea typeface="+mn-lt"/>
                <a:cs typeface="+mn-lt"/>
              </a:rPr>
            </a:br>
            <a:r>
              <a:rPr lang="en-GB" dirty="0">
                <a:ea typeface="+mn-lt"/>
                <a:cs typeface="+mn-lt"/>
              </a:rPr>
              <a:t>2)</a:t>
            </a:r>
            <a:r>
              <a:rPr lang="en-GB" b="1" dirty="0">
                <a:ea typeface="+mn-lt"/>
                <a:cs typeface="+mn-lt"/>
              </a:rPr>
              <a:t> </a:t>
            </a:r>
            <a:r>
              <a:rPr lang="en-GB" dirty="0">
                <a:ea typeface="+mn-lt"/>
                <a:cs typeface="+mn-lt"/>
              </a:rPr>
              <a:t>Consider the remaining n-1 points and sort them by polar angle in counter-clockwise order around points[0]. If the polar angle of two points is the same, then put the nearest point first. </a:t>
            </a:r>
            <a:br>
              <a:rPr lang="en-GB" dirty="0">
                <a:ea typeface="+mn-lt"/>
                <a:cs typeface="+mn-lt"/>
              </a:rPr>
            </a:br>
            <a:endParaRPr lang="en-GB" dirty="0">
              <a:ea typeface="+mn-lt"/>
              <a:cs typeface="+mn-lt"/>
            </a:endParaRPr>
          </a:p>
        </p:txBody>
      </p:sp>
      <p:pic>
        <p:nvPicPr>
          <p:cNvPr id="3" name="Picture 3" descr="Chart, line chart&#10;&#10;Description automatically generated">
            <a:extLst>
              <a:ext uri="{FF2B5EF4-FFF2-40B4-BE49-F238E27FC236}">
                <a16:creationId xmlns:a16="http://schemas.microsoft.com/office/drawing/2014/main" id="{A08726C0-FACA-464D-8A72-6330FC4CEEBE}"/>
              </a:ext>
            </a:extLst>
          </p:cNvPr>
          <p:cNvPicPr>
            <a:picLocks noChangeAspect="1"/>
          </p:cNvPicPr>
          <p:nvPr/>
        </p:nvPicPr>
        <p:blipFill>
          <a:blip r:embed="rId2"/>
          <a:stretch>
            <a:fillRect/>
          </a:stretch>
        </p:blipFill>
        <p:spPr>
          <a:xfrm>
            <a:off x="3423745" y="3334734"/>
            <a:ext cx="7814441" cy="3223394"/>
          </a:xfrm>
          <a:prstGeom prst="rect">
            <a:avLst/>
          </a:prstGeom>
        </p:spPr>
      </p:pic>
      <p:sp>
        <p:nvSpPr>
          <p:cNvPr id="4" name="TextBox 3">
            <a:extLst>
              <a:ext uri="{FF2B5EF4-FFF2-40B4-BE49-F238E27FC236}">
                <a16:creationId xmlns:a16="http://schemas.microsoft.com/office/drawing/2014/main" id="{33446E35-E3EC-436F-AC4C-A2E0DA4C6EF4}"/>
              </a:ext>
            </a:extLst>
          </p:cNvPr>
          <p:cNvSpPr txBox="1"/>
          <p:nvPr/>
        </p:nvSpPr>
        <p:spPr>
          <a:xfrm>
            <a:off x="1453054" y="3160987"/>
            <a:ext cx="213885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a:t>
            </a:r>
            <a:br>
              <a:rPr lang="en-GB" dirty="0"/>
            </a:br>
            <a:r>
              <a:rPr lang="en-GB" sz="1600" dirty="0"/>
              <a:t>3) After sorting, check if two or more points have the same angle. If two more points have the same angle, then remove all same angle points except the point farthest from P0. Let the size of the </a:t>
            </a:r>
            <a:r>
              <a:rPr lang="en-GB" sz="1600"/>
              <a:t>new array be m.</a:t>
            </a:r>
          </a:p>
        </p:txBody>
      </p:sp>
    </p:spTree>
    <p:extLst>
      <p:ext uri="{BB962C8B-B14F-4D97-AF65-F5344CB8AC3E}">
        <p14:creationId xmlns:p14="http://schemas.microsoft.com/office/powerpoint/2010/main" val="19703382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61872" y="365760"/>
            <a:ext cx="9692640" cy="1325562"/>
          </a:xfrm>
        </p:spPr>
        <p:txBody>
          <a:bodyPr>
            <a:normAutofit/>
          </a:bodyPr>
          <a:lstStyle/>
          <a:p>
            <a:r>
              <a:rPr lang="en-US" dirty="0"/>
              <a:t>  </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ontent Placeholder 9">
            <a:extLst>
              <a:ext uri="{FF2B5EF4-FFF2-40B4-BE49-F238E27FC236}">
                <a16:creationId xmlns:a16="http://schemas.microsoft.com/office/drawing/2014/main" id="{EB325A80-84F1-4428-8567-A3C177F0C33F}"/>
              </a:ext>
            </a:extLst>
          </p:cNvPr>
          <p:cNvSpPr>
            <a:spLocks noGrp="1"/>
          </p:cNvSpPr>
          <p:nvPr>
            <p:ph idx="1"/>
          </p:nvPr>
        </p:nvSpPr>
        <p:spPr>
          <a:xfrm>
            <a:off x="1261872" y="856594"/>
            <a:ext cx="7045085" cy="5323543"/>
          </a:xfrm>
        </p:spPr>
        <p:txBody>
          <a:bodyPr vert="horz" lIns="91440" tIns="45720" rIns="91440" bIns="45720" rtlCol="0" anchor="t">
            <a:normAutofit lnSpcReduction="10000"/>
          </a:bodyPr>
          <a:lstStyle/>
          <a:p>
            <a:endParaRPr lang="en-GB" dirty="0">
              <a:ea typeface="+mn-lt"/>
              <a:cs typeface="+mn-lt"/>
            </a:endParaRPr>
          </a:p>
          <a:p>
            <a:endParaRPr lang="en-GB" dirty="0">
              <a:ea typeface="+mn-lt"/>
              <a:cs typeface="+mn-lt"/>
            </a:endParaRPr>
          </a:p>
          <a:p>
            <a:r>
              <a:rPr lang="en-GB" dirty="0">
                <a:ea typeface="+mn-lt"/>
                <a:cs typeface="+mn-lt"/>
              </a:rPr>
              <a:t>4) If m is less than 3, return (Convex Hull not possible)</a:t>
            </a:r>
            <a:br>
              <a:rPr lang="en-GB" dirty="0">
                <a:ea typeface="+mn-lt"/>
                <a:cs typeface="+mn-lt"/>
              </a:rPr>
            </a:br>
            <a:r>
              <a:rPr lang="en-GB" dirty="0">
                <a:ea typeface="+mn-lt"/>
                <a:cs typeface="+mn-lt"/>
              </a:rPr>
              <a:t>5) Create an empty stack ‘S’ and push points[0], points[1] and points[2] to S.</a:t>
            </a:r>
            <a:br>
              <a:rPr lang="en-GB" dirty="0">
                <a:ea typeface="+mn-lt"/>
                <a:cs typeface="+mn-lt"/>
              </a:rPr>
            </a:br>
            <a:r>
              <a:rPr lang="en-GB" dirty="0">
                <a:ea typeface="+mn-lt"/>
                <a:cs typeface="+mn-lt"/>
              </a:rPr>
              <a:t>6)</a:t>
            </a:r>
            <a:r>
              <a:rPr lang="en-GB" b="1" dirty="0">
                <a:ea typeface="+mn-lt"/>
                <a:cs typeface="+mn-lt"/>
              </a:rPr>
              <a:t> </a:t>
            </a:r>
            <a:r>
              <a:rPr lang="en-GB" dirty="0">
                <a:ea typeface="+mn-lt"/>
                <a:cs typeface="+mn-lt"/>
              </a:rPr>
              <a:t>Process remaining m-3 points one by one. Do following for </a:t>
            </a:r>
            <a:r>
              <a:rPr lang="en-GB">
                <a:ea typeface="+mn-lt"/>
                <a:cs typeface="+mn-lt"/>
              </a:rPr>
              <a:t>every point ‘points[i]’ </a:t>
            </a:r>
            <a:br>
              <a:rPr lang="en-GB" dirty="0">
                <a:ea typeface="+mn-lt"/>
                <a:cs typeface="+mn-lt"/>
              </a:rPr>
            </a:br>
            <a:r>
              <a:rPr lang="en-GB">
                <a:ea typeface="+mn-lt"/>
                <a:cs typeface="+mn-lt"/>
              </a:rPr>
              <a:t>7.1)</a:t>
            </a:r>
            <a:r>
              <a:rPr lang="en-GB" b="1" dirty="0">
                <a:ea typeface="+mn-lt"/>
                <a:cs typeface="+mn-lt"/>
              </a:rPr>
              <a:t> </a:t>
            </a:r>
            <a:r>
              <a:rPr lang="en-GB">
                <a:ea typeface="+mn-lt"/>
                <a:cs typeface="+mn-lt"/>
              </a:rPr>
              <a:t>Keep removing points from stack while orientation of following 3 points </a:t>
            </a:r>
            <a:r>
              <a:rPr lang="en-GB" dirty="0">
                <a:ea typeface="+mn-lt"/>
                <a:cs typeface="+mn-lt"/>
              </a:rPr>
              <a:t>is not </a:t>
            </a:r>
            <a:r>
              <a:rPr lang="en-GB">
                <a:ea typeface="+mn-lt"/>
                <a:cs typeface="+mn-lt"/>
              </a:rPr>
              <a:t>counter-clockwise (or they don’t make a left turn).                                                                                            a) Point next to top in stack  </a:t>
            </a:r>
            <a:br>
              <a:rPr lang="en-GB" dirty="0">
                <a:ea typeface="+mn-lt"/>
                <a:cs typeface="+mn-lt"/>
              </a:rPr>
            </a:br>
            <a:r>
              <a:rPr lang="en-GB">
                <a:ea typeface="+mn-lt"/>
                <a:cs typeface="+mn-lt"/>
              </a:rPr>
              <a:t>b) Point at the top of stack </a:t>
            </a:r>
            <a:br>
              <a:rPr lang="en-GB" dirty="0">
                <a:ea typeface="+mn-lt"/>
                <a:cs typeface="+mn-lt"/>
              </a:rPr>
            </a:br>
            <a:r>
              <a:rPr lang="en-GB">
                <a:ea typeface="+mn-lt"/>
                <a:cs typeface="+mn-lt"/>
              </a:rPr>
              <a:t>c) points[i] </a:t>
            </a:r>
            <a:br>
              <a:rPr lang="en-GB" dirty="0">
                <a:ea typeface="+mn-lt"/>
                <a:cs typeface="+mn-lt"/>
              </a:rPr>
            </a:br>
            <a:r>
              <a:rPr lang="en-GB">
                <a:ea typeface="+mn-lt"/>
                <a:cs typeface="+mn-lt"/>
              </a:rPr>
              <a:t>7.2) Push points[</a:t>
            </a:r>
            <a:r>
              <a:rPr lang="en-GB" err="1">
                <a:ea typeface="+mn-lt"/>
                <a:cs typeface="+mn-lt"/>
              </a:rPr>
              <a:t>i</a:t>
            </a:r>
            <a:r>
              <a:rPr lang="en-GB" dirty="0">
                <a:ea typeface="+mn-lt"/>
                <a:cs typeface="+mn-lt"/>
              </a:rPr>
              <a:t>] to S</a:t>
            </a:r>
            <a:br>
              <a:rPr lang="en-GB" dirty="0">
                <a:ea typeface="+mn-lt"/>
                <a:cs typeface="+mn-lt"/>
              </a:rPr>
            </a:br>
            <a:r>
              <a:rPr lang="en-GB" dirty="0">
                <a:ea typeface="+mn-lt"/>
                <a:cs typeface="+mn-lt"/>
              </a:rPr>
              <a:t>8) Print contents of S</a:t>
            </a:r>
            <a:endParaRPr lang="en-GB"/>
          </a:p>
          <a:p>
            <a:br>
              <a:rPr lang="en-GB" dirty="0">
                <a:ea typeface="+mn-lt"/>
                <a:cs typeface="+mn-lt"/>
              </a:rPr>
            </a:br>
            <a:endParaRPr lang="en-GB"/>
          </a:p>
        </p:txBody>
      </p:sp>
      <p:pic>
        <p:nvPicPr>
          <p:cNvPr id="3" name="Picture 3" descr="Shape&#10;&#10;Description automatically generated">
            <a:extLst>
              <a:ext uri="{FF2B5EF4-FFF2-40B4-BE49-F238E27FC236}">
                <a16:creationId xmlns:a16="http://schemas.microsoft.com/office/drawing/2014/main" id="{868C2D95-10A1-4408-8B5E-73C8758D9ED2}"/>
              </a:ext>
            </a:extLst>
          </p:cNvPr>
          <p:cNvPicPr>
            <a:picLocks noChangeAspect="1"/>
          </p:cNvPicPr>
          <p:nvPr/>
        </p:nvPicPr>
        <p:blipFill>
          <a:blip r:embed="rId2"/>
          <a:stretch>
            <a:fillRect/>
          </a:stretch>
        </p:blipFill>
        <p:spPr>
          <a:xfrm>
            <a:off x="8579786" y="740979"/>
            <a:ext cx="1903567" cy="5376041"/>
          </a:xfrm>
          <a:prstGeom prst="rect">
            <a:avLst/>
          </a:prstGeom>
          <a:ln>
            <a:solidFill>
              <a:srgbClr val="4472C4"/>
            </a:solidFill>
          </a:ln>
        </p:spPr>
      </p:pic>
    </p:spTree>
    <p:extLst>
      <p:ext uri="{BB962C8B-B14F-4D97-AF65-F5344CB8AC3E}">
        <p14:creationId xmlns:p14="http://schemas.microsoft.com/office/powerpoint/2010/main" val="25620816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Words>
  <Application>Microsoft Office PowerPoint</Application>
  <PresentationFormat>Widescreen</PresentationFormat>
  <Paragraphs>39</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View</vt:lpstr>
      <vt:lpstr>Sorting and its applications</vt:lpstr>
      <vt:lpstr>Topics to be covered</vt:lpstr>
      <vt:lpstr>What is sorting?</vt:lpstr>
      <vt:lpstr>Types of sorting</vt:lpstr>
      <vt:lpstr>Quick Sort</vt:lpstr>
      <vt:lpstr>Applications of sorting</vt:lpstr>
      <vt:lpstr>Convex hulls</vt:lpstr>
      <vt:lpstr>Graham scan algorithm for convex  hulls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Applications of convex hulls</vt:lpstr>
      <vt:lpst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816</cp:revision>
  <dcterms:created xsi:type="dcterms:W3CDTF">2019-10-16T03:03:10Z</dcterms:created>
  <dcterms:modified xsi:type="dcterms:W3CDTF">2022-06-28T17:18:06Z</dcterms:modified>
</cp:coreProperties>
</file>