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BB1C9-8EE6-450D-9E11-9B4936E01F9F}" v="2045" dt="2023-04-27T14:53:21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3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70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0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3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0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3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4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0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8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8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0FC84-4D6E-D30D-84E4-AAA5989436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699" r="-2" b="360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r>
              <a:rPr lang="en-GB" sz="6800">
                <a:solidFill>
                  <a:srgbClr val="FFFFFF"/>
                </a:solidFill>
                <a:cs typeface="Calibri Light"/>
              </a:rPr>
              <a:t>Real Time Multi-Object Detection using YOLO v3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"/>
              </a:rPr>
              <a:t>Presentation By:</a:t>
            </a:r>
          </a:p>
          <a:p>
            <a:r>
              <a:rPr lang="en-GB">
                <a:solidFill>
                  <a:srgbClr val="FFFFFF"/>
                </a:solidFill>
                <a:cs typeface="Calibri"/>
              </a:rPr>
              <a:t>Hrriday Agarwal (2K20/IT/58)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rystal lattice grid">
            <a:extLst>
              <a:ext uri="{FF2B5EF4-FFF2-40B4-BE49-F238E27FC236}">
                <a16:creationId xmlns:a16="http://schemas.microsoft.com/office/drawing/2014/main" id="{E5765237-2807-3D1F-9610-75D6B56FE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56BBA0-7534-BC41-A0E1-E9BEBB60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8070"/>
            <a:ext cx="10084271" cy="959711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565E-6E5A-734D-E14A-F5332A5F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1" y="2211075"/>
            <a:ext cx="9918699" cy="373989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419B2-E328-6D29-306E-2DEDD7D40E20}"/>
              </a:ext>
            </a:extLst>
          </p:cNvPr>
          <p:cNvSpPr txBox="1"/>
          <p:nvPr/>
        </p:nvSpPr>
        <p:spPr>
          <a:xfrm>
            <a:off x="1086555" y="2425347"/>
            <a:ext cx="10006541" cy="47629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dirty="0">
                <a:solidFill>
                  <a:schemeClr val="bg1"/>
                </a:solidFill>
              </a:rPr>
              <a:t>We have successfully created a model for real time multi-object detection using</a:t>
            </a:r>
            <a:r>
              <a:rPr lang="en-GB" b="1" dirty="0">
                <a:solidFill>
                  <a:schemeClr val="bg1"/>
                </a:solidFill>
              </a:rPr>
              <a:t> YOLOv3.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dirty="0">
                <a:solidFill>
                  <a:schemeClr val="bg1"/>
                </a:solidFill>
                <a:cs typeface="Arial"/>
              </a:rPr>
              <a:t>We have used OpenCV for the implementation as it provides us with multiple inbuilt functions for tasks like implementing </a:t>
            </a:r>
            <a:r>
              <a:rPr lang="en-GB" b="1" dirty="0">
                <a:solidFill>
                  <a:schemeClr val="bg1"/>
                </a:solidFill>
                <a:cs typeface="Arial"/>
              </a:rPr>
              <a:t>darknet,</a:t>
            </a:r>
            <a:r>
              <a:rPr lang="en-GB" dirty="0">
                <a:solidFill>
                  <a:schemeClr val="bg1"/>
                </a:solidFill>
                <a:cs typeface="Arial"/>
              </a:rPr>
              <a:t> converting</a:t>
            </a:r>
            <a:r>
              <a:rPr lang="en-GB" b="1" dirty="0">
                <a:solidFill>
                  <a:schemeClr val="bg1"/>
                </a:solidFill>
                <a:cs typeface="Arial"/>
              </a:rPr>
              <a:t> image to blob</a:t>
            </a:r>
            <a:r>
              <a:rPr lang="en-GB" dirty="0">
                <a:solidFill>
                  <a:schemeClr val="bg1"/>
                </a:solidFill>
                <a:cs typeface="Arial"/>
              </a:rPr>
              <a:t> and applying</a:t>
            </a:r>
            <a:r>
              <a:rPr lang="en-GB" b="1" dirty="0">
                <a:solidFill>
                  <a:schemeClr val="bg1"/>
                </a:solidFill>
                <a:cs typeface="Arial"/>
              </a:rPr>
              <a:t> non-maximal suppression</a:t>
            </a:r>
            <a:r>
              <a:rPr lang="en-GB" dirty="0">
                <a:solidFill>
                  <a:schemeClr val="bg1"/>
                </a:solidFill>
                <a:cs typeface="Arial"/>
              </a:rPr>
              <a:t> to get optimal bounding boxes.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dirty="0">
                <a:solidFill>
                  <a:schemeClr val="bg1"/>
                </a:solidFill>
                <a:cs typeface="Arial"/>
              </a:rPr>
              <a:t>We have seen from the examples that our model achieves </a:t>
            </a:r>
            <a:r>
              <a:rPr lang="en-GB" b="1" dirty="0">
                <a:solidFill>
                  <a:schemeClr val="bg1"/>
                </a:solidFill>
                <a:cs typeface="Arial"/>
              </a:rPr>
              <a:t>high confidence</a:t>
            </a:r>
            <a:r>
              <a:rPr lang="en-GB" dirty="0">
                <a:solidFill>
                  <a:schemeClr val="bg1"/>
                </a:solidFill>
                <a:cs typeface="Arial"/>
              </a:rPr>
              <a:t> on predictions and makes</a:t>
            </a:r>
            <a:r>
              <a:rPr lang="en-GB" b="1" dirty="0">
                <a:solidFill>
                  <a:schemeClr val="bg1"/>
                </a:solidFill>
                <a:cs typeface="Arial"/>
              </a:rPr>
              <a:t> accurate bounding boxes.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dirty="0">
                <a:solidFill>
                  <a:schemeClr val="bg1"/>
                </a:solidFill>
                <a:cs typeface="Arial"/>
              </a:rPr>
              <a:t>YOLOv3 is a </a:t>
            </a:r>
            <a:r>
              <a:rPr lang="en-GB" b="1" dirty="0">
                <a:solidFill>
                  <a:schemeClr val="bg1"/>
                </a:solidFill>
                <a:cs typeface="Arial"/>
              </a:rPr>
              <a:t>very efficient algorithm</a:t>
            </a:r>
            <a:r>
              <a:rPr lang="en-GB" dirty="0">
                <a:solidFill>
                  <a:schemeClr val="bg1"/>
                </a:solidFill>
                <a:cs typeface="Arial"/>
              </a:rPr>
              <a:t> and can be used for image object detection as well as real time video object detection.</a:t>
            </a:r>
          </a:p>
          <a:p>
            <a:pPr marL="285750" lvl="0" indent="-285750">
              <a:lnSpc>
                <a:spcPct val="150000"/>
              </a:lnSpc>
              <a:buFont typeface="Arial"/>
              <a:buChar char="•"/>
            </a:pPr>
            <a:endParaRPr lang="en-GB" sz="20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b="1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2400" b="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221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92938008-D390-6C92-20FA-96C65ED81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719" r="-2" b="17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C0776A0-F3D1-AEC9-DE44-3676E356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10651" y="-1010655"/>
            <a:ext cx="6858003" cy="8879304"/>
          </a:xfrm>
          <a:prstGeom prst="rect">
            <a:avLst/>
          </a:prstGeom>
          <a:gradFill>
            <a:gsLst>
              <a:gs pos="0">
                <a:srgbClr val="000000">
                  <a:alpha val="36000"/>
                </a:srgbClr>
              </a:gs>
              <a:gs pos="51600">
                <a:srgbClr val="000000">
                  <a:alpha val="3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0F081-2794-9417-D4F9-28FFB84B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18" y="2223018"/>
            <a:ext cx="7819987" cy="2579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33559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rystal lattice grid">
            <a:extLst>
              <a:ext uri="{FF2B5EF4-FFF2-40B4-BE49-F238E27FC236}">
                <a16:creationId xmlns:a16="http://schemas.microsoft.com/office/drawing/2014/main" id="{E5765237-2807-3D1F-9610-75D6B56FE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56BBA0-7534-BC41-A0E1-E9BEBB60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8070"/>
            <a:ext cx="10084271" cy="959711"/>
          </a:xfrm>
        </p:spPr>
        <p:txBody>
          <a:bodyPr>
            <a:normAutofit/>
          </a:bodyPr>
          <a:lstStyle/>
          <a:p>
            <a:r>
              <a:rPr lang="en-GB" sz="6000">
                <a:solidFill>
                  <a:srgbClr val="FFFFFF"/>
                </a:solidFill>
              </a:rPr>
              <a:t>Object Detection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565E-6E5A-734D-E14A-F5332A5F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1" y="2211075"/>
            <a:ext cx="9918699" cy="373989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419B2-E328-6D29-306E-2DEDD7D40E20}"/>
              </a:ext>
            </a:extLst>
          </p:cNvPr>
          <p:cNvSpPr txBox="1"/>
          <p:nvPr/>
        </p:nvSpPr>
        <p:spPr>
          <a:xfrm>
            <a:off x="1086555" y="2425347"/>
            <a:ext cx="10006541" cy="4200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0" indent="-285750" rtl="0">
              <a:lnSpc>
                <a:spcPct val="150000"/>
              </a:lnSpc>
              <a:buFont typeface="Arial"/>
              <a:buChar char="•"/>
            </a:pPr>
            <a:r>
              <a:rPr lang="en-GB" b="1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Object detection</a:t>
            </a:r>
            <a:r>
              <a:rPr lang="en-GB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 refers to the </a:t>
            </a:r>
            <a:r>
              <a:rPr lang="en-GB" b="1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task of locating and classifying objects</a:t>
            </a:r>
            <a:r>
              <a:rPr lang="en-GB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 within an </a:t>
            </a:r>
            <a:r>
              <a:rPr lang="en-GB" b="1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image or video</a:t>
            </a:r>
            <a:r>
              <a:rPr lang="en-GB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. In the context of </a:t>
            </a:r>
            <a:r>
              <a:rPr lang="en-GB" b="1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car object detection</a:t>
            </a:r>
            <a:r>
              <a:rPr lang="en-GB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, the problem involves </a:t>
            </a:r>
            <a:r>
              <a:rPr lang="en-GB" b="1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identifying and localizing all instances of cars within an image or video frame</a:t>
            </a:r>
            <a:r>
              <a:rPr lang="en-GB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.​</a:t>
            </a:r>
            <a:endParaRPr lang="en-US">
              <a:solidFill>
                <a:schemeClr val="bg1"/>
              </a:solidFill>
            </a:endParaRPr>
          </a:p>
          <a:p>
            <a:pPr marL="285750" lvl="0" indent="-285750" rtl="0">
              <a:lnSpc>
                <a:spcPct val="150000"/>
              </a:lnSpc>
              <a:buFont typeface="Arial"/>
              <a:buChar char="•"/>
            </a:pPr>
            <a:r>
              <a:rPr lang="en-GB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The problem of </a:t>
            </a:r>
            <a:r>
              <a:rPr lang="en-GB" b="1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object detection</a:t>
            </a:r>
            <a:r>
              <a:rPr lang="en-GB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 can be broken down into </a:t>
            </a:r>
            <a:r>
              <a:rPr lang="en-GB" b="1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two main sub-tasks</a:t>
            </a:r>
            <a:r>
              <a:rPr lang="en-GB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:​</a:t>
            </a:r>
          </a:p>
          <a:p>
            <a:pPr marL="285750" lvl="0" indent="-285750" rtl="0">
              <a:lnSpc>
                <a:spcPct val="150000"/>
              </a:lnSpc>
              <a:buFont typeface="Arial"/>
              <a:buChar char="•"/>
            </a:pPr>
            <a:r>
              <a:rPr lang="en-GB" b="1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Object localization</a:t>
            </a:r>
            <a:r>
              <a:rPr lang="en-GB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: This involves identifying the </a:t>
            </a:r>
            <a:r>
              <a:rPr lang="en-GB" b="1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location</a:t>
            </a:r>
            <a:r>
              <a:rPr lang="en-GB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 of </a:t>
            </a:r>
            <a:r>
              <a:rPr lang="en-GB" b="1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all objects</a:t>
            </a:r>
            <a:r>
              <a:rPr lang="en-GB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 within the </a:t>
            </a:r>
            <a:r>
              <a:rPr lang="en-GB" b="1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image or video frame</a:t>
            </a:r>
            <a:r>
              <a:rPr lang="en-GB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. Typically, </a:t>
            </a:r>
            <a:r>
              <a:rPr lang="en-GB" b="1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object localization</a:t>
            </a:r>
            <a:r>
              <a:rPr lang="en-GB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 is done by </a:t>
            </a:r>
            <a:r>
              <a:rPr lang="en-GB" b="1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drawing bounding boxes</a:t>
            </a:r>
            <a:r>
              <a:rPr lang="en-GB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 around the </a:t>
            </a:r>
            <a:r>
              <a:rPr lang="en-GB" b="1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objects of interest</a:t>
            </a:r>
            <a:r>
              <a:rPr lang="en-GB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.​</a:t>
            </a:r>
          </a:p>
          <a:p>
            <a:pPr marL="285750" lvl="0" indent="-285750" rtl="0">
              <a:lnSpc>
                <a:spcPct val="150000"/>
              </a:lnSpc>
              <a:buFont typeface="Arial"/>
              <a:buChar char="•"/>
            </a:pPr>
            <a:r>
              <a:rPr lang="en-GB" b="1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Object classification</a:t>
            </a:r>
            <a:r>
              <a:rPr lang="en-GB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: Once the objects have been localized, the next step is to </a:t>
            </a:r>
            <a:r>
              <a:rPr lang="en-GB" b="1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classify them into different categories</a:t>
            </a:r>
            <a:r>
              <a:rPr lang="en-GB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. In the case of </a:t>
            </a:r>
            <a:r>
              <a:rPr lang="en-GB" b="1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object detection</a:t>
            </a:r>
            <a:r>
              <a:rPr lang="en-GB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, this </a:t>
            </a:r>
            <a:r>
              <a:rPr lang="en-GB" b="1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involves distinguishing between different objects in the scene</a:t>
            </a:r>
            <a:r>
              <a:rPr lang="en-GB" dirty="0">
                <a:solidFill>
                  <a:schemeClr val="bg1"/>
                </a:solidFill>
                <a:latin typeface="Neue Haas Grotesk Text Pro"/>
                <a:ea typeface="Arial"/>
                <a:cs typeface="Arial"/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9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rystal lattice grid">
            <a:extLst>
              <a:ext uri="{FF2B5EF4-FFF2-40B4-BE49-F238E27FC236}">
                <a16:creationId xmlns:a16="http://schemas.microsoft.com/office/drawing/2014/main" id="{E5765237-2807-3D1F-9610-75D6B56FE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56BBA0-7534-BC41-A0E1-E9BEBB60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8070"/>
            <a:ext cx="10084271" cy="959711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rgbClr val="FFFFFF"/>
                </a:solidFill>
              </a:rPr>
              <a:t>YOLO V3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565E-6E5A-734D-E14A-F5332A5F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1" y="2211075"/>
            <a:ext cx="9918699" cy="373989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419B2-E328-6D29-306E-2DEDD7D40E20}"/>
              </a:ext>
            </a:extLst>
          </p:cNvPr>
          <p:cNvSpPr txBox="1"/>
          <p:nvPr/>
        </p:nvSpPr>
        <p:spPr>
          <a:xfrm>
            <a:off x="1086555" y="2425347"/>
            <a:ext cx="10006541" cy="41166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YOLO (You Only Look Once)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 is a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popular object detection algorithm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 that can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recognize objects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 in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images and videos in real-time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YOLOv3 is the latest version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 of this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algorithm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 and has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significantly improved the detection accuracy compared to its earlier versions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GB" sz="1700" b="1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The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main idea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 behind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YOLO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 is to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divide the input image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 into a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grid of cells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 and for each cell, the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algorithm predicts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 a set of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bounding boxes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confidence scores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, and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class probabilities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The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predicted bounding boxes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 are parameterized relative to the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corresponding cell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, and they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predict the </a:t>
            </a:r>
            <a:r>
              <a:rPr lang="en-GB" sz="1700" b="1" dirty="0" err="1">
                <a:solidFill>
                  <a:schemeClr val="bg1"/>
                </a:solidFill>
                <a:ea typeface="+mn-lt"/>
                <a:cs typeface="+mn-lt"/>
              </a:rPr>
              <a:t>center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 coordinates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width, and height of the object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The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confidence score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 indicates how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confident the algorithm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 is that there is an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object in that box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, and the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class probabilities predict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 the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probability of the object belonging to each class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GB" sz="1700">
              <a:solidFill>
                <a:schemeClr val="bg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</a:pPr>
            <a:endParaRPr lang="en-GB" sz="2400" b="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744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rystal lattice grid">
            <a:extLst>
              <a:ext uri="{FF2B5EF4-FFF2-40B4-BE49-F238E27FC236}">
                <a16:creationId xmlns:a16="http://schemas.microsoft.com/office/drawing/2014/main" id="{E5765237-2807-3D1F-9610-75D6B56FE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565E-6E5A-734D-E14A-F5332A5F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8" y="1110408"/>
            <a:ext cx="9918699" cy="373989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419B2-E328-6D29-306E-2DEDD7D40E20}"/>
              </a:ext>
            </a:extLst>
          </p:cNvPr>
          <p:cNvSpPr txBox="1"/>
          <p:nvPr/>
        </p:nvSpPr>
        <p:spPr>
          <a:xfrm>
            <a:off x="804333" y="1183569"/>
            <a:ext cx="10006541" cy="554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YOLOv3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 introduced a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number of improvements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 over its predecessor, including:</a:t>
            </a:r>
            <a:endParaRPr lang="en-GB" sz="170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Feature Pyramid Network (FPN)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: YOLOv3 uses an FPN to extract features at different scales, allowing it to detect objects of different sizes.</a:t>
            </a:r>
            <a:endParaRPr lang="en-GB" sz="17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Darknet-53 Backbone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: YOLOv3 uses a deep neural network architecture called Darknet-53 as its backbone. Darknet-53 is a powerful convolutional neural network that can extract features from images at different levels of abstraction.</a:t>
            </a:r>
            <a:endParaRPr lang="en-GB" sz="17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Spatially-Separable Convolutional Layers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: YOLOv3 uses a new type of convolutional layer called spatially-separable convolutional layers. These layers are more computationally efficient and allow YOLOv3 to run faster on GPUs.</a:t>
            </a:r>
            <a:endParaRPr lang="en-GB" sz="17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YOLOv3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 has 3 output layers which is uses to detect objects of small, medium or large size.</a:t>
            </a:r>
            <a:endParaRPr lang="en-GB" sz="170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Overall,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YOLOv3 is a fast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 and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accurate object detection algorithm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 that can be used for a </a:t>
            </a:r>
            <a:r>
              <a:rPr lang="en-GB" sz="1700" b="1" dirty="0">
                <a:solidFill>
                  <a:schemeClr val="bg1"/>
                </a:solidFill>
                <a:ea typeface="+mn-lt"/>
                <a:cs typeface="+mn-lt"/>
              </a:rPr>
              <a:t>wide range of applications, from surveillance to autonomous driving</a:t>
            </a:r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GB" sz="17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73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rystal lattice grid">
            <a:extLst>
              <a:ext uri="{FF2B5EF4-FFF2-40B4-BE49-F238E27FC236}">
                <a16:creationId xmlns:a16="http://schemas.microsoft.com/office/drawing/2014/main" id="{E5765237-2807-3D1F-9610-75D6B56FE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565E-6E5A-734D-E14A-F5332A5F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8" y="1110408"/>
            <a:ext cx="9918699" cy="373989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419B2-E328-6D29-306E-2DEDD7D40E20}"/>
              </a:ext>
            </a:extLst>
          </p:cNvPr>
          <p:cNvSpPr txBox="1"/>
          <p:nvPr/>
        </p:nvSpPr>
        <p:spPr>
          <a:xfrm>
            <a:off x="1100666" y="1113013"/>
            <a:ext cx="10232319" cy="514801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0FA7AB0-C15D-4826-D484-0C909152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178" y="1112022"/>
            <a:ext cx="9206088" cy="515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2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rystal lattice grid">
            <a:extLst>
              <a:ext uri="{FF2B5EF4-FFF2-40B4-BE49-F238E27FC236}">
                <a16:creationId xmlns:a16="http://schemas.microsoft.com/office/drawing/2014/main" id="{E5765237-2807-3D1F-9610-75D6B56FE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56BBA0-7534-BC41-A0E1-E9BEBB60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8070"/>
            <a:ext cx="10084271" cy="959711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rgbClr val="FFFFFF"/>
                </a:solidFill>
              </a:rPr>
              <a:t>Implementation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565E-6E5A-734D-E14A-F5332A5F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1" y="2211075"/>
            <a:ext cx="9918699" cy="373989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419B2-E328-6D29-306E-2DEDD7D40E20}"/>
              </a:ext>
            </a:extLst>
          </p:cNvPr>
          <p:cNvSpPr txBox="1"/>
          <p:nvPr/>
        </p:nvSpPr>
        <p:spPr>
          <a:xfrm>
            <a:off x="1086555" y="2425347"/>
            <a:ext cx="10006541" cy="53631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700" dirty="0">
                <a:solidFill>
                  <a:schemeClr val="bg1"/>
                </a:solidFill>
              </a:rPr>
              <a:t>Importing needed libraries like OpenCV.</a:t>
            </a:r>
            <a:endParaRPr lang="en-US" sz="17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700" dirty="0">
                <a:solidFill>
                  <a:schemeClr val="bg1"/>
                </a:solidFill>
              </a:rPr>
              <a:t>Loading trained YOLO Objects Detector with the help of '</a:t>
            </a:r>
            <a:r>
              <a:rPr lang="en-GB" sz="1700" dirty="0" err="1">
                <a:solidFill>
                  <a:schemeClr val="bg1"/>
                </a:solidFill>
              </a:rPr>
              <a:t>dnn</a:t>
            </a:r>
            <a:r>
              <a:rPr lang="en-GB" sz="1700" dirty="0">
                <a:solidFill>
                  <a:schemeClr val="bg1"/>
                </a:solidFill>
              </a:rPr>
              <a:t>' library from OpenCV. OpenCV's '</a:t>
            </a:r>
            <a:r>
              <a:rPr lang="en-GB" sz="1700" dirty="0" err="1">
                <a:solidFill>
                  <a:schemeClr val="bg1"/>
                </a:solidFill>
              </a:rPr>
              <a:t>dnn</a:t>
            </a:r>
            <a:r>
              <a:rPr lang="en-GB" sz="1700" dirty="0">
                <a:solidFill>
                  <a:schemeClr val="bg1"/>
                </a:solidFill>
              </a:rPr>
              <a:t>' library has many custom functions for implementing darknet, getting blobs of a custom size from image and implementing non-maximal suppression.</a:t>
            </a:r>
            <a:endParaRPr lang="en-GB" sz="17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700" dirty="0">
                <a:solidFill>
                  <a:schemeClr val="bg1"/>
                </a:solidFill>
              </a:rPr>
              <a:t>Loading input image. We have used images from PASCAL VOC 2007 dataset for object detection.</a:t>
            </a:r>
            <a:endParaRPr lang="en-GB" sz="17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700" dirty="0">
                <a:solidFill>
                  <a:schemeClr val="bg1"/>
                </a:solidFill>
              </a:rPr>
              <a:t>Getting blob from input image. We use the custom function </a:t>
            </a:r>
            <a:r>
              <a:rPr lang="en-GB" sz="1700" dirty="0" err="1">
                <a:solidFill>
                  <a:schemeClr val="bg1"/>
                </a:solidFill>
              </a:rPr>
              <a:t>cv.dnn.blobFromImage</a:t>
            </a:r>
            <a:r>
              <a:rPr lang="en-GB" sz="1700" dirty="0">
                <a:solidFill>
                  <a:schemeClr val="bg1"/>
                </a:solidFill>
              </a:rPr>
              <a:t>() to get a blob of size 416*416 from our input image. A </a:t>
            </a:r>
            <a:r>
              <a:rPr lang="en-GB" sz="1700" b="1" dirty="0">
                <a:solidFill>
                  <a:schemeClr val="bg1"/>
                </a:solidFill>
              </a:rPr>
              <a:t>blob</a:t>
            </a:r>
            <a:r>
              <a:rPr lang="en-GB" sz="1700" dirty="0">
                <a:solidFill>
                  <a:schemeClr val="bg1"/>
                </a:solidFill>
              </a:rPr>
              <a:t> is a </a:t>
            </a:r>
            <a:r>
              <a:rPr lang="en-GB" sz="1700" b="1" dirty="0">
                <a:solidFill>
                  <a:schemeClr val="bg1"/>
                </a:solidFill>
              </a:rPr>
              <a:t>multi-dimensional array</a:t>
            </a:r>
            <a:r>
              <a:rPr lang="en-GB" sz="1700" dirty="0">
                <a:solidFill>
                  <a:schemeClr val="bg1"/>
                </a:solidFill>
              </a:rPr>
              <a:t> that contains the </a:t>
            </a:r>
            <a:r>
              <a:rPr lang="en-GB" sz="1700" b="1" dirty="0">
                <a:solidFill>
                  <a:schemeClr val="bg1"/>
                </a:solidFill>
              </a:rPr>
              <a:t>image pixel values</a:t>
            </a:r>
            <a:r>
              <a:rPr lang="en-GB" sz="1700" dirty="0">
                <a:solidFill>
                  <a:schemeClr val="bg1"/>
                </a:solidFill>
              </a:rPr>
              <a:t> and is processed by </a:t>
            </a:r>
            <a:r>
              <a:rPr lang="en-GB" sz="1700" b="1" dirty="0">
                <a:solidFill>
                  <a:schemeClr val="bg1"/>
                </a:solidFill>
              </a:rPr>
              <a:t>deep learning models</a:t>
            </a:r>
            <a:r>
              <a:rPr lang="en-GB" sz="1700" dirty="0">
                <a:solidFill>
                  <a:schemeClr val="bg1"/>
                </a:solidFill>
              </a:rPr>
              <a:t>. The </a:t>
            </a:r>
            <a:r>
              <a:rPr lang="en-GB" sz="1700" b="1" dirty="0">
                <a:solidFill>
                  <a:schemeClr val="bg1"/>
                </a:solidFill>
              </a:rPr>
              <a:t>resulting blob</a:t>
            </a:r>
            <a:r>
              <a:rPr lang="en-GB" sz="1700" dirty="0">
                <a:solidFill>
                  <a:schemeClr val="bg1"/>
                </a:solidFill>
              </a:rPr>
              <a:t> is then used as </a:t>
            </a:r>
            <a:r>
              <a:rPr lang="en-GB" sz="1700" b="1" dirty="0">
                <a:solidFill>
                  <a:schemeClr val="bg1"/>
                </a:solidFill>
              </a:rPr>
              <a:t>input to the YOLOv3 model for object detection</a:t>
            </a:r>
            <a:r>
              <a:rPr lang="en-GB" sz="1700" dirty="0">
                <a:solidFill>
                  <a:schemeClr val="bg1"/>
                </a:solidFill>
              </a:rPr>
              <a:t>.</a:t>
            </a:r>
            <a:endParaRPr lang="en-GB" sz="17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20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b="1" dirty="0">
              <a:solidFill>
                <a:schemeClr val="bg1"/>
              </a:solidFill>
              <a:cs typeface="Arial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</a:pPr>
            <a:endParaRPr lang="en-GB" sz="2400" b="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50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rystal lattice grid">
            <a:extLst>
              <a:ext uri="{FF2B5EF4-FFF2-40B4-BE49-F238E27FC236}">
                <a16:creationId xmlns:a16="http://schemas.microsoft.com/office/drawing/2014/main" id="{E5765237-2807-3D1F-9610-75D6B56FE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565E-6E5A-734D-E14A-F5332A5F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1" y="2211075"/>
            <a:ext cx="9918699" cy="373989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419B2-E328-6D29-306E-2DEDD7D40E20}"/>
              </a:ext>
            </a:extLst>
          </p:cNvPr>
          <p:cNvSpPr txBox="1"/>
          <p:nvPr/>
        </p:nvSpPr>
        <p:spPr>
          <a:xfrm>
            <a:off x="860777" y="1254125"/>
            <a:ext cx="10006541" cy="61479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GB" sz="1600" dirty="0">
                <a:solidFill>
                  <a:schemeClr val="bg1"/>
                </a:solidFill>
                <a:latin typeface="Neue Haas Grotesk Text Pro"/>
                <a:cs typeface="Arial"/>
              </a:rPr>
              <a:t>Implementing forward pass with our blob and only through output layers. We store the results from the </a:t>
            </a:r>
            <a:r>
              <a:rPr lang="en-GB" sz="1600" b="1" dirty="0">
                <a:solidFill>
                  <a:schemeClr val="bg1"/>
                </a:solidFill>
                <a:latin typeface="Neue Haas Grotesk Text Pro"/>
                <a:cs typeface="Arial"/>
              </a:rPr>
              <a:t>three output layers.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GB" sz="1600" dirty="0">
                <a:solidFill>
                  <a:schemeClr val="bg1"/>
                </a:solidFill>
                <a:latin typeface="Neue Haas Grotesk Text Pro"/>
                <a:cs typeface="Arial"/>
              </a:rPr>
              <a:t>Going through all output layers after feed forward and answer from network. YOLOv3 generates output in the form of</a:t>
            </a:r>
            <a:r>
              <a:rPr lang="en-GB" sz="1600" b="1" dirty="0">
                <a:solidFill>
                  <a:schemeClr val="bg1"/>
                </a:solidFill>
                <a:latin typeface="Neue Haas Grotesk Text Pro"/>
                <a:cs typeface="Arial"/>
              </a:rPr>
              <a:t> normalized bounding boxes</a:t>
            </a:r>
            <a:r>
              <a:rPr lang="en-GB" sz="1600" dirty="0">
                <a:solidFill>
                  <a:schemeClr val="bg1"/>
                </a:solidFill>
                <a:latin typeface="Neue Haas Grotesk Text Pro"/>
                <a:cs typeface="Arial"/>
              </a:rPr>
              <a:t> and </a:t>
            </a:r>
            <a:r>
              <a:rPr lang="en-GB" sz="1600" b="1" dirty="0">
                <a:solidFill>
                  <a:schemeClr val="bg1"/>
                </a:solidFill>
                <a:latin typeface="Neue Haas Grotesk Text Pro"/>
                <a:cs typeface="Arial"/>
              </a:rPr>
              <a:t>class probability predictions.</a:t>
            </a:r>
            <a:endParaRPr lang="en-GB" sz="1600" b="1">
              <a:solidFill>
                <a:schemeClr val="bg1"/>
              </a:solidFill>
              <a:latin typeface="Neue Haas Grotesk Text Pro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GB" sz="1600" dirty="0">
                <a:solidFill>
                  <a:schemeClr val="bg1"/>
                </a:solidFill>
                <a:latin typeface="Neue Haas Grotesk Text Pro"/>
                <a:cs typeface="Arial"/>
              </a:rPr>
              <a:t>Implementing non maximum suppression of given boxes and corresponding scores. 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After applying the 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YOLOv3 model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 on the 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input images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, it 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generates a large number of bounding boxes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 for 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each image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 with their respective 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confidence scores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. However, many of 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these bounding boxes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 may 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overlap and represent the same object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. To filter out these 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redundant boxes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, we need to 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perform non-maximum suppression (NMS)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NMS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 is a 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process that removes overlapping boxes based on their Intersection over Union (</a:t>
            </a:r>
            <a:r>
              <a:rPr lang="en-GB" sz="1600" b="1" dirty="0" err="1">
                <a:solidFill>
                  <a:schemeClr val="bg1"/>
                </a:solidFill>
                <a:ea typeface="+mn-lt"/>
                <a:cs typeface="+mn-lt"/>
              </a:rPr>
              <a:t>IoU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) score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GB" sz="160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After 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applying probability-based filtration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 on the 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predicted bounding boxes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, we use 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OpenCV's </a:t>
            </a:r>
            <a:r>
              <a:rPr lang="en-GB" sz="1600" b="1" dirty="0" err="1">
                <a:solidFill>
                  <a:schemeClr val="bg1"/>
                </a:solidFill>
                <a:ea typeface="+mn-lt"/>
                <a:cs typeface="+mn-lt"/>
              </a:rPr>
              <a:t>dnn.NMSBoxes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()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 function to 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perform NMS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 on the 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remaining boxes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. However, this 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function only applies NMS to one output at a time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. Therefore, we need to create a 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custom function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 that can </a:t>
            </a:r>
            <a:r>
              <a:rPr lang="en-GB" sz="1600" b="1" dirty="0">
                <a:solidFill>
                  <a:schemeClr val="bg1"/>
                </a:solidFill>
                <a:ea typeface="+mn-lt"/>
                <a:cs typeface="+mn-lt"/>
              </a:rPr>
              <a:t>apply NMS to multiple outputs generated by the YOLO model.</a:t>
            </a:r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b="1" dirty="0">
              <a:solidFill>
                <a:schemeClr val="bg1"/>
              </a:solidFill>
              <a:latin typeface="Neue Haas Grotesk Text Pro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2400" b="1" dirty="0">
              <a:solidFill>
                <a:schemeClr val="bg1"/>
              </a:solidFill>
              <a:latin typeface="Neue Haas Grotesk Text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99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rystal lattice grid">
            <a:extLst>
              <a:ext uri="{FF2B5EF4-FFF2-40B4-BE49-F238E27FC236}">
                <a16:creationId xmlns:a16="http://schemas.microsoft.com/office/drawing/2014/main" id="{E5765237-2807-3D1F-9610-75D6B56FE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565E-6E5A-734D-E14A-F5332A5F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1" y="2211075"/>
            <a:ext cx="9918699" cy="373989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419B2-E328-6D29-306E-2DEDD7D40E20}"/>
              </a:ext>
            </a:extLst>
          </p:cNvPr>
          <p:cNvSpPr txBox="1"/>
          <p:nvPr/>
        </p:nvSpPr>
        <p:spPr>
          <a:xfrm>
            <a:off x="860777" y="1254125"/>
            <a:ext cx="10373429" cy="5755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GB" sz="1600" dirty="0">
              <a:solidFill>
                <a:schemeClr val="bg1"/>
              </a:solidFill>
              <a:latin typeface="Neue Haas Grotesk Text Pro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GB" sz="1600" dirty="0">
              <a:solidFill>
                <a:schemeClr val="bg1"/>
              </a:solidFill>
              <a:latin typeface="Neue Haas Grotesk Text Pro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GB" sz="1600" dirty="0">
              <a:solidFill>
                <a:schemeClr val="bg1"/>
              </a:solidFill>
              <a:latin typeface="Neue Haas Grotesk Text Pro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GB" sz="1600" dirty="0">
              <a:solidFill>
                <a:schemeClr val="bg1"/>
              </a:solidFill>
              <a:latin typeface="Neue Haas Grotesk Text Pro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GB" sz="1600" dirty="0">
              <a:solidFill>
                <a:schemeClr val="bg1"/>
              </a:solidFill>
              <a:latin typeface="Neue Haas Grotesk Text Pro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GB" sz="1600" dirty="0">
              <a:solidFill>
                <a:schemeClr val="bg1"/>
              </a:solidFill>
              <a:latin typeface="Neue Haas Grotesk Text Pro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GB" sz="1600" dirty="0">
              <a:solidFill>
                <a:schemeClr val="bg1"/>
              </a:solidFill>
              <a:latin typeface="Neue Haas Grotesk Text Pro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GB" sz="1600" dirty="0">
              <a:solidFill>
                <a:schemeClr val="bg1"/>
              </a:solidFill>
              <a:latin typeface="Neue Haas Grotesk Text Pro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GB" sz="1600" b="1" dirty="0">
                <a:solidFill>
                  <a:schemeClr val="bg1"/>
                </a:solidFill>
                <a:latin typeface="Neue Haas Grotesk Text Pro"/>
                <a:cs typeface="Arial"/>
              </a:rPr>
              <a:t>                 Input Image                                        Blob from our Image                         Output Image with prediction</a:t>
            </a:r>
            <a:endParaRPr lang="en-GB" sz="1600" dirty="0">
              <a:solidFill>
                <a:schemeClr val="bg1"/>
              </a:solidFill>
              <a:latin typeface="Neue Haas Grotesk Text Pro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GB" sz="1600" dirty="0">
              <a:solidFill>
                <a:schemeClr val="bg1"/>
              </a:solidFill>
              <a:latin typeface="Neue Haas Grotesk Text Pro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GB" sz="1600" dirty="0">
                <a:solidFill>
                  <a:schemeClr val="bg1"/>
                </a:solidFill>
                <a:latin typeface="Neue Haas Grotesk Text Pro"/>
                <a:cs typeface="Arial"/>
              </a:rPr>
              <a:t>This is how our model predicts the class, confidence of prediction and the bounding box for the detected objects.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GB" sz="1600" dirty="0">
                <a:solidFill>
                  <a:schemeClr val="bg1"/>
                </a:solidFill>
                <a:latin typeface="Neue Haas Grotesk Text Pro"/>
                <a:cs typeface="Arial"/>
              </a:rPr>
              <a:t>We can now use this model to predict the bounding boxes for many images and even for real time video object detection.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2400" b="1" dirty="0">
              <a:solidFill>
                <a:schemeClr val="bg1"/>
              </a:solidFill>
              <a:latin typeface="Neue Haas Grotesk Text Pro"/>
              <a:cs typeface="Arial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308885E2-476F-870A-CA05-65D716C56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89" y="1119512"/>
            <a:ext cx="2743200" cy="2699864"/>
          </a:xfrm>
          <a:prstGeom prst="rect">
            <a:avLst/>
          </a:prstGeom>
        </p:spPr>
      </p:pic>
      <p:pic>
        <p:nvPicPr>
          <p:cNvPr id="6" name="Picture 6" descr="A train on the railway tracks&#10;&#10;Description automatically generated">
            <a:extLst>
              <a:ext uri="{FF2B5EF4-FFF2-40B4-BE49-F238E27FC236}">
                <a16:creationId xmlns:a16="http://schemas.microsoft.com/office/drawing/2014/main" id="{EB977678-82DE-4579-2CD8-AB32D3D7A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178" y="1111956"/>
            <a:ext cx="2743200" cy="272908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9943584-3C1C-E78F-B3C4-57996A04E6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68" r="513" b="24028"/>
          <a:stretch/>
        </p:blipFill>
        <p:spPr>
          <a:xfrm>
            <a:off x="8139289" y="1117502"/>
            <a:ext cx="2729133" cy="271216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1A4EC96-4D2A-7CD9-621A-137E896819EB}"/>
              </a:ext>
            </a:extLst>
          </p:cNvPr>
          <p:cNvSpPr/>
          <p:nvPr/>
        </p:nvSpPr>
        <p:spPr>
          <a:xfrm>
            <a:off x="4014611" y="2284236"/>
            <a:ext cx="352778" cy="381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963D21A-EAB2-5276-5B2E-E971EE0EC3AB}"/>
              </a:ext>
            </a:extLst>
          </p:cNvPr>
          <p:cNvSpPr/>
          <p:nvPr/>
        </p:nvSpPr>
        <p:spPr>
          <a:xfrm>
            <a:off x="7586486" y="2303638"/>
            <a:ext cx="352778" cy="36688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29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rystal lattice grid">
            <a:extLst>
              <a:ext uri="{FF2B5EF4-FFF2-40B4-BE49-F238E27FC236}">
                <a16:creationId xmlns:a16="http://schemas.microsoft.com/office/drawing/2014/main" id="{E5765237-2807-3D1F-9610-75D6B56FE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56BBA0-7534-BC41-A0E1-E9BEBB60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8070"/>
            <a:ext cx="10084271" cy="959711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rgbClr val="FFFFFF"/>
                </a:solidFill>
              </a:rPr>
              <a:t>Predictions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565E-6E5A-734D-E14A-F5332A5F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1" y="2211075"/>
            <a:ext cx="9918699" cy="373989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419B2-E328-6D29-306E-2DEDD7D40E20}"/>
              </a:ext>
            </a:extLst>
          </p:cNvPr>
          <p:cNvSpPr txBox="1"/>
          <p:nvPr/>
        </p:nvSpPr>
        <p:spPr>
          <a:xfrm>
            <a:off x="1086555" y="2270125"/>
            <a:ext cx="10006541" cy="5247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700" dirty="0">
                <a:solidFill>
                  <a:schemeClr val="bg1"/>
                </a:solidFill>
              </a:rPr>
              <a:t>Let's look at some of the predictions made by this model.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600" dirty="0">
                <a:solidFill>
                  <a:schemeClr val="bg1"/>
                </a:solidFill>
                <a:cs typeface="Arial"/>
              </a:rPr>
              <a:t>We can see that the model is able the predict multiple objects with high confidence score and good accuracy.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700" b="1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2400" b="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6" name="Picture 6" descr="A picture containing text, outdoor, tree, sky&#10;&#10;Description automatically generated">
            <a:extLst>
              <a:ext uri="{FF2B5EF4-FFF2-40B4-BE49-F238E27FC236}">
                <a16:creationId xmlns:a16="http://schemas.microsoft.com/office/drawing/2014/main" id="{4B13AE06-8EDE-B241-0D2D-BCA42365AD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21" r="513" b="3863"/>
          <a:stretch/>
        </p:blipFill>
        <p:spPr>
          <a:xfrm>
            <a:off x="1196623" y="2775153"/>
            <a:ext cx="2729134" cy="3001428"/>
          </a:xfrm>
          <a:prstGeom prst="rect">
            <a:avLst/>
          </a:prstGeom>
        </p:spPr>
      </p:pic>
      <p:pic>
        <p:nvPicPr>
          <p:cNvPr id="7" name="Picture 7" descr="A picture containing text, road, outdoor, scene&#10;&#10;Description automatically generated">
            <a:extLst>
              <a:ext uri="{FF2B5EF4-FFF2-40B4-BE49-F238E27FC236}">
                <a16:creationId xmlns:a16="http://schemas.microsoft.com/office/drawing/2014/main" id="{9DD6F83B-47C0-C6DB-440D-6D8A92D236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58" t="-322" r="327" b="3394"/>
          <a:stretch/>
        </p:blipFill>
        <p:spPr>
          <a:xfrm>
            <a:off x="4286957" y="2773594"/>
            <a:ext cx="3844785" cy="300198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1427C1F-CD4F-B5CE-5A30-E74C57791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622" y="2770901"/>
            <a:ext cx="2743200" cy="29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14502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LeftStep">
      <a:dk1>
        <a:srgbClr val="000000"/>
      </a:dk1>
      <a:lt1>
        <a:srgbClr val="FFFFFF"/>
      </a:lt1>
      <a:dk2>
        <a:srgbClr val="282441"/>
      </a:dk2>
      <a:lt2>
        <a:srgbClr val="E2E8E2"/>
      </a:lt2>
      <a:accent1>
        <a:srgbClr val="D139D7"/>
      </a:accent1>
      <a:accent2>
        <a:srgbClr val="7D27C5"/>
      </a:accent2>
      <a:accent3>
        <a:srgbClr val="4D39D7"/>
      </a:accent3>
      <a:accent4>
        <a:srgbClr val="2755C5"/>
      </a:accent4>
      <a:accent5>
        <a:srgbClr val="39A9D7"/>
      </a:accent5>
      <a:accent6>
        <a:srgbClr val="24B6A4"/>
      </a:accent6>
      <a:hlink>
        <a:srgbClr val="359632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BjornVTI</vt:lpstr>
      <vt:lpstr>Real Time Multi-Object Detection using YOLO v3</vt:lpstr>
      <vt:lpstr>Object Detection</vt:lpstr>
      <vt:lpstr>YOLO V3</vt:lpstr>
      <vt:lpstr>PowerPoint Presentation</vt:lpstr>
      <vt:lpstr>PowerPoint Presentation</vt:lpstr>
      <vt:lpstr>Implementation</vt:lpstr>
      <vt:lpstr>PowerPoint Presentation</vt:lpstr>
      <vt:lpstr>PowerPoint Presentation</vt:lpstr>
      <vt:lpstr>Predictions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380</cp:revision>
  <dcterms:created xsi:type="dcterms:W3CDTF">2023-04-27T12:34:37Z</dcterms:created>
  <dcterms:modified xsi:type="dcterms:W3CDTF">2023-04-27T14:55:50Z</dcterms:modified>
</cp:coreProperties>
</file>