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57" r:id="rId4"/>
    <p:sldId id="324" r:id="rId5"/>
    <p:sldId id="346" r:id="rId6"/>
    <p:sldId id="343" r:id="rId7"/>
    <p:sldId id="342" r:id="rId8"/>
    <p:sldId id="334" r:id="rId9"/>
    <p:sldId id="335" r:id="rId10"/>
    <p:sldId id="336" r:id="rId11"/>
    <p:sldId id="337" r:id="rId12"/>
    <p:sldId id="333" r:id="rId13"/>
    <p:sldId id="347" r:id="rId14"/>
    <p:sldId id="339" r:id="rId15"/>
    <p:sldId id="329" r:id="rId16"/>
    <p:sldId id="348" r:id="rId17"/>
    <p:sldId id="326" r:id="rId18"/>
    <p:sldId id="309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F7F7F"/>
    <a:srgbClr val="A6A6A6"/>
    <a:srgbClr val="00CC99"/>
    <a:srgbClr val="00FF99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65" autoAdjust="0"/>
  </p:normalViewPr>
  <p:slideViewPr>
    <p:cSldViewPr snapToGrid="0">
      <p:cViewPr varScale="1">
        <p:scale>
          <a:sx n="51" d="100"/>
          <a:sy n="51" d="100"/>
        </p:scale>
        <p:origin x="19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kumimoji="1" lang="en-US" altLang="ja-JP" smtClean="0"/>
              <a:t>2014/12/13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B1202-D046-4D48-86B6-D4974858A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67861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kumimoji="1" lang="en-US" altLang="ja-JP" smtClean="0"/>
              <a:t>2014/12/13</a:t>
            </a:r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08BFF-D5F1-4EB3-A097-FBF83495E7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51660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08BFF-D5F1-4EB3-A097-FBF83495E7FE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kumimoji="1" lang="en-US" altLang="ja-JP" smtClean="0"/>
              <a:t>2014/12/13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086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実装例</a:t>
            </a:r>
            <a:r>
              <a:rPr kumimoji="1" lang="en-US" altLang="ja-JP" dirty="0" smtClean="0"/>
              <a:t>) </a:t>
            </a:r>
            <a:endParaRPr kumimoji="1" lang="en-US" altLang="ja-JP" dirty="0" smtClean="0"/>
          </a:p>
          <a:p>
            <a:r>
              <a:rPr kumimoji="1" lang="en-US" altLang="ja-JP" dirty="0" smtClean="0"/>
              <a:t>&lt;!DOCTYPE HTML PUBLIC "-//W3C//DTD XHTML 1.0 Strict//EN" "http://www.w3.org/TR/xhtml1/DTD/xhtml1-strict.dtd"&gt;</a:t>
            </a:r>
          </a:p>
          <a:p>
            <a:r>
              <a:rPr kumimoji="1" lang="en-US" altLang="ja-JP" dirty="0" smtClean="0"/>
              <a:t>&lt;%@ Page Language="C#" %&gt;</a:t>
            </a:r>
          </a:p>
          <a:p>
            <a:r>
              <a:rPr kumimoji="1" lang="en-US" altLang="ja-JP" dirty="0" smtClean="0"/>
              <a:t>&lt;%@ Register </a:t>
            </a:r>
            <a:r>
              <a:rPr kumimoji="1" lang="en-US" altLang="ja-JP" dirty="0" err="1" smtClean="0"/>
              <a:t>tagprefix</a:t>
            </a:r>
            <a:r>
              <a:rPr kumimoji="1" lang="en-US" altLang="ja-JP" dirty="0" smtClean="0"/>
              <a:t>="SharePoint" namespace="</a:t>
            </a:r>
            <a:r>
              <a:rPr kumimoji="1" lang="en-US" altLang="ja-JP" dirty="0" err="1" smtClean="0"/>
              <a:t>Microsoft.SharePoint.WebControls</a:t>
            </a:r>
            <a:r>
              <a:rPr kumimoji="1" lang="en-US" altLang="ja-JP" dirty="0" smtClean="0"/>
              <a:t>" assembly="</a:t>
            </a:r>
            <a:r>
              <a:rPr kumimoji="1" lang="en-US" altLang="ja-JP" dirty="0" err="1" smtClean="0"/>
              <a:t>Microsoft.SharePoint</a:t>
            </a:r>
            <a:r>
              <a:rPr kumimoji="1" lang="en-US" altLang="ja-JP" dirty="0" smtClean="0"/>
              <a:t>, Version=15.0.0.0, Culture=neutral, </a:t>
            </a:r>
            <a:r>
              <a:rPr kumimoji="1" lang="en-US" altLang="ja-JP" dirty="0" err="1" smtClean="0"/>
              <a:t>PublicKeyToken</a:t>
            </a:r>
            <a:r>
              <a:rPr kumimoji="1" lang="en-US" altLang="ja-JP" dirty="0" smtClean="0"/>
              <a:t>=71e9bce111e9429c" %&gt;</a:t>
            </a:r>
          </a:p>
          <a:p>
            <a:r>
              <a:rPr kumimoji="1" lang="en-US" altLang="ja-JP" dirty="0" smtClean="0"/>
              <a:t>&lt;html </a:t>
            </a:r>
            <a:r>
              <a:rPr kumimoji="1" lang="en-US" altLang="ja-JP" dirty="0" err="1" smtClean="0"/>
              <a:t>dir</a:t>
            </a:r>
            <a:r>
              <a:rPr kumimoji="1" lang="en-US" altLang="ja-JP" dirty="0" smtClean="0"/>
              <a:t>="</a:t>
            </a:r>
            <a:r>
              <a:rPr kumimoji="1" lang="en-US" altLang="ja-JP" dirty="0" err="1" smtClean="0"/>
              <a:t>ltr</a:t>
            </a:r>
            <a:r>
              <a:rPr kumimoji="1" lang="en-US" altLang="ja-JP" dirty="0" smtClean="0"/>
              <a:t>" </a:t>
            </a:r>
            <a:r>
              <a:rPr kumimoji="1" lang="en-US" altLang="ja-JP" dirty="0" err="1" smtClean="0"/>
              <a:t>xmlns</a:t>
            </a:r>
            <a:r>
              <a:rPr kumimoji="1" lang="en-US" altLang="ja-JP" dirty="0" smtClean="0"/>
              <a:t>="http://www.w3.org/1999/xhtml"&gt;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&lt;head </a:t>
            </a:r>
            <a:r>
              <a:rPr kumimoji="1" lang="en-US" altLang="ja-JP" dirty="0" err="1" smtClean="0"/>
              <a:t>runat</a:t>
            </a:r>
            <a:r>
              <a:rPr kumimoji="1" lang="en-US" altLang="ja-JP" dirty="0" smtClean="0"/>
              <a:t>="server"&gt;</a:t>
            </a:r>
          </a:p>
          <a:p>
            <a:r>
              <a:rPr kumimoji="1" lang="en-US" altLang="ja-JP" dirty="0" smtClean="0"/>
              <a:t>    &lt;meta name="</a:t>
            </a:r>
            <a:r>
              <a:rPr kumimoji="1" lang="en-US" altLang="ja-JP" dirty="0" err="1" smtClean="0"/>
              <a:t>WebPartPageExpansion</a:t>
            </a:r>
            <a:r>
              <a:rPr kumimoji="1" lang="en-US" altLang="ja-JP" dirty="0" smtClean="0"/>
              <a:t>" content="full" /&gt;</a:t>
            </a:r>
          </a:p>
          <a:p>
            <a:r>
              <a:rPr kumimoji="1" lang="en-US" altLang="ja-JP" dirty="0" smtClean="0"/>
              <a:t>    &lt;meta http-</a:t>
            </a:r>
            <a:r>
              <a:rPr kumimoji="1" lang="en-US" altLang="ja-JP" dirty="0" err="1" smtClean="0"/>
              <a:t>equiv</a:t>
            </a:r>
            <a:r>
              <a:rPr kumimoji="1" lang="en-US" altLang="ja-JP" dirty="0" smtClean="0"/>
              <a:t>="X-UA-Compatible" content="IE=10" /&gt;</a:t>
            </a:r>
          </a:p>
          <a:p>
            <a:r>
              <a:rPr kumimoji="1" lang="en-US" altLang="ja-JP" dirty="0" smtClean="0"/>
              <a:t>    &lt;!--</a:t>
            </a:r>
            <a:r>
              <a:rPr kumimoji="1" lang="ja-JP" altLang="en-US" dirty="0" smtClean="0"/>
              <a:t>このページの</a:t>
            </a:r>
            <a:r>
              <a:rPr kumimoji="1" lang="en-US" altLang="ja-JP" dirty="0" smtClean="0"/>
              <a:t>SharePoint Online</a:t>
            </a:r>
            <a:r>
              <a:rPr kumimoji="1" lang="ja-JP" altLang="en-US" dirty="0" smtClean="0"/>
              <a:t>の配置先のサイトコレクションの</a:t>
            </a:r>
            <a:r>
              <a:rPr kumimoji="1" lang="en-US" altLang="ja-JP" dirty="0" smtClean="0"/>
              <a:t>URL/_</a:t>
            </a:r>
            <a:r>
              <a:rPr kumimoji="1" lang="en-US" altLang="ja-JP" dirty="0" err="1" smtClean="0"/>
              <a:t>layputs</a:t>
            </a:r>
            <a:r>
              <a:rPr kumimoji="1" lang="en-US" altLang="ja-JP" dirty="0" smtClean="0"/>
              <a:t>/15/defaultcss.ashx</a:t>
            </a:r>
            <a:r>
              <a:rPr kumimoji="1" lang="ja-JP" altLang="en-US" dirty="0" smtClean="0"/>
              <a:t>を参照してください。 </a:t>
            </a:r>
            <a:r>
              <a:rPr kumimoji="1" lang="en-US" altLang="ja-JP" dirty="0" smtClean="0"/>
              <a:t>Ref deploy </a:t>
            </a:r>
            <a:r>
              <a:rPr kumimoji="1" lang="en-US" altLang="ja-JP" dirty="0" err="1" smtClean="0"/>
              <a:t>sitecollection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css</a:t>
            </a:r>
            <a:r>
              <a:rPr kumimoji="1" lang="en-US" altLang="ja-JP" dirty="0" smtClean="0"/>
              <a:t> --&gt;</a:t>
            </a:r>
          </a:p>
          <a:p>
            <a:r>
              <a:rPr kumimoji="1" lang="en-US" altLang="ja-JP" dirty="0" smtClean="0"/>
              <a:t>    &lt;link </a:t>
            </a:r>
            <a:r>
              <a:rPr kumimoji="1" lang="en-US" altLang="ja-JP" dirty="0" err="1" smtClean="0"/>
              <a:t>rel</a:t>
            </a:r>
            <a:r>
              <a:rPr kumimoji="1" lang="en-US" altLang="ja-JP" dirty="0" smtClean="0"/>
              <a:t>="stylesheet" </a:t>
            </a:r>
            <a:r>
              <a:rPr kumimoji="1" lang="en-US" altLang="ja-JP" dirty="0" err="1" smtClean="0"/>
              <a:t>href</a:t>
            </a:r>
            <a:r>
              <a:rPr kumimoji="1" lang="en-US" altLang="ja-JP" dirty="0" smtClean="0"/>
              <a:t>="https://movaritest04.sharepoint.com/sites/portal/_layouts/15/defaultcss.ashx" /&gt;</a:t>
            </a:r>
          </a:p>
          <a:p>
            <a:r>
              <a:rPr kumimoji="1" lang="en-US" altLang="ja-JP" dirty="0" smtClean="0"/>
              <a:t>&lt;/head&gt;</a:t>
            </a:r>
          </a:p>
          <a:p>
            <a:r>
              <a:rPr kumimoji="1" lang="en-US" altLang="ja-JP" dirty="0" smtClean="0"/>
              <a:t>&lt;body&gt;</a:t>
            </a:r>
          </a:p>
          <a:p>
            <a:r>
              <a:rPr kumimoji="1" lang="en-US" altLang="ja-JP" dirty="0" smtClean="0"/>
              <a:t>    &lt;div id="result"&gt;&lt;/div&gt;</a:t>
            </a:r>
          </a:p>
          <a:p>
            <a:r>
              <a:rPr kumimoji="1" lang="en-US" altLang="ja-JP" dirty="0" smtClean="0"/>
              <a:t>    &lt;script&gt;</a:t>
            </a:r>
          </a:p>
          <a:p>
            <a:r>
              <a:rPr kumimoji="1" lang="en-US" altLang="ja-JP" dirty="0" smtClean="0"/>
              <a:t>        (function () {</a:t>
            </a:r>
          </a:p>
          <a:p>
            <a:r>
              <a:rPr kumimoji="1" lang="en-US" altLang="ja-JP" dirty="0" smtClean="0"/>
              <a:t>            //Azure Active Directory</a:t>
            </a:r>
            <a:r>
              <a:rPr kumimoji="1" lang="ja-JP" altLang="en-US" dirty="0" err="1" smtClean="0"/>
              <a:t>に登</a:t>
            </a:r>
            <a:r>
              <a:rPr kumimoji="1" lang="ja-JP" altLang="en-US" dirty="0" smtClean="0"/>
              <a:t>録した</a:t>
            </a:r>
            <a:r>
              <a:rPr kumimoji="1" lang="en-US" altLang="ja-JP" dirty="0" err="1" smtClean="0"/>
              <a:t>ClientID</a:t>
            </a:r>
            <a:r>
              <a:rPr kumimoji="1" lang="ja-JP" altLang="en-US" dirty="0" smtClean="0"/>
              <a:t>を指定してください</a:t>
            </a:r>
          </a:p>
          <a:p>
            <a:r>
              <a:rPr kumimoji="1" lang="ja-JP" altLang="en-US" dirty="0" smtClean="0"/>
              <a:t>            </a:t>
            </a:r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CLIENTID = "600cb9cc-d5ad-4a98-b755-0e0e5df48a8a";</a:t>
            </a:r>
          </a:p>
          <a:p>
            <a:r>
              <a:rPr kumimoji="1" lang="en-US" altLang="ja-JP" dirty="0" smtClean="0"/>
              <a:t>            //SharePoint Online</a:t>
            </a:r>
            <a:r>
              <a:rPr kumimoji="1" lang="ja-JP" altLang="en-US" dirty="0" smtClean="0"/>
              <a:t>にこのページを保存したときの</a:t>
            </a:r>
            <a:r>
              <a:rPr kumimoji="1" lang="en-US" altLang="ja-JP" dirty="0" smtClean="0"/>
              <a:t>URL</a:t>
            </a:r>
            <a:r>
              <a:rPr kumimoji="1" lang="ja-JP" altLang="en-US" dirty="0" smtClean="0"/>
              <a:t>を指定してください</a:t>
            </a:r>
          </a:p>
          <a:p>
            <a:r>
              <a:rPr kumimoji="1" lang="ja-JP" altLang="en-US" dirty="0" smtClean="0"/>
              <a:t>            </a:t>
            </a:r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REDIRECTURL = "https://movaritest04.sharepoint.com/sites/portal/</a:t>
            </a:r>
            <a:r>
              <a:rPr kumimoji="1" lang="en-US" altLang="ja-JP" dirty="0" err="1" smtClean="0"/>
              <a:t>SitePages</a:t>
            </a:r>
            <a:r>
              <a:rPr kumimoji="1" lang="en-US" altLang="ja-JP" dirty="0" smtClean="0"/>
              <a:t>/call.aspx";</a:t>
            </a:r>
          </a:p>
          <a:p>
            <a:r>
              <a:rPr kumimoji="1" lang="en-US" altLang="ja-JP" dirty="0" smtClean="0"/>
              <a:t>            //SharePoint Online</a:t>
            </a:r>
            <a:r>
              <a:rPr kumimoji="1" lang="ja-JP" altLang="en-US" dirty="0" smtClean="0"/>
              <a:t>のサイトコレクションの</a:t>
            </a:r>
            <a:r>
              <a:rPr kumimoji="1" lang="en-US" altLang="ja-JP" dirty="0" smtClean="0"/>
              <a:t>URL</a:t>
            </a:r>
            <a:r>
              <a:rPr kumimoji="1" lang="ja-JP" altLang="en-US" dirty="0" smtClean="0"/>
              <a:t>を指定してください</a:t>
            </a:r>
          </a:p>
          <a:p>
            <a:r>
              <a:rPr kumimoji="1" lang="ja-JP" altLang="en-US" dirty="0" smtClean="0"/>
              <a:t>            </a:t>
            </a:r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CURRENTSITEURL = "https://movaritest04.sharepoint.com/sites/portal";</a:t>
            </a:r>
          </a:p>
          <a:p>
            <a:r>
              <a:rPr kumimoji="1" lang="en-US" altLang="ja-JP" dirty="0" smtClean="0"/>
              <a:t>            //Office365API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URL</a:t>
            </a:r>
            <a:r>
              <a:rPr kumimoji="1" lang="ja-JP" altLang="en-US" dirty="0" smtClean="0"/>
              <a:t>のため、以下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項目は書き換える必要はありません</a:t>
            </a:r>
            <a:r>
              <a:rPr kumimoji="1" lang="en-US" altLang="ja-JP" dirty="0" smtClean="0"/>
              <a:t>(Preview</a:t>
            </a:r>
            <a:r>
              <a:rPr kumimoji="1" lang="ja-JP" altLang="en-US" dirty="0" smtClean="0"/>
              <a:t>版の</a:t>
            </a:r>
            <a:r>
              <a:rPr kumimoji="1" lang="en-US" altLang="ja-JP" dirty="0" smtClean="0"/>
              <a:t>Office 365 unified API</a:t>
            </a:r>
            <a:r>
              <a:rPr kumimoji="1" lang="ja-JP" altLang="en-US" dirty="0" smtClean="0"/>
              <a:t>を使っているので注意してください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smtClean="0"/>
              <a:t>            </a:t>
            </a:r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RESOURCEURL = "https://graph.microsoft.com";</a:t>
            </a:r>
          </a:p>
          <a:p>
            <a:r>
              <a:rPr kumimoji="1" lang="en-US" altLang="ja-JP" dirty="0" smtClean="0"/>
              <a:t>            </a:t>
            </a:r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AUTHENDPOINTURL = "https://login.microsoftonline.com/common/oauth2/authorize";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          //Office API</a:t>
            </a:r>
            <a:r>
              <a:rPr kumimoji="1" lang="ja-JP" altLang="en-US" dirty="0" smtClean="0"/>
              <a:t>利用に必要な</a:t>
            </a:r>
            <a:r>
              <a:rPr kumimoji="1" lang="en-US" altLang="ja-JP" dirty="0" smtClean="0"/>
              <a:t>Access Token</a:t>
            </a:r>
            <a:r>
              <a:rPr kumimoji="1" lang="ja-JP" altLang="en-US" dirty="0" smtClean="0"/>
              <a:t>を取得後、検証処理を開始</a:t>
            </a:r>
          </a:p>
          <a:p>
            <a:r>
              <a:rPr kumimoji="1" lang="ja-JP" altLang="en-US" dirty="0" smtClean="0"/>
              <a:t>            </a:t>
            </a:r>
            <a:r>
              <a:rPr kumimoji="1" lang="en-US" altLang="ja-JP" dirty="0" smtClean="0"/>
              <a:t>function </a:t>
            </a:r>
            <a:r>
              <a:rPr kumimoji="1" lang="en-US" altLang="ja-JP" dirty="0" err="1" smtClean="0"/>
              <a:t>initAccessToken</a:t>
            </a:r>
            <a:r>
              <a:rPr kumimoji="1" lang="en-US" altLang="ja-JP" dirty="0" smtClean="0"/>
              <a:t>() {</a:t>
            </a:r>
          </a:p>
          <a:p>
            <a:r>
              <a:rPr kumimoji="1" lang="en-US" altLang="ja-JP" dirty="0" smtClean="0"/>
              <a:t>                if (</a:t>
            </a:r>
            <a:r>
              <a:rPr kumimoji="1" lang="en-US" altLang="ja-JP" dirty="0" err="1" smtClean="0"/>
              <a:t>location.hash</a:t>
            </a:r>
            <a:r>
              <a:rPr kumimoji="1" lang="en-US" altLang="ja-JP" dirty="0" smtClean="0"/>
              <a:t>) {</a:t>
            </a:r>
          </a:p>
          <a:p>
            <a:r>
              <a:rPr kumimoji="1" lang="en-US" altLang="ja-JP" dirty="0" smtClean="0"/>
              <a:t>                    </a:t>
            </a:r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hasharr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location.hash.substr</a:t>
            </a:r>
            <a:r>
              <a:rPr kumimoji="1" lang="en-US" altLang="ja-JP" dirty="0" smtClean="0"/>
              <a:t>(1).split("&amp;");</a:t>
            </a:r>
          </a:p>
          <a:p>
            <a:r>
              <a:rPr kumimoji="1" lang="en-US" altLang="ja-JP" dirty="0" smtClean="0"/>
              <a:t>                    </a:t>
            </a:r>
            <a:r>
              <a:rPr kumimoji="1" lang="en-US" altLang="ja-JP" dirty="0" err="1" smtClean="0"/>
              <a:t>hasharr.forEach</a:t>
            </a:r>
            <a:r>
              <a:rPr kumimoji="1" lang="en-US" altLang="ja-JP" dirty="0" smtClean="0"/>
              <a:t>(function (</a:t>
            </a:r>
            <a:r>
              <a:rPr kumimoji="1" lang="en-US" altLang="ja-JP" dirty="0" err="1" smtClean="0"/>
              <a:t>hashelem</a:t>
            </a:r>
            <a:r>
              <a:rPr kumimoji="1" lang="en-US" altLang="ja-JP" dirty="0" smtClean="0"/>
              <a:t>) {</a:t>
            </a:r>
          </a:p>
          <a:p>
            <a:r>
              <a:rPr kumimoji="1" lang="en-US" altLang="ja-JP" dirty="0" smtClean="0"/>
              <a:t>                        </a:t>
            </a:r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elemarr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hashelem.split</a:t>
            </a:r>
            <a:r>
              <a:rPr kumimoji="1" lang="en-US" altLang="ja-JP" dirty="0" smtClean="0"/>
              <a:t>("=");</a:t>
            </a:r>
          </a:p>
          <a:p>
            <a:r>
              <a:rPr kumimoji="1" lang="en-US" altLang="ja-JP" dirty="0" smtClean="0"/>
              <a:t>                        if (</a:t>
            </a:r>
            <a:r>
              <a:rPr kumimoji="1" lang="en-US" altLang="ja-JP" dirty="0" err="1" smtClean="0"/>
              <a:t>elemarr</a:t>
            </a:r>
            <a:r>
              <a:rPr kumimoji="1" lang="en-US" altLang="ja-JP" dirty="0" smtClean="0"/>
              <a:t>[0] == "</a:t>
            </a:r>
            <a:r>
              <a:rPr kumimoji="1" lang="en-US" altLang="ja-JP" dirty="0" err="1" smtClean="0"/>
              <a:t>access_token</a:t>
            </a:r>
            <a:r>
              <a:rPr kumimoji="1" lang="en-US" altLang="ja-JP" dirty="0" smtClean="0"/>
              <a:t>") {</a:t>
            </a:r>
          </a:p>
          <a:p>
            <a:r>
              <a:rPr kumimoji="1" lang="en-US" altLang="ja-JP" dirty="0" smtClean="0"/>
              <a:t>                            </a:t>
            </a:r>
            <a:r>
              <a:rPr kumimoji="1" lang="en-US" altLang="ja-JP" dirty="0" err="1" smtClean="0"/>
              <a:t>getCurrentSPUserAccountName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elemarr</a:t>
            </a:r>
            <a:r>
              <a:rPr kumimoji="1" lang="en-US" altLang="ja-JP" dirty="0" smtClean="0"/>
              <a:t>[1]);</a:t>
            </a:r>
          </a:p>
          <a:p>
            <a:r>
              <a:rPr kumimoji="1" lang="en-US" altLang="ja-JP" dirty="0" smtClean="0"/>
              <a:t>                        }</a:t>
            </a:r>
          </a:p>
          <a:p>
            <a:r>
              <a:rPr kumimoji="1" lang="en-US" altLang="ja-JP" dirty="0" smtClean="0"/>
              <a:t>                    }, this);</a:t>
            </a:r>
          </a:p>
          <a:p>
            <a:r>
              <a:rPr kumimoji="1" lang="en-US" altLang="ja-JP" dirty="0" smtClean="0"/>
              <a:t>                } else {</a:t>
            </a:r>
          </a:p>
          <a:p>
            <a:r>
              <a:rPr kumimoji="1" lang="en-US" altLang="ja-JP" dirty="0" smtClean="0"/>
              <a:t>                    </a:t>
            </a:r>
            <a:r>
              <a:rPr kumimoji="1" lang="en-US" altLang="ja-JP" dirty="0" err="1" smtClean="0"/>
              <a:t>location.href</a:t>
            </a:r>
            <a:r>
              <a:rPr kumimoji="1" lang="en-US" altLang="ja-JP" dirty="0" smtClean="0"/>
              <a:t> = AUTHENDPOINTURL + "?</a:t>
            </a:r>
            <a:r>
              <a:rPr kumimoji="1" lang="en-US" altLang="ja-JP" dirty="0" err="1" smtClean="0"/>
              <a:t>response_type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token&amp;client_id</a:t>
            </a:r>
            <a:r>
              <a:rPr kumimoji="1" lang="en-US" altLang="ja-JP" dirty="0" smtClean="0"/>
              <a:t>=" + CLIENTID + "&amp;resource=" + </a:t>
            </a:r>
            <a:r>
              <a:rPr kumimoji="1" lang="en-US" altLang="ja-JP" dirty="0" err="1" smtClean="0"/>
              <a:t>encodeURIComponent</a:t>
            </a:r>
            <a:r>
              <a:rPr kumimoji="1" lang="en-US" altLang="ja-JP" dirty="0" smtClean="0"/>
              <a:t>(RESOURCEURL) + "&amp;</a:t>
            </a:r>
            <a:r>
              <a:rPr kumimoji="1" lang="en-US" altLang="ja-JP" dirty="0" err="1" smtClean="0"/>
              <a:t>redirect_uri</a:t>
            </a:r>
            <a:r>
              <a:rPr kumimoji="1" lang="en-US" altLang="ja-JP" dirty="0" smtClean="0"/>
              <a:t>=" + REDIRECTURL;</a:t>
            </a:r>
          </a:p>
          <a:p>
            <a:r>
              <a:rPr kumimoji="1" lang="en-US" altLang="ja-JP" dirty="0" smtClean="0"/>
              <a:t>                }</a:t>
            </a:r>
          </a:p>
          <a:p>
            <a:r>
              <a:rPr kumimoji="1" lang="en-US" altLang="ja-JP" dirty="0" smtClean="0"/>
              <a:t>            }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          //SharePoint Online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REST API</a:t>
            </a:r>
            <a:r>
              <a:rPr kumimoji="1" lang="ja-JP" altLang="en-US" dirty="0" smtClean="0"/>
              <a:t>で現在のユーザーの識別情報を取得し、</a:t>
            </a:r>
            <a:r>
              <a:rPr kumimoji="1" lang="en-US" altLang="ja-JP" dirty="0" smtClean="0"/>
              <a:t>Access Token</a:t>
            </a:r>
            <a:r>
              <a:rPr kumimoji="1" lang="ja-JP" altLang="en-US" dirty="0" smtClean="0"/>
              <a:t>の検証後、予定の取得処理を開始</a:t>
            </a:r>
          </a:p>
          <a:p>
            <a:r>
              <a:rPr kumimoji="1" lang="ja-JP" altLang="en-US" dirty="0" smtClean="0"/>
              <a:t>            </a:t>
            </a:r>
            <a:r>
              <a:rPr kumimoji="1" lang="en-US" altLang="ja-JP" dirty="0" smtClean="0"/>
              <a:t>function </a:t>
            </a:r>
            <a:r>
              <a:rPr kumimoji="1" lang="en-US" altLang="ja-JP" dirty="0" err="1" smtClean="0"/>
              <a:t>getCurrentSPUserAccountName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accesstoken</a:t>
            </a:r>
            <a:r>
              <a:rPr kumimoji="1" lang="en-US" altLang="ja-JP" dirty="0" smtClean="0"/>
              <a:t>) {</a:t>
            </a:r>
          </a:p>
          <a:p>
            <a:r>
              <a:rPr kumimoji="1" lang="en-US" altLang="ja-JP" dirty="0" smtClean="0"/>
              <a:t>                </a:t>
            </a:r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xhr</a:t>
            </a:r>
            <a:r>
              <a:rPr kumimoji="1" lang="en-US" altLang="ja-JP" dirty="0" smtClean="0"/>
              <a:t> = new </a:t>
            </a:r>
            <a:r>
              <a:rPr kumimoji="1" lang="en-US" altLang="ja-JP" dirty="0" err="1" smtClean="0"/>
              <a:t>XMLHttpRequest</a:t>
            </a:r>
            <a:r>
              <a:rPr kumimoji="1" lang="en-US" altLang="ja-JP" dirty="0" smtClean="0"/>
              <a:t>();</a:t>
            </a:r>
          </a:p>
          <a:p>
            <a:r>
              <a:rPr kumimoji="1" lang="en-US" altLang="ja-JP" dirty="0" smtClean="0"/>
              <a:t>                </a:t>
            </a:r>
            <a:r>
              <a:rPr kumimoji="1" lang="en-US" altLang="ja-JP" dirty="0" err="1" smtClean="0"/>
              <a:t>xhr.open</a:t>
            </a:r>
            <a:r>
              <a:rPr kumimoji="1" lang="en-US" altLang="ja-JP" dirty="0" smtClean="0"/>
              <a:t>("GET", CURRENTSITEURL + "/_</a:t>
            </a:r>
            <a:r>
              <a:rPr kumimoji="1" lang="en-US" altLang="ja-JP" dirty="0" err="1" smtClean="0"/>
              <a:t>api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SP.UserProfiles.PeopleManager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GetMyProperties</a:t>
            </a:r>
            <a:r>
              <a:rPr kumimoji="1" lang="en-US" altLang="ja-JP" dirty="0" smtClean="0"/>
              <a:t>?$select=</a:t>
            </a:r>
            <a:r>
              <a:rPr kumimoji="1" lang="en-US" altLang="ja-JP" dirty="0" err="1" smtClean="0"/>
              <a:t>AccountName</a:t>
            </a:r>
            <a:r>
              <a:rPr kumimoji="1" lang="en-US" altLang="ja-JP" dirty="0" smtClean="0"/>
              <a:t>");</a:t>
            </a:r>
          </a:p>
          <a:p>
            <a:r>
              <a:rPr kumimoji="1" lang="en-US" altLang="ja-JP" dirty="0" smtClean="0"/>
              <a:t>                </a:t>
            </a:r>
            <a:r>
              <a:rPr kumimoji="1" lang="en-US" altLang="ja-JP" dirty="0" err="1" smtClean="0"/>
              <a:t>xhr.setRequestHeader</a:t>
            </a:r>
            <a:r>
              <a:rPr kumimoji="1" lang="en-US" altLang="ja-JP" dirty="0" smtClean="0"/>
              <a:t>("Accept", "application/</a:t>
            </a:r>
            <a:r>
              <a:rPr kumimoji="1" lang="en-US" altLang="ja-JP" dirty="0" err="1" smtClean="0"/>
              <a:t>json;odata</a:t>
            </a:r>
            <a:r>
              <a:rPr kumimoji="1" lang="en-US" altLang="ja-JP" dirty="0" smtClean="0"/>
              <a:t>=verbose");</a:t>
            </a:r>
          </a:p>
          <a:p>
            <a:r>
              <a:rPr kumimoji="1" lang="en-US" altLang="ja-JP" dirty="0" smtClean="0"/>
              <a:t>                </a:t>
            </a:r>
            <a:r>
              <a:rPr kumimoji="1" lang="en-US" altLang="ja-JP" dirty="0" err="1" smtClean="0"/>
              <a:t>xhr.onload</a:t>
            </a:r>
            <a:r>
              <a:rPr kumimoji="1" lang="en-US" altLang="ja-JP" dirty="0" smtClean="0"/>
              <a:t> = function () {</a:t>
            </a:r>
          </a:p>
          <a:p>
            <a:r>
              <a:rPr kumimoji="1" lang="en-US" altLang="ja-JP" dirty="0" smtClean="0"/>
              <a:t>                    if (</a:t>
            </a:r>
            <a:r>
              <a:rPr kumimoji="1" lang="en-US" altLang="ja-JP" dirty="0" err="1" smtClean="0"/>
              <a:t>xhr.status</a:t>
            </a:r>
            <a:r>
              <a:rPr kumimoji="1" lang="en-US" altLang="ja-JP" dirty="0" smtClean="0"/>
              <a:t> == 200) {</a:t>
            </a:r>
          </a:p>
          <a:p>
            <a:r>
              <a:rPr kumimoji="1" lang="en-US" altLang="ja-JP" dirty="0" smtClean="0"/>
              <a:t>                        </a:t>
            </a:r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jsonFormattedResponse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JSON.parse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xhr.response</a:t>
            </a:r>
            <a:r>
              <a:rPr kumimoji="1" lang="en-US" altLang="ja-JP" dirty="0" smtClean="0"/>
              <a:t>);</a:t>
            </a:r>
          </a:p>
          <a:p>
            <a:r>
              <a:rPr kumimoji="1" lang="en-US" altLang="ja-JP" dirty="0" smtClean="0"/>
              <a:t>                        </a:t>
            </a:r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accountName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jsonFormattedResponse.d.AccountName.split</a:t>
            </a:r>
            <a:r>
              <a:rPr kumimoji="1" lang="en-US" altLang="ja-JP" dirty="0" smtClean="0"/>
              <a:t>("|")[2];</a:t>
            </a:r>
          </a:p>
          <a:p>
            <a:r>
              <a:rPr kumimoji="1" lang="en-US" altLang="ja-JP" dirty="0" smtClean="0"/>
              <a:t>                        </a:t>
            </a:r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jsonFormattedAccesstoken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JSON.parse</a:t>
            </a:r>
            <a:r>
              <a:rPr kumimoji="1" lang="en-US" altLang="ja-JP" dirty="0" smtClean="0"/>
              <a:t>(base64Util.decodeRFC4648(</a:t>
            </a:r>
            <a:r>
              <a:rPr kumimoji="1" lang="en-US" altLang="ja-JP" dirty="0" err="1" smtClean="0"/>
              <a:t>accesstoken.split</a:t>
            </a:r>
            <a:r>
              <a:rPr kumimoji="1" lang="en-US" altLang="ja-JP" dirty="0" smtClean="0"/>
              <a:t>(".")[1]) + '}');</a:t>
            </a:r>
          </a:p>
          <a:p>
            <a:r>
              <a:rPr kumimoji="1" lang="en-US" altLang="ja-JP" dirty="0" smtClean="0"/>
              <a:t>                        </a:t>
            </a:r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accessTokenUpn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jsonFormattedAccesstoken.upn</a:t>
            </a:r>
            <a:r>
              <a:rPr kumimoji="1" lang="en-US" altLang="ja-JP" dirty="0" smtClean="0"/>
              <a:t>;</a:t>
            </a:r>
          </a:p>
          <a:p>
            <a:r>
              <a:rPr kumimoji="1" lang="en-US" altLang="ja-JP" dirty="0" smtClean="0"/>
              <a:t>                        if (</a:t>
            </a:r>
            <a:r>
              <a:rPr kumimoji="1" lang="en-US" altLang="ja-JP" dirty="0" err="1" smtClean="0"/>
              <a:t>accessTokenUpn</a:t>
            </a:r>
            <a:r>
              <a:rPr kumimoji="1" lang="en-US" altLang="ja-JP" dirty="0" smtClean="0"/>
              <a:t> === </a:t>
            </a:r>
            <a:r>
              <a:rPr kumimoji="1" lang="en-US" altLang="ja-JP" dirty="0" err="1" smtClean="0"/>
              <a:t>accountName</a:t>
            </a:r>
            <a:r>
              <a:rPr kumimoji="1" lang="en-US" altLang="ja-JP" dirty="0" smtClean="0"/>
              <a:t>) {</a:t>
            </a:r>
          </a:p>
          <a:p>
            <a:r>
              <a:rPr kumimoji="1" lang="en-US" altLang="ja-JP" dirty="0" smtClean="0"/>
              <a:t>                            </a:t>
            </a:r>
            <a:r>
              <a:rPr kumimoji="1" lang="en-US" altLang="ja-JP" dirty="0" err="1" smtClean="0"/>
              <a:t>initMyCalendar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accesstoken</a:t>
            </a:r>
            <a:r>
              <a:rPr kumimoji="1" lang="en-US" altLang="ja-JP" dirty="0" smtClean="0"/>
              <a:t>);</a:t>
            </a:r>
          </a:p>
          <a:p>
            <a:r>
              <a:rPr kumimoji="1" lang="en-US" altLang="ja-JP" dirty="0" smtClean="0"/>
              <a:t>                        }</a:t>
            </a:r>
          </a:p>
          <a:p>
            <a:r>
              <a:rPr kumimoji="1" lang="en-US" altLang="ja-JP" dirty="0" smtClean="0"/>
              <a:t>                    } else {</a:t>
            </a:r>
          </a:p>
          <a:p>
            <a:r>
              <a:rPr kumimoji="1" lang="en-US" altLang="ja-JP" dirty="0" smtClean="0"/>
              <a:t>                        </a:t>
            </a:r>
            <a:r>
              <a:rPr kumimoji="1" lang="en-US" altLang="ja-JP" dirty="0" err="1" smtClean="0"/>
              <a:t>document.getElementById</a:t>
            </a:r>
            <a:r>
              <a:rPr kumimoji="1" lang="en-US" altLang="ja-JP" dirty="0" smtClean="0"/>
              <a:t>("result").</a:t>
            </a:r>
            <a:r>
              <a:rPr kumimoji="1" lang="en-US" altLang="ja-JP" dirty="0" err="1" smtClean="0"/>
              <a:t>textContent</a:t>
            </a:r>
            <a:r>
              <a:rPr kumimoji="1" lang="en-US" altLang="ja-JP" dirty="0" smtClean="0"/>
              <a:t> =</a:t>
            </a:r>
          </a:p>
          <a:p>
            <a:r>
              <a:rPr kumimoji="1" lang="en-US" altLang="ja-JP" dirty="0" smtClean="0"/>
              <a:t>                          "HTTP " + </a:t>
            </a:r>
            <a:r>
              <a:rPr kumimoji="1" lang="en-US" altLang="ja-JP" dirty="0" err="1" smtClean="0"/>
              <a:t>xhr.status</a:t>
            </a:r>
            <a:r>
              <a:rPr kumimoji="1" lang="en-US" altLang="ja-JP" dirty="0" smtClean="0"/>
              <a:t> + "&lt;</a:t>
            </a:r>
            <a:r>
              <a:rPr kumimoji="1" lang="en-US" altLang="ja-JP" dirty="0" err="1" smtClean="0"/>
              <a:t>br</a:t>
            </a:r>
            <a:r>
              <a:rPr kumimoji="1" lang="en-US" altLang="ja-JP" dirty="0" smtClean="0"/>
              <a:t>&gt;" + </a:t>
            </a:r>
            <a:r>
              <a:rPr kumimoji="1" lang="en-US" altLang="ja-JP" dirty="0" err="1" smtClean="0"/>
              <a:t>xhr.response</a:t>
            </a:r>
            <a:r>
              <a:rPr kumimoji="1" lang="en-US" altLang="ja-JP" dirty="0" smtClean="0"/>
              <a:t>;</a:t>
            </a:r>
          </a:p>
          <a:p>
            <a:r>
              <a:rPr kumimoji="1" lang="en-US" altLang="ja-JP" dirty="0" smtClean="0"/>
              <a:t>                    }</a:t>
            </a:r>
          </a:p>
          <a:p>
            <a:r>
              <a:rPr kumimoji="1" lang="en-US" altLang="ja-JP" dirty="0" smtClean="0"/>
              <a:t>                }</a:t>
            </a:r>
          </a:p>
          <a:p>
            <a:r>
              <a:rPr kumimoji="1" lang="en-US" altLang="ja-JP" dirty="0" smtClean="0"/>
              <a:t>                </a:t>
            </a:r>
            <a:r>
              <a:rPr kumimoji="1" lang="en-US" altLang="ja-JP" dirty="0" err="1" smtClean="0"/>
              <a:t>xhr.send</a:t>
            </a:r>
            <a:r>
              <a:rPr kumimoji="1" lang="en-US" altLang="ja-JP" dirty="0" smtClean="0"/>
              <a:t>();</a:t>
            </a:r>
          </a:p>
          <a:p>
            <a:r>
              <a:rPr kumimoji="1" lang="en-US" altLang="ja-JP" dirty="0" smtClean="0"/>
              <a:t>            }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          //Access Token</a:t>
            </a:r>
            <a:r>
              <a:rPr kumimoji="1" lang="ja-JP" altLang="en-US" dirty="0" smtClean="0"/>
              <a:t>に基づいて</a:t>
            </a:r>
            <a:r>
              <a:rPr kumimoji="1" lang="en-US" altLang="ja-JP" dirty="0" smtClean="0"/>
              <a:t>Exchange Online</a:t>
            </a:r>
            <a:r>
              <a:rPr kumimoji="1" lang="ja-JP" altLang="en-US" dirty="0" smtClean="0"/>
              <a:t>の情報を取得</a:t>
            </a:r>
          </a:p>
          <a:p>
            <a:r>
              <a:rPr kumimoji="1" lang="ja-JP" altLang="en-US" dirty="0" smtClean="0"/>
              <a:t>            </a:t>
            </a:r>
            <a:r>
              <a:rPr kumimoji="1" lang="en-US" altLang="ja-JP" dirty="0" smtClean="0"/>
              <a:t>function </a:t>
            </a:r>
            <a:r>
              <a:rPr kumimoji="1" lang="en-US" altLang="ja-JP" dirty="0" err="1" smtClean="0"/>
              <a:t>initMyCalendar</a:t>
            </a:r>
            <a:r>
              <a:rPr kumimoji="1" lang="en-US" altLang="ja-JP" dirty="0" smtClean="0"/>
              <a:t>(token) {</a:t>
            </a:r>
          </a:p>
          <a:p>
            <a:r>
              <a:rPr kumimoji="1" lang="en-US" altLang="ja-JP" dirty="0" smtClean="0"/>
              <a:t>                </a:t>
            </a:r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now = new Date();</a:t>
            </a:r>
          </a:p>
          <a:p>
            <a:r>
              <a:rPr kumimoji="1" lang="en-US" altLang="ja-JP" dirty="0" smtClean="0"/>
              <a:t>                //</a:t>
            </a:r>
            <a:r>
              <a:rPr kumimoji="1" lang="ja-JP" altLang="en-US" dirty="0" smtClean="0"/>
              <a:t>日本時間の「今日」の予定を取得</a:t>
            </a:r>
          </a:p>
          <a:p>
            <a:r>
              <a:rPr kumimoji="1" lang="ja-JP" altLang="en-US" dirty="0" smtClean="0"/>
              <a:t>                </a:t>
            </a:r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startDt</a:t>
            </a:r>
            <a:r>
              <a:rPr kumimoji="1" lang="en-US" altLang="ja-JP" dirty="0" smtClean="0"/>
              <a:t> = [</a:t>
            </a:r>
            <a:r>
              <a:rPr kumimoji="1" lang="en-US" altLang="ja-JP" dirty="0" err="1" smtClean="0"/>
              <a:t>now.getFullYear</a:t>
            </a:r>
            <a:r>
              <a:rPr kumimoji="1" lang="en-US" altLang="ja-JP" dirty="0" smtClean="0"/>
              <a:t>(), (</a:t>
            </a:r>
            <a:r>
              <a:rPr kumimoji="1" lang="en-US" altLang="ja-JP" dirty="0" err="1" smtClean="0"/>
              <a:t>now.getMonth</a:t>
            </a:r>
            <a:r>
              <a:rPr kumimoji="1" lang="en-US" altLang="ja-JP" dirty="0" smtClean="0"/>
              <a:t>() + 1), (</a:t>
            </a:r>
            <a:r>
              <a:rPr kumimoji="1" lang="en-US" altLang="ja-JP" dirty="0" err="1" smtClean="0"/>
              <a:t>now.getDate</a:t>
            </a:r>
            <a:r>
              <a:rPr kumimoji="1" lang="en-US" altLang="ja-JP" dirty="0" smtClean="0"/>
              <a:t>() - 1)].join("-") + "T15:00:00Z";</a:t>
            </a:r>
          </a:p>
          <a:p>
            <a:r>
              <a:rPr kumimoji="1" lang="en-US" altLang="ja-JP" dirty="0" smtClean="0"/>
              <a:t>                </a:t>
            </a:r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endDt</a:t>
            </a:r>
            <a:r>
              <a:rPr kumimoji="1" lang="en-US" altLang="ja-JP" dirty="0" smtClean="0"/>
              <a:t> = [</a:t>
            </a:r>
            <a:r>
              <a:rPr kumimoji="1" lang="en-US" altLang="ja-JP" dirty="0" err="1" smtClean="0"/>
              <a:t>now.getFullYear</a:t>
            </a:r>
            <a:r>
              <a:rPr kumimoji="1" lang="en-US" altLang="ja-JP" dirty="0" smtClean="0"/>
              <a:t>(), (</a:t>
            </a:r>
            <a:r>
              <a:rPr kumimoji="1" lang="en-US" altLang="ja-JP" dirty="0" err="1" smtClean="0"/>
              <a:t>now.getMonth</a:t>
            </a:r>
            <a:r>
              <a:rPr kumimoji="1" lang="en-US" altLang="ja-JP" dirty="0" smtClean="0"/>
              <a:t>() + 1), (</a:t>
            </a:r>
            <a:r>
              <a:rPr kumimoji="1" lang="en-US" altLang="ja-JP" dirty="0" err="1" smtClean="0"/>
              <a:t>now.getDate</a:t>
            </a:r>
            <a:r>
              <a:rPr kumimoji="1" lang="en-US" altLang="ja-JP" dirty="0" smtClean="0"/>
              <a:t>())].join("-") + "T15:00:00Z";</a:t>
            </a:r>
          </a:p>
          <a:p>
            <a:r>
              <a:rPr kumimoji="1" lang="en-US" altLang="ja-JP" dirty="0" smtClean="0"/>
              <a:t>                </a:t>
            </a:r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xhr</a:t>
            </a:r>
            <a:r>
              <a:rPr kumimoji="1" lang="en-US" altLang="ja-JP" dirty="0" smtClean="0"/>
              <a:t> = new </a:t>
            </a:r>
            <a:r>
              <a:rPr kumimoji="1" lang="en-US" altLang="ja-JP" dirty="0" err="1" smtClean="0"/>
              <a:t>XMLHttpRequest</a:t>
            </a:r>
            <a:r>
              <a:rPr kumimoji="1" lang="en-US" altLang="ja-JP" dirty="0" smtClean="0"/>
              <a:t>();</a:t>
            </a:r>
          </a:p>
          <a:p>
            <a:r>
              <a:rPr kumimoji="1" lang="en-US" altLang="ja-JP" dirty="0" smtClean="0"/>
              <a:t>                </a:t>
            </a:r>
            <a:r>
              <a:rPr kumimoji="1" lang="en-US" altLang="ja-JP" dirty="0" err="1" smtClean="0"/>
              <a:t>xhr.open</a:t>
            </a:r>
            <a:r>
              <a:rPr kumimoji="1" lang="en-US" altLang="ja-JP" dirty="0" smtClean="0"/>
              <a:t>("GET", "https://graph.microsoft.com/beta/me/</a:t>
            </a:r>
            <a:r>
              <a:rPr kumimoji="1" lang="en-US" altLang="ja-JP" dirty="0" err="1" smtClean="0"/>
              <a:t>calendarview?startDateTime</a:t>
            </a:r>
            <a:r>
              <a:rPr kumimoji="1" lang="en-US" altLang="ja-JP" dirty="0" smtClean="0"/>
              <a:t>=" + </a:t>
            </a:r>
            <a:r>
              <a:rPr kumimoji="1" lang="en-US" altLang="ja-JP" dirty="0" err="1" smtClean="0"/>
              <a:t>startDt</a:t>
            </a:r>
            <a:r>
              <a:rPr kumimoji="1" lang="en-US" altLang="ja-JP" dirty="0" smtClean="0"/>
              <a:t> + "&amp;</a:t>
            </a:r>
            <a:r>
              <a:rPr kumimoji="1" lang="en-US" altLang="ja-JP" dirty="0" err="1" smtClean="0"/>
              <a:t>endDateTime</a:t>
            </a:r>
            <a:r>
              <a:rPr kumimoji="1" lang="en-US" altLang="ja-JP" dirty="0" smtClean="0"/>
              <a:t>=" + </a:t>
            </a:r>
            <a:r>
              <a:rPr kumimoji="1" lang="en-US" altLang="ja-JP" dirty="0" err="1" smtClean="0"/>
              <a:t>endDt</a:t>
            </a:r>
            <a:r>
              <a:rPr kumimoji="1" lang="en-US" altLang="ja-JP" dirty="0" smtClean="0"/>
              <a:t> + "&amp;$select=</a:t>
            </a:r>
            <a:r>
              <a:rPr kumimoji="1" lang="en-US" altLang="ja-JP" dirty="0" err="1" smtClean="0"/>
              <a:t>Subject,Start,End,WebLink</a:t>
            </a:r>
            <a:r>
              <a:rPr kumimoji="1" lang="en-US" altLang="ja-JP" dirty="0" smtClean="0"/>
              <a:t>");</a:t>
            </a:r>
          </a:p>
          <a:p>
            <a:r>
              <a:rPr kumimoji="1" lang="en-US" altLang="ja-JP" dirty="0" smtClean="0"/>
              <a:t>                console.log(token);</a:t>
            </a:r>
          </a:p>
          <a:p>
            <a:r>
              <a:rPr kumimoji="1" lang="en-US" altLang="ja-JP" dirty="0" smtClean="0"/>
              <a:t>                </a:t>
            </a:r>
            <a:r>
              <a:rPr kumimoji="1" lang="en-US" altLang="ja-JP" dirty="0" err="1" smtClean="0"/>
              <a:t>xhr.setRequestHeader</a:t>
            </a:r>
            <a:r>
              <a:rPr kumimoji="1" lang="en-US" altLang="ja-JP" dirty="0" smtClean="0"/>
              <a:t>("Authorization", "Bearer " + token);</a:t>
            </a:r>
          </a:p>
          <a:p>
            <a:r>
              <a:rPr kumimoji="1" lang="en-US" altLang="ja-JP" dirty="0" smtClean="0"/>
              <a:t>                </a:t>
            </a:r>
            <a:r>
              <a:rPr kumimoji="1" lang="en-US" altLang="ja-JP" dirty="0" err="1" smtClean="0"/>
              <a:t>xhr.onload</a:t>
            </a:r>
            <a:r>
              <a:rPr kumimoji="1" lang="en-US" altLang="ja-JP" dirty="0" smtClean="0"/>
              <a:t> = function () {</a:t>
            </a:r>
          </a:p>
          <a:p>
            <a:r>
              <a:rPr kumimoji="1" lang="en-US" altLang="ja-JP" dirty="0" smtClean="0"/>
              <a:t>                    if (</a:t>
            </a:r>
            <a:r>
              <a:rPr kumimoji="1" lang="en-US" altLang="ja-JP" dirty="0" err="1" smtClean="0"/>
              <a:t>xhr.status</a:t>
            </a:r>
            <a:r>
              <a:rPr kumimoji="1" lang="en-US" altLang="ja-JP" dirty="0" smtClean="0"/>
              <a:t> == 200) {</a:t>
            </a:r>
          </a:p>
          <a:p>
            <a:r>
              <a:rPr kumimoji="1" lang="en-US" altLang="ja-JP" dirty="0" smtClean="0"/>
              <a:t>                        </a:t>
            </a:r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jsonFormattedResponse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JSON.parse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xhr.response</a:t>
            </a:r>
            <a:r>
              <a:rPr kumimoji="1" lang="en-US" altLang="ja-JP" dirty="0" smtClean="0"/>
              <a:t>);</a:t>
            </a:r>
          </a:p>
          <a:p>
            <a:r>
              <a:rPr kumimoji="1" lang="en-US" altLang="ja-JP" dirty="0" smtClean="0"/>
              <a:t>                        </a:t>
            </a:r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formattedResponse</a:t>
            </a:r>
            <a:r>
              <a:rPr kumimoji="1" lang="en-US" altLang="ja-JP" dirty="0" smtClean="0"/>
              <a:t> = "&lt;table width='200px'&gt;&lt;</a:t>
            </a:r>
            <a:r>
              <a:rPr kumimoji="1" lang="en-US" altLang="ja-JP" dirty="0" err="1" smtClean="0"/>
              <a:t>tr</a:t>
            </a:r>
            <a:r>
              <a:rPr kumimoji="1" lang="en-US" altLang="ja-JP" dirty="0" smtClean="0"/>
              <a:t>&gt;&lt;</a:t>
            </a:r>
            <a:r>
              <a:rPr kumimoji="1" lang="en-US" altLang="ja-JP" dirty="0" err="1" smtClean="0"/>
              <a:t>th</a:t>
            </a:r>
            <a:r>
              <a:rPr kumimoji="1" lang="en-US" altLang="ja-JP" dirty="0" smtClean="0"/>
              <a:t> width='50%'&gt;</a:t>
            </a:r>
            <a:r>
              <a:rPr kumimoji="1" lang="ja-JP" altLang="en-US" dirty="0" smtClean="0"/>
              <a:t>件名</a:t>
            </a:r>
            <a:r>
              <a:rPr kumimoji="1" lang="en-US" altLang="ja-JP" dirty="0" smtClean="0"/>
              <a:t>&lt;/</a:t>
            </a:r>
            <a:r>
              <a:rPr kumimoji="1" lang="en-US" altLang="ja-JP" dirty="0" err="1" smtClean="0"/>
              <a:t>th</a:t>
            </a:r>
            <a:r>
              <a:rPr kumimoji="1" lang="en-US" altLang="ja-JP" dirty="0" smtClean="0"/>
              <a:t>&gt;&lt;</a:t>
            </a:r>
            <a:r>
              <a:rPr kumimoji="1" lang="en-US" altLang="ja-JP" dirty="0" err="1" smtClean="0"/>
              <a:t>th</a:t>
            </a:r>
            <a:r>
              <a:rPr kumimoji="1" lang="en-US" altLang="ja-JP" dirty="0" smtClean="0"/>
              <a:t> width='25%'&gt;</a:t>
            </a:r>
            <a:r>
              <a:rPr kumimoji="1" lang="ja-JP" altLang="en-US" dirty="0" smtClean="0"/>
              <a:t>開始</a:t>
            </a:r>
            <a:r>
              <a:rPr kumimoji="1" lang="en-US" altLang="ja-JP" dirty="0" smtClean="0"/>
              <a:t>&lt;/</a:t>
            </a:r>
            <a:r>
              <a:rPr kumimoji="1" lang="en-US" altLang="ja-JP" dirty="0" err="1" smtClean="0"/>
              <a:t>th</a:t>
            </a:r>
            <a:r>
              <a:rPr kumimoji="1" lang="en-US" altLang="ja-JP" dirty="0" smtClean="0"/>
              <a:t>&gt;&lt;</a:t>
            </a:r>
            <a:r>
              <a:rPr kumimoji="1" lang="en-US" altLang="ja-JP" dirty="0" err="1" smtClean="0"/>
              <a:t>th</a:t>
            </a:r>
            <a:r>
              <a:rPr kumimoji="1" lang="en-US" altLang="ja-JP" dirty="0" smtClean="0"/>
              <a:t> width='25%'&gt;</a:t>
            </a:r>
            <a:r>
              <a:rPr kumimoji="1" lang="ja-JP" altLang="en-US" dirty="0" smtClean="0"/>
              <a:t>終了</a:t>
            </a:r>
            <a:r>
              <a:rPr kumimoji="1" lang="en-US" altLang="ja-JP" dirty="0" smtClean="0"/>
              <a:t>&lt;/</a:t>
            </a:r>
            <a:r>
              <a:rPr kumimoji="1" lang="en-US" altLang="ja-JP" dirty="0" err="1" smtClean="0"/>
              <a:t>th</a:t>
            </a:r>
            <a:r>
              <a:rPr kumimoji="1" lang="en-US" altLang="ja-JP" dirty="0" smtClean="0"/>
              <a:t>&gt;&lt;/</a:t>
            </a:r>
            <a:r>
              <a:rPr kumimoji="1" lang="en-US" altLang="ja-JP" dirty="0" err="1" smtClean="0"/>
              <a:t>tr</a:t>
            </a:r>
            <a:r>
              <a:rPr kumimoji="1" lang="en-US" altLang="ja-JP" dirty="0" smtClean="0"/>
              <a:t>&gt;";</a:t>
            </a:r>
          </a:p>
          <a:p>
            <a:r>
              <a:rPr kumimoji="1" lang="en-US" altLang="ja-JP" dirty="0" smtClean="0"/>
              <a:t>                        for (</a:t>
            </a:r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= 0; 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&lt; </a:t>
            </a:r>
            <a:r>
              <a:rPr kumimoji="1" lang="en-US" altLang="ja-JP" dirty="0" err="1" smtClean="0"/>
              <a:t>jsonFormattedResponse.value.length</a:t>
            </a:r>
            <a:r>
              <a:rPr kumimoji="1" lang="en-US" altLang="ja-JP" dirty="0" smtClean="0"/>
              <a:t>; 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+= 1) {</a:t>
            </a:r>
          </a:p>
          <a:p>
            <a:r>
              <a:rPr kumimoji="1" lang="en-US" altLang="ja-JP" dirty="0" smtClean="0"/>
              <a:t>                            </a:t>
            </a:r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start = </a:t>
            </a:r>
            <a:r>
              <a:rPr kumimoji="1" lang="en-US" altLang="ja-JP" dirty="0" err="1" smtClean="0"/>
              <a:t>utcDateUtil.parse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jsonFormattedResponse.value</a:t>
            </a:r>
            <a:r>
              <a:rPr kumimoji="1" lang="en-US" altLang="ja-JP" dirty="0" smtClean="0"/>
              <a:t>[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].Start, 9);</a:t>
            </a:r>
          </a:p>
          <a:p>
            <a:r>
              <a:rPr kumimoji="1" lang="en-US" altLang="ja-JP" dirty="0" smtClean="0"/>
              <a:t>                            </a:t>
            </a:r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end = </a:t>
            </a:r>
            <a:r>
              <a:rPr kumimoji="1" lang="en-US" altLang="ja-JP" dirty="0" err="1" smtClean="0"/>
              <a:t>utcDateUtil.parse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jsonFormattedResponse.value</a:t>
            </a:r>
            <a:r>
              <a:rPr kumimoji="1" lang="en-US" altLang="ja-JP" dirty="0" smtClean="0"/>
              <a:t>[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].End, 9);</a:t>
            </a:r>
          </a:p>
          <a:p>
            <a:r>
              <a:rPr kumimoji="1" lang="en-US" altLang="ja-JP" dirty="0" smtClean="0"/>
              <a:t>                            </a:t>
            </a:r>
            <a:r>
              <a:rPr kumimoji="1" lang="en-US" altLang="ja-JP" dirty="0" err="1" smtClean="0"/>
              <a:t>formattedResponse</a:t>
            </a:r>
            <a:r>
              <a:rPr kumimoji="1" lang="en-US" altLang="ja-JP" dirty="0" smtClean="0"/>
              <a:t> += "&lt;</a:t>
            </a:r>
            <a:r>
              <a:rPr kumimoji="1" lang="en-US" altLang="ja-JP" dirty="0" err="1" smtClean="0"/>
              <a:t>tr</a:t>
            </a:r>
            <a:r>
              <a:rPr kumimoji="1" lang="en-US" altLang="ja-JP" dirty="0" smtClean="0"/>
              <a:t>&gt;&lt;td&gt;&lt;a </a:t>
            </a:r>
            <a:r>
              <a:rPr kumimoji="1" lang="en-US" altLang="ja-JP" dirty="0" err="1" smtClean="0"/>
              <a:t>href</a:t>
            </a:r>
            <a:r>
              <a:rPr kumimoji="1" lang="en-US" altLang="ja-JP" dirty="0" smtClean="0"/>
              <a:t>='#' </a:t>
            </a:r>
            <a:r>
              <a:rPr kumimoji="1" lang="en-US" altLang="ja-JP" dirty="0" err="1" smtClean="0"/>
              <a:t>onclick</a:t>
            </a:r>
            <a:r>
              <a:rPr kumimoji="1" lang="en-US" altLang="ja-JP" dirty="0" smtClean="0"/>
              <a:t>='(function (){</a:t>
            </a:r>
            <a:r>
              <a:rPr kumimoji="1" lang="en-US" altLang="ja-JP" dirty="0" err="1" smtClean="0"/>
              <a:t>window.open</a:t>
            </a:r>
            <a:r>
              <a:rPr kumimoji="1" lang="en-US" altLang="ja-JP" dirty="0" smtClean="0"/>
              <a:t>(\""</a:t>
            </a:r>
          </a:p>
          <a:p>
            <a:r>
              <a:rPr kumimoji="1" lang="en-US" altLang="ja-JP" dirty="0" smtClean="0"/>
              <a:t>                            		 + </a:t>
            </a:r>
            <a:r>
              <a:rPr kumimoji="1" lang="en-US" altLang="ja-JP" dirty="0" err="1" smtClean="0"/>
              <a:t>jsonFormattedResponse.value</a:t>
            </a:r>
            <a:r>
              <a:rPr kumimoji="1" lang="en-US" altLang="ja-JP" dirty="0" smtClean="0"/>
              <a:t>[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].</a:t>
            </a:r>
            <a:r>
              <a:rPr kumimoji="1" lang="en-US" altLang="ja-JP" dirty="0" err="1" smtClean="0"/>
              <a:t>WebLink</a:t>
            </a:r>
            <a:endParaRPr kumimoji="1" lang="en-US" altLang="ja-JP" dirty="0" smtClean="0"/>
          </a:p>
          <a:p>
            <a:r>
              <a:rPr kumimoji="1" lang="en-US" altLang="ja-JP" dirty="0" smtClean="0"/>
              <a:t>                            		 + "\", \"" + </a:t>
            </a:r>
            <a:r>
              <a:rPr kumimoji="1" lang="en-US" altLang="ja-JP" dirty="0" err="1" smtClean="0"/>
              <a:t>jsonFormattedResponse.value</a:t>
            </a:r>
            <a:r>
              <a:rPr kumimoji="1" lang="en-US" altLang="ja-JP" dirty="0" smtClean="0"/>
              <a:t>[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].Subject + "\", \"width=500,height=500,scrollbars=yes\")}())' &gt;"</a:t>
            </a:r>
          </a:p>
          <a:p>
            <a:r>
              <a:rPr kumimoji="1" lang="en-US" altLang="ja-JP" dirty="0" smtClean="0"/>
              <a:t>                            		 	 + </a:t>
            </a:r>
            <a:r>
              <a:rPr kumimoji="1" lang="en-US" altLang="ja-JP" dirty="0" err="1" smtClean="0"/>
              <a:t>jsonFormattedResponse.value</a:t>
            </a:r>
            <a:r>
              <a:rPr kumimoji="1" lang="en-US" altLang="ja-JP" dirty="0" smtClean="0"/>
              <a:t>[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].Subject</a:t>
            </a:r>
          </a:p>
          <a:p>
            <a:r>
              <a:rPr kumimoji="1" lang="en-US" altLang="ja-JP" dirty="0" smtClean="0"/>
              <a:t>                                     + "&lt;/a&gt;&lt;/td&gt;&lt;td&gt;" + </a:t>
            </a:r>
            <a:r>
              <a:rPr kumimoji="1" lang="en-US" altLang="ja-JP" dirty="0" err="1" smtClean="0"/>
              <a:t>start.Hour</a:t>
            </a:r>
            <a:r>
              <a:rPr kumimoji="1" lang="en-US" altLang="ja-JP" dirty="0" smtClean="0"/>
              <a:t> + ":" + </a:t>
            </a:r>
            <a:r>
              <a:rPr kumimoji="1" lang="en-US" altLang="ja-JP" dirty="0" err="1" smtClean="0"/>
              <a:t>start.Minute</a:t>
            </a:r>
            <a:endParaRPr kumimoji="1" lang="en-US" altLang="ja-JP" dirty="0" smtClean="0"/>
          </a:p>
          <a:p>
            <a:r>
              <a:rPr kumimoji="1" lang="en-US" altLang="ja-JP" dirty="0" smtClean="0"/>
              <a:t>                                     + "&lt;/td&gt;&lt;td&gt;" + </a:t>
            </a:r>
            <a:r>
              <a:rPr kumimoji="1" lang="en-US" altLang="ja-JP" dirty="0" err="1" smtClean="0"/>
              <a:t>end.Hour</a:t>
            </a:r>
            <a:r>
              <a:rPr kumimoji="1" lang="en-US" altLang="ja-JP" dirty="0" smtClean="0"/>
              <a:t> + ":" + </a:t>
            </a:r>
            <a:r>
              <a:rPr kumimoji="1" lang="en-US" altLang="ja-JP" dirty="0" err="1" smtClean="0"/>
              <a:t>end.Minute</a:t>
            </a:r>
            <a:r>
              <a:rPr kumimoji="1" lang="en-US" altLang="ja-JP" dirty="0" smtClean="0"/>
              <a:t> + "&lt;/td&gt;&lt;/</a:t>
            </a:r>
            <a:r>
              <a:rPr kumimoji="1" lang="en-US" altLang="ja-JP" dirty="0" err="1" smtClean="0"/>
              <a:t>tr</a:t>
            </a:r>
            <a:r>
              <a:rPr kumimoji="1" lang="en-US" altLang="ja-JP" dirty="0" smtClean="0"/>
              <a:t>&gt;";</a:t>
            </a:r>
          </a:p>
          <a:p>
            <a:r>
              <a:rPr kumimoji="1" lang="en-US" altLang="ja-JP" dirty="0" smtClean="0"/>
              <a:t>                        }</a:t>
            </a:r>
          </a:p>
          <a:p>
            <a:r>
              <a:rPr kumimoji="1" lang="en-US" altLang="ja-JP" dirty="0" smtClean="0"/>
              <a:t>                        </a:t>
            </a:r>
            <a:r>
              <a:rPr kumimoji="1" lang="en-US" altLang="ja-JP" dirty="0" err="1" smtClean="0"/>
              <a:t>formattedResponse</a:t>
            </a:r>
            <a:r>
              <a:rPr kumimoji="1" lang="en-US" altLang="ja-JP" dirty="0" smtClean="0"/>
              <a:t> += "&lt;/table&gt;";</a:t>
            </a:r>
          </a:p>
          <a:p>
            <a:r>
              <a:rPr kumimoji="1" lang="en-US" altLang="ja-JP" dirty="0" smtClean="0"/>
              <a:t>                        </a:t>
            </a:r>
            <a:r>
              <a:rPr kumimoji="1" lang="en-US" altLang="ja-JP" dirty="0" err="1" smtClean="0"/>
              <a:t>document.getElementById</a:t>
            </a:r>
            <a:r>
              <a:rPr kumimoji="1" lang="en-US" altLang="ja-JP" dirty="0" smtClean="0"/>
              <a:t>("result").</a:t>
            </a:r>
            <a:r>
              <a:rPr kumimoji="1" lang="en-US" altLang="ja-JP" dirty="0" err="1" smtClean="0"/>
              <a:t>innerHTML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formattedResponse</a:t>
            </a:r>
            <a:r>
              <a:rPr kumimoji="1" lang="en-US" altLang="ja-JP" dirty="0" smtClean="0"/>
              <a:t>;</a:t>
            </a:r>
          </a:p>
          <a:p>
            <a:r>
              <a:rPr kumimoji="1" lang="en-US" altLang="ja-JP" dirty="0" smtClean="0"/>
              <a:t>                    } else {</a:t>
            </a:r>
          </a:p>
          <a:p>
            <a:r>
              <a:rPr kumimoji="1" lang="en-US" altLang="ja-JP" dirty="0" smtClean="0"/>
              <a:t>                        </a:t>
            </a:r>
            <a:r>
              <a:rPr kumimoji="1" lang="en-US" altLang="ja-JP" dirty="0" err="1" smtClean="0"/>
              <a:t>document.getElementById</a:t>
            </a:r>
            <a:r>
              <a:rPr kumimoji="1" lang="en-US" altLang="ja-JP" dirty="0" smtClean="0"/>
              <a:t>("result").</a:t>
            </a:r>
            <a:r>
              <a:rPr kumimoji="1" lang="en-US" altLang="ja-JP" dirty="0" err="1" smtClean="0"/>
              <a:t>textContent</a:t>
            </a:r>
            <a:r>
              <a:rPr kumimoji="1" lang="en-US" altLang="ja-JP" dirty="0" smtClean="0"/>
              <a:t> =</a:t>
            </a:r>
          </a:p>
          <a:p>
            <a:r>
              <a:rPr kumimoji="1" lang="en-US" altLang="ja-JP" dirty="0" smtClean="0"/>
              <a:t>                          "HTTP " + </a:t>
            </a:r>
            <a:r>
              <a:rPr kumimoji="1" lang="en-US" altLang="ja-JP" dirty="0" err="1" smtClean="0"/>
              <a:t>xhr.status</a:t>
            </a:r>
            <a:r>
              <a:rPr kumimoji="1" lang="en-US" altLang="ja-JP" dirty="0" smtClean="0"/>
              <a:t> + "&lt;</a:t>
            </a:r>
            <a:r>
              <a:rPr kumimoji="1" lang="en-US" altLang="ja-JP" dirty="0" err="1" smtClean="0"/>
              <a:t>br</a:t>
            </a:r>
            <a:r>
              <a:rPr kumimoji="1" lang="en-US" altLang="ja-JP" dirty="0" smtClean="0"/>
              <a:t>&gt;" + </a:t>
            </a:r>
            <a:r>
              <a:rPr kumimoji="1" lang="en-US" altLang="ja-JP" dirty="0" err="1" smtClean="0"/>
              <a:t>xhr.response</a:t>
            </a:r>
            <a:r>
              <a:rPr kumimoji="1" lang="en-US" altLang="ja-JP" dirty="0" smtClean="0"/>
              <a:t>;</a:t>
            </a:r>
          </a:p>
          <a:p>
            <a:r>
              <a:rPr kumimoji="1" lang="en-US" altLang="ja-JP" dirty="0" smtClean="0"/>
              <a:t>                    }</a:t>
            </a:r>
          </a:p>
          <a:p>
            <a:r>
              <a:rPr kumimoji="1" lang="en-US" altLang="ja-JP" dirty="0" smtClean="0"/>
              <a:t>                }</a:t>
            </a:r>
          </a:p>
          <a:p>
            <a:r>
              <a:rPr kumimoji="1" lang="en-US" altLang="ja-JP" dirty="0" smtClean="0"/>
              <a:t>                </a:t>
            </a:r>
            <a:r>
              <a:rPr kumimoji="1" lang="en-US" altLang="ja-JP" dirty="0" err="1" smtClean="0"/>
              <a:t>xhr.send</a:t>
            </a:r>
            <a:r>
              <a:rPr kumimoji="1" lang="en-US" altLang="ja-JP" dirty="0" smtClean="0"/>
              <a:t>();</a:t>
            </a:r>
          </a:p>
          <a:p>
            <a:r>
              <a:rPr kumimoji="1" lang="en-US" altLang="ja-JP" dirty="0" smtClean="0"/>
              <a:t>            }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          </a:t>
            </a:r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utcDateUtil</a:t>
            </a:r>
            <a:r>
              <a:rPr kumimoji="1" lang="en-US" altLang="ja-JP" dirty="0" smtClean="0"/>
              <a:t> = {</a:t>
            </a:r>
          </a:p>
          <a:p>
            <a:r>
              <a:rPr kumimoji="1" lang="en-US" altLang="ja-JP" dirty="0" smtClean="0"/>
              <a:t>                //SharePoint Online</a:t>
            </a:r>
            <a:r>
              <a:rPr kumimoji="1" lang="ja-JP" altLang="en-US" dirty="0" smtClean="0"/>
              <a:t>から取得した日時の情報をするための文字列処理</a:t>
            </a:r>
          </a:p>
          <a:p>
            <a:r>
              <a:rPr kumimoji="1" lang="ja-JP" altLang="en-US" dirty="0" smtClean="0"/>
              <a:t>                </a:t>
            </a:r>
            <a:r>
              <a:rPr kumimoji="1" lang="en-US" altLang="ja-JP" dirty="0" smtClean="0"/>
              <a:t>"parse": function (</a:t>
            </a:r>
            <a:r>
              <a:rPr kumimoji="1" lang="en-US" altLang="ja-JP" dirty="0" err="1" smtClean="0"/>
              <a:t>utcDateString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timeDifference</a:t>
            </a:r>
            <a:r>
              <a:rPr kumimoji="1" lang="en-US" altLang="ja-JP" dirty="0" smtClean="0"/>
              <a:t>) {</a:t>
            </a:r>
          </a:p>
          <a:p>
            <a:r>
              <a:rPr kumimoji="1" lang="en-US" altLang="ja-JP" dirty="0" smtClean="0"/>
              <a:t>                    </a:t>
            </a:r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parsed = {};</a:t>
            </a:r>
          </a:p>
          <a:p>
            <a:r>
              <a:rPr kumimoji="1" lang="en-US" altLang="ja-JP" dirty="0" smtClean="0"/>
              <a:t>                    </a:t>
            </a:r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datearr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utcDateString.split</a:t>
            </a:r>
            <a:r>
              <a:rPr kumimoji="1" lang="en-US" altLang="ja-JP" dirty="0" smtClean="0"/>
              <a:t>("T")[0].split("-");</a:t>
            </a:r>
          </a:p>
          <a:p>
            <a:r>
              <a:rPr kumimoji="1" lang="en-US" altLang="ja-JP" dirty="0" smtClean="0"/>
              <a:t>                    </a:t>
            </a:r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timearr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utcDateString.split</a:t>
            </a:r>
            <a:r>
              <a:rPr kumimoji="1" lang="en-US" altLang="ja-JP" dirty="0" smtClean="0"/>
              <a:t>("T")[1].slice(0, -1).split(":");</a:t>
            </a:r>
          </a:p>
          <a:p>
            <a:r>
              <a:rPr kumimoji="1" lang="en-US" altLang="ja-JP" dirty="0" smtClean="0"/>
              <a:t>                    parsed["Year"] = </a:t>
            </a:r>
            <a:r>
              <a:rPr kumimoji="1" lang="en-US" altLang="ja-JP" dirty="0" err="1" smtClean="0"/>
              <a:t>datearr</a:t>
            </a:r>
            <a:r>
              <a:rPr kumimoji="1" lang="en-US" altLang="ja-JP" dirty="0" smtClean="0"/>
              <a:t>[0];</a:t>
            </a:r>
          </a:p>
          <a:p>
            <a:r>
              <a:rPr kumimoji="1" lang="en-US" altLang="ja-JP" dirty="0" smtClean="0"/>
              <a:t>                    parsed["Month"] = </a:t>
            </a:r>
            <a:r>
              <a:rPr kumimoji="1" lang="en-US" altLang="ja-JP" dirty="0" err="1" smtClean="0"/>
              <a:t>datearr</a:t>
            </a:r>
            <a:r>
              <a:rPr kumimoji="1" lang="en-US" altLang="ja-JP" dirty="0" smtClean="0"/>
              <a:t>[1];</a:t>
            </a:r>
          </a:p>
          <a:p>
            <a:r>
              <a:rPr kumimoji="1" lang="en-US" altLang="ja-JP" dirty="0" smtClean="0"/>
              <a:t>                    parsed["Day"] = </a:t>
            </a:r>
            <a:r>
              <a:rPr kumimoji="1" lang="en-US" altLang="ja-JP" dirty="0" err="1" smtClean="0"/>
              <a:t>datearr</a:t>
            </a:r>
            <a:r>
              <a:rPr kumimoji="1" lang="en-US" altLang="ja-JP" dirty="0" smtClean="0"/>
              <a:t>[2] + </a:t>
            </a:r>
            <a:r>
              <a:rPr kumimoji="1" lang="en-US" altLang="ja-JP" dirty="0" err="1" smtClean="0"/>
              <a:t>Math.floor</a:t>
            </a:r>
            <a:r>
              <a:rPr kumimoji="1" lang="en-US" altLang="ja-JP" dirty="0" smtClean="0"/>
              <a:t>((Number(</a:t>
            </a:r>
            <a:r>
              <a:rPr kumimoji="1" lang="en-US" altLang="ja-JP" dirty="0" err="1" smtClean="0"/>
              <a:t>timearr</a:t>
            </a:r>
            <a:r>
              <a:rPr kumimoji="1" lang="en-US" altLang="ja-JP" dirty="0" smtClean="0"/>
              <a:t>[0]) + </a:t>
            </a:r>
            <a:r>
              <a:rPr kumimoji="1" lang="en-US" altLang="ja-JP" dirty="0" err="1" smtClean="0"/>
              <a:t>timeDifference</a:t>
            </a:r>
            <a:r>
              <a:rPr kumimoji="1" lang="en-US" altLang="ja-JP" dirty="0" smtClean="0"/>
              <a:t>) / 24);</a:t>
            </a:r>
          </a:p>
          <a:p>
            <a:r>
              <a:rPr kumimoji="1" lang="en-US" altLang="ja-JP" dirty="0" smtClean="0"/>
              <a:t>                    parsed["Hour"] = (Number(</a:t>
            </a:r>
            <a:r>
              <a:rPr kumimoji="1" lang="en-US" altLang="ja-JP" dirty="0" err="1" smtClean="0"/>
              <a:t>timearr</a:t>
            </a:r>
            <a:r>
              <a:rPr kumimoji="1" lang="en-US" altLang="ja-JP" dirty="0" smtClean="0"/>
              <a:t>[0]) + </a:t>
            </a:r>
            <a:r>
              <a:rPr kumimoji="1" lang="en-US" altLang="ja-JP" dirty="0" err="1" smtClean="0"/>
              <a:t>timeDifference</a:t>
            </a:r>
            <a:r>
              <a:rPr kumimoji="1" lang="en-US" altLang="ja-JP" dirty="0" smtClean="0"/>
              <a:t>) % 24;</a:t>
            </a:r>
          </a:p>
          <a:p>
            <a:r>
              <a:rPr kumimoji="1" lang="en-US" altLang="ja-JP" dirty="0" smtClean="0"/>
              <a:t>                    parsed["Minute"] = </a:t>
            </a:r>
            <a:r>
              <a:rPr kumimoji="1" lang="en-US" altLang="ja-JP" dirty="0" err="1" smtClean="0"/>
              <a:t>timearr</a:t>
            </a:r>
            <a:r>
              <a:rPr kumimoji="1" lang="en-US" altLang="ja-JP" dirty="0" smtClean="0"/>
              <a:t>[1];</a:t>
            </a:r>
          </a:p>
          <a:p>
            <a:r>
              <a:rPr kumimoji="1" lang="en-US" altLang="ja-JP" dirty="0" smtClean="0"/>
              <a:t>                    parsed["Second"] = </a:t>
            </a:r>
            <a:r>
              <a:rPr kumimoji="1" lang="en-US" altLang="ja-JP" dirty="0" err="1" smtClean="0"/>
              <a:t>timearr</a:t>
            </a:r>
            <a:r>
              <a:rPr kumimoji="1" lang="en-US" altLang="ja-JP" dirty="0" smtClean="0"/>
              <a:t>[2];</a:t>
            </a:r>
          </a:p>
          <a:p>
            <a:r>
              <a:rPr kumimoji="1" lang="en-US" altLang="ja-JP" dirty="0" smtClean="0"/>
              <a:t>                    return parsed;</a:t>
            </a:r>
          </a:p>
          <a:p>
            <a:r>
              <a:rPr kumimoji="1" lang="en-US" altLang="ja-JP" dirty="0" smtClean="0"/>
              <a:t>                }</a:t>
            </a:r>
          </a:p>
          <a:p>
            <a:r>
              <a:rPr kumimoji="1" lang="en-US" altLang="ja-JP" dirty="0" smtClean="0"/>
              <a:t>            }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          </a:t>
            </a:r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base64Util = {</a:t>
            </a:r>
          </a:p>
          <a:p>
            <a:r>
              <a:rPr kumimoji="1" lang="en-US" altLang="ja-JP" dirty="0" smtClean="0"/>
              <a:t>                //Access Token</a:t>
            </a:r>
            <a:r>
              <a:rPr kumimoji="1" lang="ja-JP" altLang="en-US" dirty="0" smtClean="0"/>
              <a:t>の情報をデコードするための文字列処理</a:t>
            </a:r>
          </a:p>
          <a:p>
            <a:r>
              <a:rPr kumimoji="1" lang="ja-JP" altLang="en-US" dirty="0" smtClean="0"/>
              <a:t>                </a:t>
            </a:r>
            <a:r>
              <a:rPr kumimoji="1" lang="en-US" altLang="ja-JP" dirty="0" smtClean="0"/>
              <a:t>//Thanks for http://www.simplycalc.com/base64-source.php</a:t>
            </a:r>
          </a:p>
          <a:p>
            <a:r>
              <a:rPr kumimoji="1" lang="en-US" altLang="ja-JP" dirty="0" smtClean="0"/>
              <a:t>                "decodeRFC4648": function (data) {</a:t>
            </a:r>
          </a:p>
          <a:p>
            <a:r>
              <a:rPr kumimoji="1" lang="en-US" altLang="ja-JP" dirty="0" smtClean="0"/>
              <a:t>                    </a:t>
            </a:r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b64pad = '=';</a:t>
            </a:r>
          </a:p>
          <a:p>
            <a:r>
              <a:rPr kumimoji="1" lang="en-US" altLang="ja-JP" dirty="0" smtClean="0"/>
              <a:t>                    </a:t>
            </a:r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dst</a:t>
            </a:r>
            <a:r>
              <a:rPr kumimoji="1" lang="en-US" altLang="ja-JP" dirty="0" smtClean="0"/>
              <a:t> = "";</a:t>
            </a:r>
          </a:p>
          <a:p>
            <a:r>
              <a:rPr kumimoji="1" lang="en-US" altLang="ja-JP" dirty="0" smtClean="0"/>
              <a:t>                    </a:t>
            </a:r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, a, b, c, d, z;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                  function base64_charIndex(c) {</a:t>
            </a:r>
          </a:p>
          <a:p>
            <a:r>
              <a:rPr kumimoji="1" lang="en-US" altLang="ja-JP" dirty="0" smtClean="0"/>
              <a:t>                        if (c == "+") return 62</a:t>
            </a:r>
          </a:p>
          <a:p>
            <a:r>
              <a:rPr kumimoji="1" lang="en-US" altLang="ja-JP" dirty="0" smtClean="0"/>
              <a:t>                        if (c == "/") return 63</a:t>
            </a:r>
          </a:p>
          <a:p>
            <a:r>
              <a:rPr kumimoji="1" lang="en-US" altLang="ja-JP" dirty="0" smtClean="0"/>
              <a:t>                        return b64u.indexOf(c)</a:t>
            </a:r>
          </a:p>
          <a:p>
            <a:r>
              <a:rPr kumimoji="1" lang="en-US" altLang="ja-JP" dirty="0" smtClean="0"/>
              <a:t>                    }</a:t>
            </a:r>
          </a:p>
          <a:p>
            <a:r>
              <a:rPr kumimoji="1" lang="en-US" altLang="ja-JP" dirty="0" smtClean="0"/>
              <a:t>                    </a:t>
            </a:r>
          </a:p>
          <a:p>
            <a:r>
              <a:rPr kumimoji="1" lang="en-US" altLang="ja-JP" dirty="0" smtClean="0"/>
              <a:t>                    for (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= 0; 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&lt; </a:t>
            </a:r>
            <a:r>
              <a:rPr kumimoji="1" lang="en-US" altLang="ja-JP" dirty="0" err="1" smtClean="0"/>
              <a:t>data.length</a:t>
            </a:r>
            <a:r>
              <a:rPr kumimoji="1" lang="en-US" altLang="ja-JP" dirty="0" smtClean="0"/>
              <a:t> - 3; 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+= 4) {</a:t>
            </a:r>
          </a:p>
          <a:p>
            <a:r>
              <a:rPr kumimoji="1" lang="en-US" altLang="ja-JP" dirty="0" smtClean="0"/>
              <a:t>                        a = base64_charIndex(</a:t>
            </a:r>
            <a:r>
              <a:rPr kumimoji="1" lang="en-US" altLang="ja-JP" dirty="0" err="1" smtClean="0"/>
              <a:t>data.charAt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+ 0));</a:t>
            </a:r>
          </a:p>
          <a:p>
            <a:r>
              <a:rPr kumimoji="1" lang="en-US" altLang="ja-JP" dirty="0" smtClean="0"/>
              <a:t>                        b = base64_charIndex(</a:t>
            </a:r>
            <a:r>
              <a:rPr kumimoji="1" lang="en-US" altLang="ja-JP" dirty="0" err="1" smtClean="0"/>
              <a:t>data.charAt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+ 1));</a:t>
            </a:r>
          </a:p>
          <a:p>
            <a:r>
              <a:rPr kumimoji="1" lang="en-US" altLang="ja-JP" dirty="0" smtClean="0"/>
              <a:t>                        c = base64_charIndex(</a:t>
            </a:r>
            <a:r>
              <a:rPr kumimoji="1" lang="en-US" altLang="ja-JP" dirty="0" err="1" smtClean="0"/>
              <a:t>data.charAt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+ 2));</a:t>
            </a:r>
          </a:p>
          <a:p>
            <a:r>
              <a:rPr kumimoji="1" lang="en-US" altLang="ja-JP" dirty="0" smtClean="0"/>
              <a:t>                        d = base64_charIndex(</a:t>
            </a:r>
            <a:r>
              <a:rPr kumimoji="1" lang="en-US" altLang="ja-JP" dirty="0" err="1" smtClean="0"/>
              <a:t>data.charAt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+ 3));</a:t>
            </a:r>
          </a:p>
          <a:p>
            <a:r>
              <a:rPr kumimoji="1" lang="en-US" altLang="ja-JP" dirty="0" smtClean="0"/>
              <a:t>                        </a:t>
            </a:r>
            <a:r>
              <a:rPr kumimoji="1" lang="en-US" altLang="ja-JP" dirty="0" err="1" smtClean="0"/>
              <a:t>dst</a:t>
            </a:r>
            <a:r>
              <a:rPr kumimoji="1" lang="en-US" altLang="ja-JP" dirty="0" smtClean="0"/>
              <a:t> += </a:t>
            </a:r>
            <a:r>
              <a:rPr kumimoji="1" lang="en-US" altLang="ja-JP" dirty="0" err="1" smtClean="0"/>
              <a:t>String.fromCharCode</a:t>
            </a:r>
            <a:r>
              <a:rPr kumimoji="1" lang="en-US" altLang="ja-JP" dirty="0" smtClean="0"/>
              <a:t>((a &lt;&lt; 2) | (b &gt;&gt;&gt; 4))</a:t>
            </a:r>
          </a:p>
          <a:p>
            <a:r>
              <a:rPr kumimoji="1" lang="en-US" altLang="ja-JP" dirty="0" smtClean="0"/>
              <a:t>                        if (</a:t>
            </a:r>
            <a:r>
              <a:rPr kumimoji="1" lang="en-US" altLang="ja-JP" dirty="0" err="1" smtClean="0"/>
              <a:t>data.charAt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+ 2) != b64pad)</a:t>
            </a:r>
          </a:p>
          <a:p>
            <a:r>
              <a:rPr kumimoji="1" lang="en-US" altLang="ja-JP" dirty="0" smtClean="0"/>
              <a:t>                            </a:t>
            </a:r>
            <a:r>
              <a:rPr kumimoji="1" lang="en-US" altLang="ja-JP" dirty="0" err="1" smtClean="0"/>
              <a:t>dst</a:t>
            </a:r>
            <a:r>
              <a:rPr kumimoji="1" lang="en-US" altLang="ja-JP" dirty="0" smtClean="0"/>
              <a:t> += </a:t>
            </a:r>
            <a:r>
              <a:rPr kumimoji="1" lang="en-US" altLang="ja-JP" dirty="0" err="1" smtClean="0"/>
              <a:t>String.fromCharCode</a:t>
            </a:r>
            <a:r>
              <a:rPr kumimoji="1" lang="en-US" altLang="ja-JP" dirty="0" smtClean="0"/>
              <a:t>(((b &lt;&lt; 4) &amp; 0xF0) | ((c &gt;&gt;&gt; 2) &amp; 0x0F));</a:t>
            </a:r>
          </a:p>
          <a:p>
            <a:r>
              <a:rPr kumimoji="1" lang="en-US" altLang="ja-JP" dirty="0" smtClean="0"/>
              <a:t>                        if (</a:t>
            </a:r>
            <a:r>
              <a:rPr kumimoji="1" lang="en-US" altLang="ja-JP" dirty="0" err="1" smtClean="0"/>
              <a:t>data.charAt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+ 3) != b64pad)</a:t>
            </a:r>
          </a:p>
          <a:p>
            <a:r>
              <a:rPr kumimoji="1" lang="en-US" altLang="ja-JP" dirty="0" smtClean="0"/>
              <a:t>                            </a:t>
            </a:r>
            <a:r>
              <a:rPr kumimoji="1" lang="en-US" altLang="ja-JP" dirty="0" err="1" smtClean="0"/>
              <a:t>dst</a:t>
            </a:r>
            <a:r>
              <a:rPr kumimoji="1" lang="en-US" altLang="ja-JP" dirty="0" smtClean="0"/>
              <a:t> += </a:t>
            </a:r>
            <a:r>
              <a:rPr kumimoji="1" lang="en-US" altLang="ja-JP" dirty="0" err="1" smtClean="0"/>
              <a:t>String.fromCharCode</a:t>
            </a:r>
            <a:r>
              <a:rPr kumimoji="1" lang="en-US" altLang="ja-JP" dirty="0" smtClean="0"/>
              <a:t>(((c &lt;&lt; 6) &amp; 0xC0) | d);</a:t>
            </a:r>
          </a:p>
          <a:p>
            <a:r>
              <a:rPr kumimoji="1" lang="en-US" altLang="ja-JP" dirty="0" smtClean="0"/>
              <a:t>                    }</a:t>
            </a:r>
          </a:p>
          <a:p>
            <a:r>
              <a:rPr kumimoji="1" lang="en-US" altLang="ja-JP" dirty="0" smtClean="0"/>
              <a:t>                    </a:t>
            </a:r>
            <a:r>
              <a:rPr kumimoji="1" lang="en-US" altLang="ja-JP" dirty="0" err="1" smtClean="0"/>
              <a:t>dst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decodeURIComponent</a:t>
            </a:r>
            <a:r>
              <a:rPr kumimoji="1" lang="en-US" altLang="ja-JP" dirty="0" smtClean="0"/>
              <a:t>(escape(</a:t>
            </a:r>
            <a:r>
              <a:rPr kumimoji="1" lang="en-US" altLang="ja-JP" dirty="0" err="1" smtClean="0"/>
              <a:t>dst</a:t>
            </a:r>
            <a:r>
              <a:rPr kumimoji="1" lang="en-US" altLang="ja-JP" dirty="0" smtClean="0"/>
              <a:t>));</a:t>
            </a:r>
          </a:p>
          <a:p>
            <a:r>
              <a:rPr kumimoji="1" lang="en-US" altLang="ja-JP" dirty="0" smtClean="0"/>
              <a:t>                    return </a:t>
            </a:r>
            <a:r>
              <a:rPr kumimoji="1" lang="en-US" altLang="ja-JP" dirty="0" err="1" smtClean="0"/>
              <a:t>dst</a:t>
            </a:r>
            <a:r>
              <a:rPr kumimoji="1" lang="en-US" altLang="ja-JP" dirty="0" smtClean="0"/>
              <a:t>;</a:t>
            </a:r>
          </a:p>
          <a:p>
            <a:r>
              <a:rPr kumimoji="1" lang="en-US" altLang="ja-JP" dirty="0" smtClean="0"/>
              <a:t>                }</a:t>
            </a:r>
          </a:p>
          <a:p>
            <a:r>
              <a:rPr kumimoji="1" lang="en-US" altLang="ja-JP" dirty="0" smtClean="0"/>
              <a:t>            }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          //</a:t>
            </a:r>
            <a:r>
              <a:rPr kumimoji="1" lang="ja-JP" altLang="en-US" dirty="0" smtClean="0"/>
              <a:t>アクセストークンの取得処理を開始</a:t>
            </a:r>
          </a:p>
          <a:p>
            <a:r>
              <a:rPr kumimoji="1" lang="ja-JP" altLang="en-US" dirty="0" smtClean="0"/>
              <a:t>            </a:t>
            </a:r>
            <a:r>
              <a:rPr kumimoji="1" lang="en-US" altLang="ja-JP" dirty="0" err="1" smtClean="0"/>
              <a:t>initAccessToken</a:t>
            </a:r>
            <a:r>
              <a:rPr kumimoji="1" lang="en-US" altLang="ja-JP" dirty="0" smtClean="0"/>
              <a:t>();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      }());</a:t>
            </a:r>
          </a:p>
          <a:p>
            <a:r>
              <a:rPr kumimoji="1" lang="en-US" altLang="ja-JP" dirty="0" smtClean="0"/>
              <a:t>    &lt;/script&gt;</a:t>
            </a:r>
          </a:p>
          <a:p>
            <a:r>
              <a:rPr kumimoji="1" lang="en-US" altLang="ja-JP" dirty="0" smtClean="0"/>
              <a:t>&lt;/body&gt;</a:t>
            </a:r>
          </a:p>
          <a:p>
            <a:r>
              <a:rPr kumimoji="1" lang="en-US" altLang="ja-JP" dirty="0" smtClean="0"/>
              <a:t>&lt;/html&gt;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kumimoji="1" lang="en-US" altLang="ja-JP" smtClean="0"/>
              <a:t>2014/12/13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408BFF-D5F1-4EB3-A097-FBF83495E7F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373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"{"</a:t>
            </a:r>
            <a:r>
              <a:rPr kumimoji="1" lang="en-US" altLang="ja-JP" dirty="0" err="1" smtClean="0"/>
              <a:t>aud</a:t>
            </a:r>
            <a:r>
              <a:rPr kumimoji="1" lang="en-US" altLang="ja-JP" dirty="0" smtClean="0"/>
              <a:t>":"https://graph.microsoft.com","</a:t>
            </a:r>
            <a:r>
              <a:rPr kumimoji="1" lang="en-US" altLang="ja-JP" dirty="0" err="1" smtClean="0"/>
              <a:t>iss</a:t>
            </a:r>
            <a:r>
              <a:rPr kumimoji="1" lang="en-US" altLang="ja-JP" dirty="0" smtClean="0"/>
              <a:t>":"https://sts.windows.net/9397ab49-8cdf-4a22-9305-2b9934161c61/","iat":1431742901,"nbf":1431742901,"exp":1431746801,"ver":"1.0","tid":"9397ab49-8cdf-4a22-9305-2b9934161c61","oid":"1fce19e4-0711-4b84-86a6-00ca132dda52","upn":"admin@movaritest04.onmicrosoft.com","puid":"10030000906C4C7D","sub":"K1uAKgq_ZHLhAH3kfQhnOY0lH6_n4dvNJ4_BLsGuhWU","given_name":"</a:t>
            </a:r>
            <a:r>
              <a:rPr kumimoji="1" lang="ja-JP" altLang="en-US" dirty="0" smtClean="0"/>
              <a:t>寛史</a:t>
            </a:r>
            <a:r>
              <a:rPr kumimoji="1" lang="en-US" altLang="ja-JP" dirty="0" smtClean="0"/>
              <a:t>","</a:t>
            </a:r>
            <a:r>
              <a:rPr kumimoji="1" lang="en-US" altLang="ja-JP" dirty="0" err="1" smtClean="0"/>
              <a:t>family_name</a:t>
            </a:r>
            <a:r>
              <a:rPr kumimoji="1" lang="en-US" altLang="ja-JP" dirty="0" smtClean="0"/>
              <a:t>":"</a:t>
            </a:r>
            <a:r>
              <a:rPr kumimoji="1" lang="ja-JP" altLang="en-US" dirty="0" smtClean="0"/>
              <a:t>芳野</a:t>
            </a:r>
            <a:r>
              <a:rPr kumimoji="1" lang="en-US" altLang="ja-JP" dirty="0" smtClean="0"/>
              <a:t>","name":"</a:t>
            </a:r>
            <a:r>
              <a:rPr kumimoji="1" lang="ja-JP" altLang="en-US" dirty="0" smtClean="0"/>
              <a:t>芳野寛史</a:t>
            </a:r>
            <a:r>
              <a:rPr kumimoji="1" lang="en-US" altLang="ja-JP" dirty="0" smtClean="0"/>
              <a:t>","</a:t>
            </a:r>
            <a:r>
              <a:rPr kumimoji="1" lang="en-US" altLang="ja-JP" dirty="0" err="1" smtClean="0"/>
              <a:t>amr</a:t>
            </a:r>
            <a:r>
              <a:rPr kumimoji="1" lang="en-US" altLang="ja-JP" dirty="0" smtClean="0"/>
              <a:t>":["</a:t>
            </a:r>
            <a:r>
              <a:rPr kumimoji="1" lang="en-US" altLang="ja-JP" dirty="0" err="1" smtClean="0"/>
              <a:t>pwd</a:t>
            </a:r>
            <a:r>
              <a:rPr kumimoji="1" lang="en-US" altLang="ja-JP" dirty="0" smtClean="0"/>
              <a:t>"],"unique_name":"admin@movaritest04.onmicrosoft.com","appid":"600cb9cc-d5ad-4a98-b755-0e0e5df48a8a","appidacr":"0","scp":"Calendars.Read UserProfile.Read","acr":"1"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kumimoji="1" lang="en-US" altLang="ja-JP" smtClean="0"/>
              <a:t>2014/12/13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408BFF-D5F1-4EB3-A097-FBF83495E7F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00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kumimoji="1" lang="en-US" altLang="ja-JP" smtClean="0"/>
              <a:t>2014/12/13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408BFF-D5F1-4EB3-A097-FBF83495E7F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562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https://movaritest04.sharepoint.com/sites/portal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kumimoji="1" lang="en-US" altLang="ja-JP" smtClean="0"/>
              <a:t>2014/12/13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408BFF-D5F1-4EB3-A097-FBF83495E7F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442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kumimoji="1" lang="en-US" altLang="ja-JP" smtClean="0"/>
              <a:t>2014/12/13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408BFF-D5F1-4EB3-A097-FBF83495E7F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448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kumimoji="1" lang="en-US" altLang="ja-JP" smtClean="0"/>
              <a:t>2014/12/13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408BFF-D5F1-4EB3-A097-FBF83495E7F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6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08BFF-D5F1-4EB3-A097-FBF83495E7FE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kumimoji="1" lang="en-US" altLang="ja-JP" smtClean="0"/>
              <a:t>2014/12/13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594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08BFF-D5F1-4EB3-A097-FBF83495E7FE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kumimoji="1" lang="en-US" altLang="ja-JP" smtClean="0"/>
              <a:t>2014/12/13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43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kumimoji="1" lang="en-US" altLang="ja-JP" smtClean="0"/>
              <a:t>2014/12/13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408BFF-D5F1-4EB3-A097-FBF83495E7F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416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kumimoji="1" lang="en-US" altLang="ja-JP" smtClean="0"/>
              <a:t>2014/12/13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408BFF-D5F1-4EB3-A097-FBF83495E7F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928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kumimoji="1" lang="en-US" altLang="ja-JP" smtClean="0"/>
              <a:t>2014/12/13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408BFF-D5F1-4EB3-A097-FBF83495E7F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56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kumimoji="1" lang="en-US" altLang="ja-JP" smtClean="0"/>
              <a:t>2014/12/13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408BFF-D5F1-4EB3-A097-FBF83495E7F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20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kumimoji="1" lang="en-US" altLang="ja-JP" smtClean="0"/>
              <a:t>2014/12/13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408BFF-D5F1-4EB3-A097-FBF83495E7F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803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kumimoji="1" lang="en-US" altLang="ja-JP" smtClean="0"/>
              <a:t>2014/12/13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408BFF-D5F1-4EB3-A097-FBF83495E7F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88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http://sssslide.com/www.slideshare.net/ritou/idcon11-implicit-demo</a:t>
            </a:r>
          </a:p>
          <a:p>
            <a:r>
              <a:rPr kumimoji="1" lang="en-US" altLang="ja-JP" dirty="0" smtClean="0"/>
              <a:t>http://oauth.jp/blog/2012/06/29/oauth-20-implicit-flow-78852/</a:t>
            </a:r>
          </a:p>
          <a:p>
            <a:r>
              <a:rPr kumimoji="1" lang="en-US" altLang="ja-JP" dirty="0" smtClean="0"/>
              <a:t>http://blogs.msdn.com/b/tsmatsuz/archive/2015/02/18/azure-ad-service-web-api-programming-with-access-token-validation-check.aspx</a:t>
            </a:r>
          </a:p>
          <a:p>
            <a:r>
              <a:rPr kumimoji="1" lang="en-US" altLang="ja-JP" dirty="0" smtClean="0"/>
              <a:t>http://d.hatena.ne.jp/ritou/20120206/1328484575</a:t>
            </a:r>
          </a:p>
          <a:p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kumimoji="1" lang="en-US" altLang="ja-JP" smtClean="0"/>
              <a:t>2014/12/13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408BFF-D5F1-4EB3-A097-FBF83495E7F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52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ja-JP" smtClean="0"/>
              <a:t>2014/12/13</a:t>
            </a:r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ja-JP" smtClean="0"/>
              <a:t>Japan SharePoint Group </a:t>
            </a:r>
            <a:r>
              <a:rPr lang="ja-JP" altLang="en-US" smtClean="0"/>
              <a:t>勉強会</a:t>
            </a:r>
            <a:r>
              <a:rPr lang="en-US" altLang="ja-JP" smtClean="0"/>
              <a:t>#17 Lightning Talk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04804AAD-9293-4C9F-9645-2AC8238F86E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93671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 altLang="ja-JP" smtClean="0"/>
              <a:t>2014/12/13</a:t>
            </a:r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 altLang="ja-JP" smtClean="0"/>
              <a:t>Japan SharePoint Group </a:t>
            </a:r>
            <a:r>
              <a:rPr lang="ja-JP" altLang="en-US" smtClean="0"/>
              <a:t>勉強会</a:t>
            </a:r>
            <a:r>
              <a:rPr lang="en-US" altLang="ja-JP" smtClean="0"/>
              <a:t>#17 Lightning Talk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04804AAD-9293-4C9F-9645-2AC8238F86E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3853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 altLang="ja-JP" smtClean="0"/>
              <a:t>2014/12/13</a:t>
            </a:r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 altLang="ja-JP" smtClean="0"/>
              <a:t>Japan SharePoint Group </a:t>
            </a:r>
            <a:r>
              <a:rPr lang="ja-JP" altLang="en-US" smtClean="0"/>
              <a:t>勉強会</a:t>
            </a:r>
            <a:r>
              <a:rPr lang="en-US" altLang="ja-JP" smtClean="0"/>
              <a:t>#17 Lightning Talk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04804AAD-9293-4C9F-9645-2AC8238F86E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62152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ja-JP" smtClean="0"/>
              <a:t>2014/12/13</a:t>
            </a:r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ja-JP" smtClean="0"/>
              <a:t>Japan SharePoint Group </a:t>
            </a:r>
            <a:r>
              <a:rPr lang="ja-JP" altLang="en-US" smtClean="0"/>
              <a:t>勉強会</a:t>
            </a:r>
            <a:r>
              <a:rPr lang="en-US" altLang="ja-JP" smtClean="0"/>
              <a:t>#17 Lightning Talk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04804AAD-9293-4C9F-9645-2AC8238F86E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304800" y="1244601"/>
            <a:ext cx="8496300" cy="0"/>
          </a:xfrm>
          <a:prstGeom prst="line">
            <a:avLst/>
          </a:prstGeom>
          <a:ln w="28575">
            <a:solidFill>
              <a:srgbClr val="00CC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 userDrawn="1"/>
        </p:nvCxnSpPr>
        <p:spPr>
          <a:xfrm>
            <a:off x="304800" y="6176963"/>
            <a:ext cx="8496300" cy="0"/>
          </a:xfrm>
          <a:prstGeom prst="line">
            <a:avLst/>
          </a:prstGeom>
          <a:ln w="28575">
            <a:solidFill>
              <a:srgbClr val="00CC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29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 altLang="ja-JP" smtClean="0"/>
              <a:t>2014/12/13</a:t>
            </a:r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 altLang="ja-JP" smtClean="0"/>
              <a:t>Japan SharePoint Group </a:t>
            </a:r>
            <a:r>
              <a:rPr lang="ja-JP" altLang="en-US" smtClean="0"/>
              <a:t>勉強会</a:t>
            </a:r>
            <a:r>
              <a:rPr lang="en-US" altLang="ja-JP" smtClean="0"/>
              <a:t>#17 Lightning Talk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04804AAD-9293-4C9F-9645-2AC8238F86E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7221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 altLang="ja-JP" smtClean="0"/>
              <a:t>2014/12/13</a:t>
            </a:r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 altLang="ja-JP" smtClean="0"/>
              <a:t>Japan SharePoint Group </a:t>
            </a:r>
            <a:r>
              <a:rPr lang="ja-JP" altLang="en-US" smtClean="0"/>
              <a:t>勉強会</a:t>
            </a:r>
            <a:r>
              <a:rPr lang="en-US" altLang="ja-JP" smtClean="0"/>
              <a:t>#17 Lightning Talk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04804AAD-9293-4C9F-9645-2AC8238F86E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01967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 altLang="ja-JP" smtClean="0"/>
              <a:t>2014/12/13</a:t>
            </a:r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 altLang="ja-JP" smtClean="0"/>
              <a:t>Japan SharePoint Group </a:t>
            </a:r>
            <a:r>
              <a:rPr lang="ja-JP" altLang="en-US" smtClean="0"/>
              <a:t>勉強会</a:t>
            </a:r>
            <a:r>
              <a:rPr lang="en-US" altLang="ja-JP" smtClean="0"/>
              <a:t>#17 Lightning Talk</a:t>
            </a:r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04804AAD-9293-4C9F-9645-2AC8238F86E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3964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 altLang="ja-JP" smtClean="0"/>
              <a:t>2014/12/13</a:t>
            </a:r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 altLang="ja-JP" smtClean="0"/>
              <a:t>Japan SharePoint Group </a:t>
            </a:r>
            <a:r>
              <a:rPr lang="ja-JP" altLang="en-US" smtClean="0"/>
              <a:t>勉強会</a:t>
            </a:r>
            <a:r>
              <a:rPr lang="en-US" altLang="ja-JP" smtClean="0"/>
              <a:t>#17 Lightning Talk</a:t>
            </a:r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04804AAD-9293-4C9F-9645-2AC8238F86E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88632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 altLang="ja-JP" smtClean="0"/>
              <a:t>2014/12/13</a:t>
            </a:r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 altLang="ja-JP" smtClean="0"/>
              <a:t>Japan SharePoint Group </a:t>
            </a:r>
            <a:r>
              <a:rPr lang="ja-JP" altLang="en-US" smtClean="0"/>
              <a:t>勉強会</a:t>
            </a:r>
            <a:r>
              <a:rPr lang="en-US" altLang="ja-JP" smtClean="0"/>
              <a:t>#17 Lightning Talk</a:t>
            </a:r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04804AAD-9293-4C9F-9645-2AC8238F86E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38111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 altLang="ja-JP" smtClean="0"/>
              <a:t>2014/12/13</a:t>
            </a:r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 altLang="ja-JP" smtClean="0"/>
              <a:t>Japan SharePoint Group </a:t>
            </a:r>
            <a:r>
              <a:rPr lang="ja-JP" altLang="en-US" smtClean="0"/>
              <a:t>勉強会</a:t>
            </a:r>
            <a:r>
              <a:rPr lang="en-US" altLang="ja-JP" smtClean="0"/>
              <a:t>#17 Lightning Talk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04804AAD-9293-4C9F-9645-2AC8238F86E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53983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 altLang="ja-JP" smtClean="0"/>
              <a:t>2014/12/13</a:t>
            </a:r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 altLang="ja-JP" smtClean="0"/>
              <a:t>Japan SharePoint Group </a:t>
            </a:r>
            <a:r>
              <a:rPr lang="ja-JP" altLang="en-US" smtClean="0"/>
              <a:t>勉強会</a:t>
            </a:r>
            <a:r>
              <a:rPr lang="en-US" altLang="ja-JP" smtClean="0"/>
              <a:t>#17 Lightning Talk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04804AAD-9293-4C9F-9645-2AC8238F86E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1284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365127"/>
            <a:ext cx="8496300" cy="879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85900"/>
            <a:ext cx="8496300" cy="469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mtClean="0"/>
              <a:t>2014/12/13</a:t>
            </a:r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mtClean="0"/>
              <a:t>Japan SharePoint Group </a:t>
            </a:r>
            <a:r>
              <a:rPr lang="ja-JP" altLang="en-US" smtClean="0"/>
              <a:t>勉強会</a:t>
            </a:r>
            <a:r>
              <a:rPr lang="en-US" altLang="ja-JP" smtClean="0"/>
              <a:t>#17 Lightning Talk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04AAD-9293-4C9F-9645-2AC8238F86E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9039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tsmatsuz/archive/2015/05/13/office-365-api-cors.asp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office/office365/howto/office-365-rest-api-release-not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office/office365/howto/office-365-unified-api-overview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implycalc.com/base64-source.php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 smtClean="0"/>
              <a:t>SharePoint Online</a:t>
            </a:r>
            <a:r>
              <a:rPr kumimoji="1" lang="ja-JP" altLang="en-US" sz="4000" dirty="0" smtClean="0"/>
              <a:t>に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「今日の予定」を作ってみる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2014/12/13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11</a:t>
            </a:r>
            <a:r>
              <a:rPr lang="ja-JP" altLang="en-US" dirty="0" smtClean="0"/>
              <a:t>回 </a:t>
            </a:r>
            <a:r>
              <a:rPr lang="en-US" altLang="ja-JP" dirty="0" smtClean="0"/>
              <a:t>Office365 </a:t>
            </a:r>
            <a:r>
              <a:rPr lang="ja-JP" altLang="en-US" dirty="0" smtClean="0"/>
              <a:t>勉強会</a:t>
            </a:r>
            <a:r>
              <a:rPr lang="en-US" altLang="ja-JP" dirty="0" smtClean="0"/>
              <a:t> Lightning Talk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4AAD-9293-4C9F-9645-2AC8238F86E6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0283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4"/>
    </mc:Choice>
    <mc:Fallback xmlns="">
      <p:transition spd="slow" advTm="382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ja-JP" sz="3200" dirty="0" smtClean="0">
                <a:latin typeface="+mn-ea"/>
              </a:rPr>
              <a:t>Azure AD</a:t>
            </a:r>
            <a:r>
              <a:rPr lang="ja-JP" altLang="en-US" sz="3200" dirty="0" err="1" smtClean="0">
                <a:latin typeface="+mn-ea"/>
              </a:rPr>
              <a:t>への</a:t>
            </a:r>
            <a:r>
              <a:rPr lang="ja-JP" altLang="en-US" sz="3200" dirty="0" smtClean="0">
                <a:latin typeface="+mn-ea"/>
              </a:rPr>
              <a:t>アプリケーションの登録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2400" dirty="0" smtClean="0"/>
              <a:t>アクセス許可</a:t>
            </a:r>
            <a:endParaRPr lang="en-US" altLang="ja-JP" sz="2400" dirty="0" smtClean="0"/>
          </a:p>
          <a:p>
            <a:pPr lvl="1"/>
            <a:r>
              <a:rPr lang="ja-JP" altLang="en-US" sz="2200" dirty="0" smtClean="0"/>
              <a:t>「他のアプリケーションに対するアクセス許可」で「</a:t>
            </a:r>
            <a:r>
              <a:rPr lang="en-US" altLang="ja-JP" sz="2200" dirty="0" smtClean="0"/>
              <a:t>Office 365 unified API(preview)</a:t>
            </a:r>
            <a:r>
              <a:rPr lang="ja-JP" altLang="en-US" sz="2200" dirty="0" smtClean="0"/>
              <a:t>」を選び、「</a:t>
            </a:r>
            <a:r>
              <a:rPr lang="en-US" altLang="ja-JP" sz="2200" dirty="0" smtClean="0"/>
              <a:t>Read user calendars</a:t>
            </a:r>
            <a:r>
              <a:rPr lang="ja-JP" altLang="en-US" sz="2200" dirty="0" smtClean="0"/>
              <a:t>」を許可します。</a:t>
            </a:r>
            <a:endParaRPr lang="en-US" altLang="ja-JP" sz="22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2014/12/13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Japan SharePoint Group </a:t>
            </a:r>
            <a:r>
              <a:rPr lang="ja-JP" altLang="en-US" smtClean="0"/>
              <a:t>勉強会</a:t>
            </a:r>
            <a:r>
              <a:rPr lang="en-US" altLang="ja-JP" smtClean="0"/>
              <a:t>#17 Lightning Talk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4AAD-9293-4C9F-9645-2AC8238F86E6}" type="slidenum">
              <a:rPr lang="ja-JP" altLang="en-US" smtClean="0"/>
              <a:pPr/>
              <a:t>10</a:t>
            </a:fld>
            <a:endParaRPr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/>
          <a:srcRect l="21211" t="60056" r="16249" b="17717"/>
          <a:stretch/>
        </p:blipFill>
        <p:spPr>
          <a:xfrm>
            <a:off x="759542" y="3462465"/>
            <a:ext cx="7624916" cy="2168013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4473677" y="3735989"/>
            <a:ext cx="2192593" cy="260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910097" y="4300651"/>
            <a:ext cx="2378793" cy="330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76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"/>
    </mc:Choice>
    <mc:Fallback xmlns="">
      <p:transition spd="slow" advTm="38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ja-JP" sz="3200" dirty="0" smtClean="0">
                <a:latin typeface="+mn-ea"/>
              </a:rPr>
              <a:t>Azure AD</a:t>
            </a:r>
            <a:r>
              <a:rPr lang="ja-JP" altLang="en-US" sz="3200" dirty="0" err="1" smtClean="0">
                <a:latin typeface="+mn-ea"/>
              </a:rPr>
              <a:t>への</a:t>
            </a:r>
            <a:r>
              <a:rPr lang="ja-JP" altLang="en-US" sz="3200" dirty="0" smtClean="0">
                <a:latin typeface="+mn-ea"/>
              </a:rPr>
              <a:t>アプリケーションの登録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2400" dirty="0" err="1" smtClean="0"/>
              <a:t>ImplicitFlow</a:t>
            </a:r>
            <a:r>
              <a:rPr lang="ja-JP" altLang="en-US" sz="2400" dirty="0" smtClean="0"/>
              <a:t>の許可</a:t>
            </a:r>
            <a:endParaRPr lang="en-US" altLang="ja-JP" sz="2400" dirty="0" smtClean="0"/>
          </a:p>
          <a:p>
            <a:pPr lvl="1"/>
            <a:r>
              <a:rPr lang="ja-JP" altLang="en-US" sz="2200" dirty="0" smtClean="0"/>
              <a:t>アクセス許可の「マニフェストファイル」をダウンロードし、「</a:t>
            </a:r>
            <a:r>
              <a:rPr lang="en-US" altLang="ja-JP" sz="2200" dirty="0" smtClean="0"/>
              <a:t>“oauth2AllowImplicitFlow”</a:t>
            </a:r>
            <a:r>
              <a:rPr lang="ja-JP" altLang="en-US" sz="2200" dirty="0" smtClean="0"/>
              <a:t>」を「</a:t>
            </a:r>
            <a:r>
              <a:rPr lang="en-US" altLang="ja-JP" sz="2200" dirty="0" smtClean="0"/>
              <a:t>true</a:t>
            </a:r>
            <a:r>
              <a:rPr lang="ja-JP" altLang="en-US" sz="2200" dirty="0" smtClean="0"/>
              <a:t>」に変更後アップロードします。</a:t>
            </a:r>
            <a:endParaRPr lang="en-US" altLang="ja-JP" sz="2200" dirty="0" smtClean="0"/>
          </a:p>
          <a:p>
            <a:pPr lvl="1"/>
            <a:r>
              <a:rPr lang="ja-JP" altLang="en-US" sz="2200" dirty="0"/>
              <a:t>後述</a:t>
            </a:r>
            <a:r>
              <a:rPr lang="ja-JP" altLang="en-US" sz="2200" dirty="0" smtClean="0"/>
              <a:t>のなりすまし対策が重要なようです。</a:t>
            </a:r>
            <a:endParaRPr lang="en-US" altLang="ja-JP" sz="2200" dirty="0" smtClean="0"/>
          </a:p>
          <a:p>
            <a:pPr lvl="1"/>
            <a:endParaRPr lang="en-US" altLang="ja-JP" sz="22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2014/12/13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Japan SharePoint Group </a:t>
            </a:r>
            <a:r>
              <a:rPr lang="ja-JP" altLang="en-US" smtClean="0"/>
              <a:t>勉強会</a:t>
            </a:r>
            <a:r>
              <a:rPr lang="en-US" altLang="ja-JP" smtClean="0"/>
              <a:t>#17 Lightning Talk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4AAD-9293-4C9F-9645-2AC8238F86E6}" type="slidenum">
              <a:rPr lang="ja-JP" altLang="en-US" smtClean="0"/>
              <a:pPr/>
              <a:t>11</a:t>
            </a:fld>
            <a:endParaRPr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/>
          <a:srcRect l="39970" t="80614" r="42281"/>
          <a:stretch/>
        </p:blipFill>
        <p:spPr>
          <a:xfrm>
            <a:off x="951194" y="4102985"/>
            <a:ext cx="2141124" cy="1260115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4"/>
          <a:srcRect t="7781" b="41306"/>
          <a:stretch/>
        </p:blipFill>
        <p:spPr>
          <a:xfrm>
            <a:off x="3761825" y="3502858"/>
            <a:ext cx="4795729" cy="260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9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"/>
    </mc:Choice>
    <mc:Fallback xmlns="">
      <p:transition spd="slow" advTm="38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2400" dirty="0" smtClean="0"/>
              <a:t>「予定呼出ページ」に</a:t>
            </a:r>
            <a:r>
              <a:rPr lang="en-US" altLang="ja-JP" sz="2400" dirty="0" smtClean="0"/>
              <a:t>JavaScript</a:t>
            </a:r>
            <a:r>
              <a:rPr lang="ja-JP" altLang="en-US" sz="2400" dirty="0" smtClean="0"/>
              <a:t>で以下の処理を実装します。</a:t>
            </a:r>
            <a:endParaRPr lang="en-US" altLang="ja-JP" sz="24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+mn-ea"/>
              </a:rPr>
              <a:t>予定呼出ページの実装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2014/12/13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Japan SharePoint Group </a:t>
            </a:r>
            <a:r>
              <a:rPr lang="ja-JP" altLang="en-US" smtClean="0"/>
              <a:t>勉強会</a:t>
            </a:r>
            <a:r>
              <a:rPr lang="en-US" altLang="ja-JP" smtClean="0"/>
              <a:t>#17 Lightning Talk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4AAD-9293-4C9F-9645-2AC8238F86E6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45" name="フローチャート: 判断 44"/>
          <p:cNvSpPr/>
          <p:nvPr/>
        </p:nvSpPr>
        <p:spPr>
          <a:xfrm>
            <a:off x="1113843" y="3304106"/>
            <a:ext cx="3060000" cy="774915"/>
          </a:xfrm>
          <a:prstGeom prst="flowChartDecision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URI</a:t>
            </a:r>
            <a:r>
              <a:rPr lang="ja-JP" altLang="en-US" sz="1200" dirty="0" smtClean="0"/>
              <a:t>フラグメント</a:t>
            </a:r>
            <a:r>
              <a:rPr lang="en-US" altLang="ja-JP" sz="1200" dirty="0" smtClean="0"/>
              <a:t>(#~)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access token</a:t>
            </a:r>
            <a:r>
              <a:rPr lang="ja-JP" altLang="en-US" sz="1200" dirty="0" smtClean="0"/>
              <a:t>を含む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1113843" y="2747158"/>
            <a:ext cx="3060000" cy="324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予定呼出ページを開く</a:t>
            </a:r>
            <a:endParaRPr kumimoji="1" lang="ja-JP" altLang="en-US" sz="1200" dirty="0"/>
          </a:p>
        </p:txBody>
      </p:sp>
      <p:sp>
        <p:nvSpPr>
          <p:cNvPr id="47" name="正方形/長方形 46"/>
          <p:cNvSpPr/>
          <p:nvPr/>
        </p:nvSpPr>
        <p:spPr>
          <a:xfrm>
            <a:off x="1113843" y="4366898"/>
            <a:ext cx="3060000" cy="324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access token</a:t>
            </a:r>
            <a:r>
              <a:rPr kumimoji="1" lang="ja-JP" altLang="en-US" sz="1200" dirty="0" err="1" smtClean="0"/>
              <a:t>を検</a:t>
            </a:r>
            <a:r>
              <a:rPr kumimoji="1" lang="ja-JP" altLang="en-US" sz="1200" dirty="0" smtClean="0"/>
              <a:t>証する</a:t>
            </a:r>
            <a:endParaRPr kumimoji="1" lang="ja-JP" altLang="en-US" sz="1200" dirty="0"/>
          </a:p>
        </p:txBody>
      </p:sp>
      <p:sp>
        <p:nvSpPr>
          <p:cNvPr id="48" name="正方形/長方形 47"/>
          <p:cNvSpPr/>
          <p:nvPr/>
        </p:nvSpPr>
        <p:spPr>
          <a:xfrm>
            <a:off x="1113843" y="4977659"/>
            <a:ext cx="3060000" cy="324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予定の情報を要求する</a:t>
            </a:r>
            <a:endParaRPr kumimoji="1" lang="ja-JP" altLang="en-US" sz="1200" dirty="0"/>
          </a:p>
        </p:txBody>
      </p:sp>
      <p:cxnSp>
        <p:nvCxnSpPr>
          <p:cNvPr id="52" name="直線矢印コネクタ 51"/>
          <p:cNvCxnSpPr>
            <a:stCxn id="46" idx="2"/>
            <a:endCxn id="45" idx="0"/>
          </p:cNvCxnSpPr>
          <p:nvPr/>
        </p:nvCxnSpPr>
        <p:spPr>
          <a:xfrm>
            <a:off x="2643843" y="3071158"/>
            <a:ext cx="0" cy="23294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5" idx="2"/>
            <a:endCxn id="47" idx="0"/>
          </p:cNvCxnSpPr>
          <p:nvPr/>
        </p:nvCxnSpPr>
        <p:spPr>
          <a:xfrm>
            <a:off x="2643843" y="4079021"/>
            <a:ext cx="0" cy="28787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47" idx="2"/>
            <a:endCxn id="48" idx="0"/>
          </p:cNvCxnSpPr>
          <p:nvPr/>
        </p:nvCxnSpPr>
        <p:spPr>
          <a:xfrm>
            <a:off x="2643843" y="4690898"/>
            <a:ext cx="0" cy="28676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2657178" y="4008589"/>
            <a:ext cx="128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5203409" y="3923263"/>
            <a:ext cx="3060000" cy="324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access token</a:t>
            </a:r>
            <a:r>
              <a:rPr kumimoji="1" lang="ja-JP" altLang="en-US" sz="1200" dirty="0" smtClean="0"/>
              <a:t>を要求する</a:t>
            </a:r>
            <a:endParaRPr kumimoji="1" lang="ja-JP" altLang="en-US" sz="1200" dirty="0"/>
          </a:p>
        </p:txBody>
      </p:sp>
      <p:sp>
        <p:nvSpPr>
          <p:cNvPr id="65" name="正方形/長方形 64"/>
          <p:cNvSpPr/>
          <p:nvPr/>
        </p:nvSpPr>
        <p:spPr>
          <a:xfrm>
            <a:off x="5203409" y="3364388"/>
            <a:ext cx="3060000" cy="324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Azure AD</a:t>
            </a:r>
            <a:r>
              <a:rPr kumimoji="1" lang="ja-JP" altLang="en-US" sz="1200" dirty="0" smtClean="0"/>
              <a:t>による認証</a:t>
            </a:r>
            <a:endParaRPr kumimoji="1" lang="ja-JP" altLang="en-US" sz="1200" dirty="0"/>
          </a:p>
        </p:txBody>
      </p:sp>
      <p:sp>
        <p:nvSpPr>
          <p:cNvPr id="66" name="フローチャート: 代替処理 65"/>
          <p:cNvSpPr/>
          <p:nvPr/>
        </p:nvSpPr>
        <p:spPr>
          <a:xfrm>
            <a:off x="1113843" y="2167135"/>
            <a:ext cx="3060000" cy="324000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開始</a:t>
            </a:r>
            <a:endParaRPr kumimoji="1" lang="ja-JP" altLang="en-US" sz="1200" dirty="0"/>
          </a:p>
        </p:txBody>
      </p:sp>
      <p:sp>
        <p:nvSpPr>
          <p:cNvPr id="67" name="フローチャート: 代替処理 66"/>
          <p:cNvSpPr/>
          <p:nvPr/>
        </p:nvSpPr>
        <p:spPr>
          <a:xfrm>
            <a:off x="1113843" y="5584447"/>
            <a:ext cx="3060000" cy="324000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予定の情報を受け取り</a:t>
            </a:r>
            <a:r>
              <a:rPr lang="ja-JP" altLang="en-US" sz="1200" dirty="0" smtClean="0"/>
              <a:t>出力</a:t>
            </a:r>
            <a:endParaRPr lang="ja-JP" altLang="en-US" sz="1200" dirty="0"/>
          </a:p>
        </p:txBody>
      </p:sp>
      <p:cxnSp>
        <p:nvCxnSpPr>
          <p:cNvPr id="68" name="直線矢印コネクタ 67"/>
          <p:cNvCxnSpPr>
            <a:stCxn id="48" idx="2"/>
            <a:endCxn id="67" idx="0"/>
          </p:cNvCxnSpPr>
          <p:nvPr/>
        </p:nvCxnSpPr>
        <p:spPr>
          <a:xfrm>
            <a:off x="2643843" y="5301659"/>
            <a:ext cx="0" cy="28278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66" idx="2"/>
            <a:endCxn id="46" idx="0"/>
          </p:cNvCxnSpPr>
          <p:nvPr/>
        </p:nvCxnSpPr>
        <p:spPr>
          <a:xfrm>
            <a:off x="2643843" y="2491135"/>
            <a:ext cx="0" cy="25602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64" idx="0"/>
            <a:endCxn id="65" idx="2"/>
          </p:cNvCxnSpPr>
          <p:nvPr/>
        </p:nvCxnSpPr>
        <p:spPr>
          <a:xfrm flipV="1">
            <a:off x="6733409" y="3688388"/>
            <a:ext cx="0" cy="23487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4049443" y="3395972"/>
            <a:ext cx="128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5201065" y="2686792"/>
            <a:ext cx="3060000" cy="432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URI</a:t>
            </a:r>
            <a:r>
              <a:rPr kumimoji="1" lang="ja-JP" altLang="en-US" sz="1200" dirty="0" smtClean="0"/>
              <a:t>フラグメントに</a:t>
            </a:r>
            <a:r>
              <a:rPr lang="en-US" altLang="ja-JP" sz="1200" dirty="0"/>
              <a:t>access token</a:t>
            </a:r>
            <a:r>
              <a:rPr lang="ja-JP" altLang="en-US" sz="1200" dirty="0"/>
              <a:t>を</a:t>
            </a:r>
            <a:r>
              <a:rPr kumimoji="1" lang="ja-JP" altLang="en-US" sz="1200" dirty="0" smtClean="0"/>
              <a:t>含んだ予定呼出ページにリダイレクトされる</a:t>
            </a:r>
            <a:endParaRPr kumimoji="1" lang="ja-JP" altLang="en-US" sz="1200" dirty="0"/>
          </a:p>
        </p:txBody>
      </p:sp>
      <p:cxnSp>
        <p:nvCxnSpPr>
          <p:cNvPr id="27" name="直線矢印コネクタ 26"/>
          <p:cNvCxnSpPr>
            <a:stCxn id="65" idx="0"/>
            <a:endCxn id="25" idx="2"/>
          </p:cNvCxnSpPr>
          <p:nvPr/>
        </p:nvCxnSpPr>
        <p:spPr>
          <a:xfrm flipH="1" flipV="1">
            <a:off x="6731065" y="3118792"/>
            <a:ext cx="2344" cy="24559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921222" y="2133191"/>
            <a:ext cx="3635452" cy="2388010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4938320" y="2151497"/>
            <a:ext cx="540000" cy="2160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認証</a:t>
            </a:r>
            <a:endParaRPr kumimoji="1" lang="ja-JP" altLang="en-US" sz="1400" dirty="0"/>
          </a:p>
        </p:txBody>
      </p:sp>
      <p:sp>
        <p:nvSpPr>
          <p:cNvPr id="60" name="正方形/長方形 59"/>
          <p:cNvSpPr/>
          <p:nvPr/>
        </p:nvSpPr>
        <p:spPr>
          <a:xfrm>
            <a:off x="849795" y="6009157"/>
            <a:ext cx="1260000" cy="2160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予定情報取得</a:t>
            </a:r>
            <a:endParaRPr kumimoji="1" lang="ja-JP" altLang="en-US" sz="1400" dirty="0"/>
          </a:p>
        </p:txBody>
      </p:sp>
      <p:sp>
        <p:nvSpPr>
          <p:cNvPr id="61" name="正方形/長方形 60"/>
          <p:cNvSpPr/>
          <p:nvPr/>
        </p:nvSpPr>
        <p:spPr>
          <a:xfrm>
            <a:off x="849795" y="4783504"/>
            <a:ext cx="3635452" cy="1452884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/>
          <p:cNvCxnSpPr>
            <a:stCxn id="25" idx="1"/>
            <a:endCxn id="46" idx="3"/>
          </p:cNvCxnSpPr>
          <p:nvPr/>
        </p:nvCxnSpPr>
        <p:spPr>
          <a:xfrm flipH="1">
            <a:off x="4173843" y="2902792"/>
            <a:ext cx="1027222" cy="636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カギ線コネクタ 73"/>
          <p:cNvCxnSpPr>
            <a:endCxn id="64" idx="1"/>
          </p:cNvCxnSpPr>
          <p:nvPr/>
        </p:nvCxnSpPr>
        <p:spPr>
          <a:xfrm>
            <a:off x="4137042" y="3701599"/>
            <a:ext cx="1066367" cy="383664"/>
          </a:xfrm>
          <a:prstGeom prst="bentConnector3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63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237"/>
    </mc:Choice>
    <mc:Fallback xmlns="">
      <p:transition spd="slow" advTm="452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9" grpId="0" animBg="1"/>
      <p:bldP spid="60" grpId="0" animBg="1"/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2400" dirty="0"/>
              <a:t>a</a:t>
            </a:r>
            <a:r>
              <a:rPr lang="en-US" altLang="ja-JP" sz="2400" dirty="0" smtClean="0"/>
              <a:t>ccess </a:t>
            </a:r>
            <a:r>
              <a:rPr lang="en-US" altLang="ja-JP" sz="2400" dirty="0"/>
              <a:t>t</a:t>
            </a:r>
            <a:r>
              <a:rPr lang="en-US" altLang="ja-JP" sz="2400" dirty="0" smtClean="0"/>
              <a:t>oken</a:t>
            </a:r>
            <a:r>
              <a:rPr lang="ja-JP" altLang="en-US" sz="2400" dirty="0" smtClean="0"/>
              <a:t>をつかったなりすましの対策</a:t>
            </a:r>
            <a:endParaRPr lang="en-US" altLang="ja-JP" sz="2400" dirty="0" smtClean="0"/>
          </a:p>
          <a:p>
            <a:pPr lvl="1"/>
            <a:r>
              <a:rPr lang="ja-JP" altLang="en-US" sz="2200" dirty="0"/>
              <a:t>ブラウザ</a:t>
            </a:r>
            <a:r>
              <a:rPr lang="ja-JP" altLang="en-US" sz="2200" dirty="0" smtClean="0"/>
              <a:t>のアドインなどで別のユーザーの</a:t>
            </a:r>
            <a:r>
              <a:rPr lang="en-US" altLang="ja-JP" sz="2200" dirty="0"/>
              <a:t>a</a:t>
            </a:r>
            <a:r>
              <a:rPr lang="en-US" altLang="ja-JP" sz="2200" dirty="0" smtClean="0"/>
              <a:t>ccess </a:t>
            </a:r>
            <a:r>
              <a:rPr lang="en-US" altLang="ja-JP" sz="2200" dirty="0"/>
              <a:t>t</a:t>
            </a:r>
            <a:r>
              <a:rPr lang="en-US" altLang="ja-JP" sz="2200" dirty="0" smtClean="0"/>
              <a:t>oken</a:t>
            </a:r>
            <a:r>
              <a:rPr lang="ja-JP" altLang="en-US" sz="2200" dirty="0" smtClean="0"/>
              <a:t>を渡され、意図しない挙動が発生する恐れがあります。</a:t>
            </a:r>
            <a:endParaRPr lang="en-US" altLang="ja-JP" sz="2200" dirty="0" smtClean="0"/>
          </a:p>
          <a:p>
            <a:pPr marL="914400" lvl="2" indent="0">
              <a:buNone/>
            </a:pPr>
            <a:r>
              <a:rPr lang="ja-JP" altLang="en-US" sz="2000" dirty="0"/>
              <a:t>例</a:t>
            </a:r>
            <a:r>
              <a:rPr lang="en-US" altLang="ja-JP" sz="2000" dirty="0"/>
              <a:t>1)</a:t>
            </a:r>
            <a:r>
              <a:rPr lang="ja-JP" altLang="en-US" sz="2000" dirty="0"/>
              <a:t>自分の</a:t>
            </a:r>
            <a:r>
              <a:rPr lang="en-US" altLang="ja-JP" sz="2000" dirty="0"/>
              <a:t>One Drive</a:t>
            </a:r>
            <a:r>
              <a:rPr lang="ja-JP" altLang="en-US" sz="2000" dirty="0"/>
              <a:t>にファイルをアップロードしている</a:t>
            </a:r>
            <a:r>
              <a:rPr lang="ja-JP" altLang="en-US" sz="2000" dirty="0" smtClean="0"/>
              <a:t>つもり</a:t>
            </a:r>
            <a:r>
              <a:rPr lang="ja-JP" altLang="en-US" sz="2000" dirty="0"/>
              <a:t>で</a:t>
            </a:r>
            <a:r>
              <a:rPr lang="ja-JP" altLang="en-US" sz="2000" dirty="0" smtClean="0"/>
              <a:t>、</a:t>
            </a:r>
            <a:r>
              <a:rPr lang="ja-JP" altLang="en-US" sz="2000" dirty="0"/>
              <a:t>別の</a:t>
            </a:r>
            <a:r>
              <a:rPr lang="en-US" altLang="ja-JP" sz="2000" dirty="0"/>
              <a:t>One Drive</a:t>
            </a:r>
            <a:r>
              <a:rPr lang="ja-JP" altLang="en-US" sz="2000" dirty="0"/>
              <a:t>にファイルをアップロードしていた</a:t>
            </a:r>
            <a:endParaRPr lang="en-US" altLang="ja-JP" sz="2000" dirty="0"/>
          </a:p>
          <a:p>
            <a:pPr marL="914400" lvl="2" indent="0">
              <a:buNone/>
            </a:pPr>
            <a:r>
              <a:rPr lang="ja-JP" altLang="en-US" sz="2000" dirty="0"/>
              <a:t>例</a:t>
            </a:r>
            <a:r>
              <a:rPr lang="en-US" altLang="ja-JP" sz="2000" dirty="0"/>
              <a:t>2)</a:t>
            </a:r>
            <a:r>
              <a:rPr lang="ja-JP" altLang="en-US" sz="2000" dirty="0"/>
              <a:t>自分の予定を見て仕事をしている</a:t>
            </a:r>
            <a:r>
              <a:rPr lang="ja-JP" altLang="en-US" sz="2000" dirty="0" smtClean="0"/>
              <a:t>つもりで、</a:t>
            </a:r>
            <a:r>
              <a:rPr lang="ja-JP" altLang="en-US" sz="2000" dirty="0"/>
              <a:t>別の</a:t>
            </a:r>
            <a:r>
              <a:rPr lang="ja-JP" altLang="en-US" sz="2000" dirty="0" smtClean="0"/>
              <a:t>予定で仕事</a:t>
            </a:r>
            <a:r>
              <a:rPr lang="ja-JP" altLang="en-US" sz="2000" dirty="0"/>
              <a:t>をしていた</a:t>
            </a:r>
            <a:r>
              <a:rPr lang="en-US" altLang="ja-JP" sz="2000" dirty="0" smtClean="0"/>
              <a:t>…</a:t>
            </a:r>
            <a:endParaRPr lang="en-US" altLang="ja-JP" sz="2200" dirty="0"/>
          </a:p>
          <a:p>
            <a:pPr lvl="1"/>
            <a:r>
              <a:rPr lang="en-US" altLang="ja-JP" sz="2200" dirty="0"/>
              <a:t>a</a:t>
            </a:r>
            <a:r>
              <a:rPr lang="en-US" altLang="ja-JP" sz="2200" dirty="0" smtClean="0"/>
              <a:t>ccess </a:t>
            </a:r>
            <a:r>
              <a:rPr lang="en-US" altLang="ja-JP" sz="2200" dirty="0"/>
              <a:t>t</a:t>
            </a:r>
            <a:r>
              <a:rPr lang="en-US" altLang="ja-JP" sz="2200" dirty="0" smtClean="0"/>
              <a:t>oken</a:t>
            </a:r>
            <a:r>
              <a:rPr lang="ja-JP" altLang="en-US" sz="2200" dirty="0" smtClean="0"/>
              <a:t>を</a:t>
            </a:r>
            <a:r>
              <a:rPr lang="en-US" altLang="ja-JP" sz="2200" dirty="0" smtClean="0"/>
              <a:t>dot(.)</a:t>
            </a:r>
            <a:r>
              <a:rPr lang="ja-JP" altLang="en-US" sz="2200" dirty="0" smtClean="0"/>
              <a:t>で区切り、二つ目のトークンを</a:t>
            </a:r>
            <a:r>
              <a:rPr lang="en-US" altLang="ja-JP" sz="2200" dirty="0" smtClean="0"/>
              <a:t>RFC4648</a:t>
            </a:r>
            <a:r>
              <a:rPr lang="ja-JP" altLang="en-US" sz="2200" dirty="0" smtClean="0"/>
              <a:t>の</a:t>
            </a:r>
            <a:r>
              <a:rPr lang="en-US" altLang="ja-JP" sz="2200" dirty="0" smtClean="0"/>
              <a:t>base64</a:t>
            </a:r>
            <a:r>
              <a:rPr lang="ja-JP" altLang="en-US" sz="2200" dirty="0" smtClean="0"/>
              <a:t>でデコードすると、</a:t>
            </a:r>
            <a:r>
              <a:rPr lang="en-US" altLang="ja-JP" sz="2200" dirty="0" err="1" smtClean="0"/>
              <a:t>upn</a:t>
            </a:r>
            <a:r>
              <a:rPr lang="ja-JP" altLang="en-US" sz="2200" dirty="0" smtClean="0"/>
              <a:t>等のユーザー識別情報を取得できるので、別途取得したログイン</a:t>
            </a:r>
            <a:r>
              <a:rPr lang="en-US" altLang="ja-JP" sz="2200" dirty="0" smtClean="0"/>
              <a:t>ID</a:t>
            </a:r>
            <a:r>
              <a:rPr lang="ja-JP" altLang="en-US" sz="2200" dirty="0" smtClean="0"/>
              <a:t>の情報と突き合わせ</a:t>
            </a:r>
            <a:r>
              <a:rPr lang="en-US" altLang="ja-JP" sz="2200" dirty="0"/>
              <a:t>a</a:t>
            </a:r>
            <a:r>
              <a:rPr lang="en-US" altLang="ja-JP" sz="2200" dirty="0" smtClean="0"/>
              <a:t>ccess </a:t>
            </a:r>
            <a:r>
              <a:rPr lang="en-US" altLang="ja-JP" sz="2200" dirty="0"/>
              <a:t>t</a:t>
            </a:r>
            <a:r>
              <a:rPr lang="en-US" altLang="ja-JP" sz="2200" dirty="0" smtClean="0"/>
              <a:t>oken</a:t>
            </a:r>
            <a:r>
              <a:rPr lang="ja-JP" altLang="en-US" sz="2200" dirty="0" smtClean="0"/>
              <a:t>がすり替わっていないことを確認します。</a:t>
            </a:r>
            <a:endParaRPr lang="en-US" altLang="ja-JP" sz="2200" dirty="0" smtClean="0"/>
          </a:p>
          <a:p>
            <a:pPr lvl="2"/>
            <a:r>
              <a:rPr lang="en-US" altLang="ja-JP" sz="2000" dirty="0" smtClean="0"/>
              <a:t>Azure AD</a:t>
            </a:r>
            <a:r>
              <a:rPr lang="ja-JP" altLang="en-US" sz="2000" dirty="0" smtClean="0"/>
              <a:t>から別途</a:t>
            </a:r>
            <a:r>
              <a:rPr lang="en-US" altLang="ja-JP" sz="2000" dirty="0" smtClean="0"/>
              <a:t>nonce</a:t>
            </a:r>
            <a:r>
              <a:rPr lang="ja-JP" altLang="en-US" sz="2000" dirty="0" smtClean="0"/>
              <a:t>パラメータを使ってセキュアに</a:t>
            </a:r>
            <a:r>
              <a:rPr lang="en-US" altLang="ja-JP" sz="2000" dirty="0" smtClean="0"/>
              <a:t>id token</a:t>
            </a:r>
            <a:r>
              <a:rPr lang="ja-JP" altLang="en-US" sz="2000" dirty="0" smtClean="0"/>
              <a:t>を取得する、</a:t>
            </a:r>
            <a:r>
              <a:rPr lang="en-US" altLang="ja-JP" sz="2000" dirty="0" smtClean="0"/>
              <a:t>SharePoint Online</a:t>
            </a:r>
            <a:r>
              <a:rPr lang="ja-JP" altLang="en-US" sz="2000" dirty="0" smtClean="0"/>
              <a:t>の</a:t>
            </a:r>
            <a:r>
              <a:rPr lang="en-US" altLang="ja-JP" sz="2000" dirty="0" smtClean="0"/>
              <a:t>REST API</a:t>
            </a:r>
            <a:r>
              <a:rPr lang="ja-JP" altLang="en-US" sz="2000" dirty="0" smtClean="0"/>
              <a:t>で現在のユーザー情報を取得する、等が考えられます。</a:t>
            </a:r>
            <a:endParaRPr lang="en-US" altLang="ja-JP" sz="2000" dirty="0" smtClean="0"/>
          </a:p>
          <a:p>
            <a:pPr lvl="1"/>
            <a:endParaRPr lang="en-US" altLang="ja-JP" sz="2200" dirty="0" smtClean="0"/>
          </a:p>
          <a:p>
            <a:pPr marL="914400" lvl="2" indent="0">
              <a:buNone/>
            </a:pPr>
            <a:endParaRPr lang="en-US" altLang="ja-JP" sz="20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+mn-ea"/>
              </a:rPr>
              <a:t>予定呼出ページの実装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2014/12/13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Japan SharePoint Group </a:t>
            </a:r>
            <a:r>
              <a:rPr lang="ja-JP" altLang="en-US" smtClean="0"/>
              <a:t>勉強会</a:t>
            </a:r>
            <a:r>
              <a:rPr lang="en-US" altLang="ja-JP" smtClean="0"/>
              <a:t>#17 Lightning Talk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4AAD-9293-4C9F-9645-2AC8238F86E6}" type="slidenum">
              <a:rPr lang="ja-JP" altLang="en-US" smtClean="0"/>
              <a:pPr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4285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237"/>
    </mc:Choice>
    <mc:Fallback xmlns="">
      <p:transition spd="slow" advTm="45237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kumimoji="1" lang="ja-JP" altLang="en-US" sz="3200" dirty="0" smtClean="0">
                <a:latin typeface="+mn-ea"/>
                <a:ea typeface="+mn-ea"/>
              </a:rPr>
              <a:t>ページビューアー</a:t>
            </a:r>
            <a:r>
              <a:rPr kumimoji="1" lang="en-US" altLang="ja-JP" sz="3200" dirty="0" smtClean="0">
                <a:latin typeface="+mn-ea"/>
                <a:ea typeface="+mn-ea"/>
              </a:rPr>
              <a:t>Web</a:t>
            </a:r>
            <a:r>
              <a:rPr kumimoji="1" lang="ja-JP" altLang="en-US" sz="3200" dirty="0" smtClean="0">
                <a:latin typeface="+mn-ea"/>
                <a:ea typeface="+mn-ea"/>
              </a:rPr>
              <a:t>パーツの追加</a:t>
            </a:r>
            <a:endParaRPr kumimoji="1" lang="ja-JP" altLang="en-US" sz="3200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2400" dirty="0" smtClean="0"/>
              <a:t>「今日の予定」を表示したいページに「ページビューアー</a:t>
            </a:r>
            <a:r>
              <a:rPr lang="en-US" altLang="ja-JP" sz="2400" dirty="0" smtClean="0"/>
              <a:t>Web</a:t>
            </a:r>
            <a:r>
              <a:rPr lang="ja-JP" altLang="en-US" sz="2400" dirty="0" smtClean="0"/>
              <a:t>パーツ」を追加後、</a:t>
            </a:r>
            <a:r>
              <a:rPr lang="en-US" altLang="ja-JP" sz="2400" dirty="0" smtClean="0"/>
              <a:t>Web</a:t>
            </a:r>
            <a:r>
              <a:rPr lang="ja-JP" altLang="en-US" sz="2400" dirty="0" smtClean="0"/>
              <a:t>パーツの編集画面で「リンク」に「</a:t>
            </a:r>
            <a:r>
              <a:rPr lang="en-US" altLang="ja-JP" sz="2400" dirty="0" smtClean="0"/>
              <a:t>call.aspx</a:t>
            </a:r>
            <a:r>
              <a:rPr lang="ja-JP" altLang="en-US" sz="2400" dirty="0" smtClean="0"/>
              <a:t>」の</a:t>
            </a:r>
            <a:r>
              <a:rPr lang="en-US" altLang="ja-JP" sz="2400" dirty="0" smtClean="0"/>
              <a:t>URL</a:t>
            </a:r>
            <a:r>
              <a:rPr lang="ja-JP" altLang="en-US" sz="2400" dirty="0" smtClean="0"/>
              <a:t>を指定します。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任意でタイトルも設定します。</a:t>
            </a:r>
            <a:r>
              <a:rPr lang="en-US" altLang="ja-JP" sz="2400" dirty="0" smtClean="0"/>
              <a:t>)</a:t>
            </a:r>
            <a:endParaRPr lang="en-US" altLang="ja-JP" sz="2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2014/12/13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Japan SharePoint Group </a:t>
            </a:r>
            <a:r>
              <a:rPr lang="ja-JP" altLang="en-US" smtClean="0"/>
              <a:t>勉強会</a:t>
            </a:r>
            <a:r>
              <a:rPr lang="en-US" altLang="ja-JP" smtClean="0"/>
              <a:t>#17 Lightning Talk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4AAD-9293-4C9F-9645-2AC8238F86E6}" type="slidenum">
              <a:rPr lang="ja-JP" altLang="en-US" smtClean="0"/>
              <a:pPr/>
              <a:t>14</a:t>
            </a:fld>
            <a:endParaRPr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/>
          <a:srcRect l="1162" t="17763" r="1162" b="4817"/>
          <a:stretch/>
        </p:blipFill>
        <p:spPr>
          <a:xfrm>
            <a:off x="339039" y="3146362"/>
            <a:ext cx="3876034" cy="277752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/>
          <a:srcRect l="24753" t="34155" r="3197" b="7780"/>
          <a:stretch/>
        </p:blipFill>
        <p:spPr>
          <a:xfrm>
            <a:off x="4572000" y="2993918"/>
            <a:ext cx="4129549" cy="30824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正方形/長方形 8"/>
          <p:cNvSpPr/>
          <p:nvPr/>
        </p:nvSpPr>
        <p:spPr>
          <a:xfrm>
            <a:off x="1325521" y="4650649"/>
            <a:ext cx="1332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669356" y="4862041"/>
            <a:ext cx="1332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5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"/>
    </mc:Choice>
    <mc:Fallback xmlns="">
      <p:transition spd="slow" advTm="38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完成！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ja-JP" sz="24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2014/12/13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Japan SharePoint Group </a:t>
            </a:r>
            <a:r>
              <a:rPr lang="ja-JP" altLang="en-US" smtClean="0"/>
              <a:t>勉強会</a:t>
            </a:r>
            <a:r>
              <a:rPr lang="en-US" altLang="ja-JP" smtClean="0"/>
              <a:t>#17 Lightning Talk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4AAD-9293-4C9F-9645-2AC8238F86E6}" type="slidenum">
              <a:rPr lang="ja-JP" altLang="en-US" smtClean="0"/>
              <a:pPr/>
              <a:t>15</a:t>
            </a:fld>
            <a:endParaRPr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/>
          <a:srcRect t="5685" b="28372"/>
          <a:stretch/>
        </p:blipFill>
        <p:spPr>
          <a:xfrm>
            <a:off x="295275" y="1485900"/>
            <a:ext cx="8505825" cy="448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7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64"/>
    </mc:Choice>
    <mc:Fallback xmlns="">
      <p:transition spd="slow" advTm="61164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参考</a:t>
            </a:r>
            <a:r>
              <a:rPr kumimoji="1" lang="ja-JP" altLang="en-US" dirty="0" smtClean="0"/>
              <a:t>情報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2400" dirty="0" smtClean="0"/>
              <a:t>Office 365 API CORS</a:t>
            </a:r>
            <a:r>
              <a:rPr lang="ja-JP" altLang="en-US" sz="2400" dirty="0" smtClean="0"/>
              <a:t>の使用</a:t>
            </a:r>
            <a:endParaRPr lang="en-US" altLang="ja-JP" sz="2400" dirty="0" smtClean="0"/>
          </a:p>
          <a:p>
            <a:pPr marL="457200" lvl="1" indent="0">
              <a:buNone/>
            </a:pPr>
            <a:r>
              <a:rPr lang="en-US" altLang="ja-JP" sz="2200" dirty="0" smtClean="0">
                <a:hlinkClick r:id="rId3"/>
              </a:rPr>
              <a:t>http</a:t>
            </a:r>
            <a:r>
              <a:rPr lang="en-US" altLang="ja-JP" sz="2200" dirty="0">
                <a:hlinkClick r:id="rId3"/>
              </a:rPr>
              <a:t>://</a:t>
            </a:r>
            <a:r>
              <a:rPr lang="en-US" altLang="ja-JP" sz="2200" dirty="0" smtClean="0">
                <a:hlinkClick r:id="rId3"/>
              </a:rPr>
              <a:t>blogs.msdn.com/b/tsmatsuz/archive/2015/05/13/office-365-api-cors.aspx</a:t>
            </a:r>
            <a:endParaRPr lang="en-US" altLang="ja-JP" sz="2200" dirty="0" smtClean="0"/>
          </a:p>
          <a:p>
            <a:pPr marL="457200" lvl="1" indent="0">
              <a:buNone/>
            </a:pPr>
            <a:r>
              <a:rPr lang="en-US" altLang="ja-JP" sz="2200" dirty="0" smtClean="0"/>
              <a:t>Office 365 API</a:t>
            </a:r>
            <a:r>
              <a:rPr lang="ja-JP" altLang="en-US" sz="2200" dirty="0" smtClean="0"/>
              <a:t>でメールを表示するサンプルが掲載されています。周辺記事も非常に参考になります。</a:t>
            </a:r>
            <a:endParaRPr lang="en-US" altLang="ja-JP" sz="2200" dirty="0" smtClean="0"/>
          </a:p>
          <a:p>
            <a:pPr marL="457200" lvl="1" indent="0">
              <a:buNone/>
            </a:pPr>
            <a:endParaRPr lang="en-US" altLang="ja-JP" sz="2200" dirty="0" smtClean="0"/>
          </a:p>
          <a:p>
            <a:r>
              <a:rPr lang="en-US" altLang="ja-JP" sz="2400" dirty="0"/>
              <a:t>Create JavaScript web apps using CORS to access Office 365 </a:t>
            </a:r>
            <a:r>
              <a:rPr lang="en-US" altLang="ja-JP" sz="2400" dirty="0" smtClean="0"/>
              <a:t>APIs</a:t>
            </a:r>
          </a:p>
          <a:p>
            <a:pPr marL="457200" lvl="1" indent="0">
              <a:buNone/>
            </a:pPr>
            <a:r>
              <a:rPr lang="en-US" altLang="ja-JP" sz="2200" dirty="0">
                <a:hlinkClick r:id="rId4"/>
              </a:rPr>
              <a:t>https://</a:t>
            </a:r>
            <a:r>
              <a:rPr lang="en-US" altLang="ja-JP" sz="2200" dirty="0" smtClean="0">
                <a:hlinkClick r:id="rId4"/>
              </a:rPr>
              <a:t>msdn.microsoft.com/en-us/office/office365/howto/office-365-rest-api-release-notes</a:t>
            </a:r>
            <a:endParaRPr lang="en-US" altLang="ja-JP" sz="2200" dirty="0" smtClean="0"/>
          </a:p>
          <a:p>
            <a:pPr marL="457200" lvl="1" indent="0">
              <a:buNone/>
            </a:pPr>
            <a:r>
              <a:rPr lang="en-US" altLang="ja-JP" sz="2200" dirty="0" smtClean="0"/>
              <a:t>Office 365 API</a:t>
            </a:r>
            <a:r>
              <a:rPr lang="ja-JP" altLang="en-US" sz="2200" dirty="0" smtClean="0"/>
              <a:t>で</a:t>
            </a:r>
            <a:r>
              <a:rPr lang="en-US" altLang="ja-JP" sz="2200" dirty="0" smtClean="0"/>
              <a:t>One Drive</a:t>
            </a:r>
            <a:r>
              <a:rPr lang="ja-JP" altLang="en-US" sz="2200" dirty="0" smtClean="0"/>
              <a:t>を表示するサンプルと実装手順が掲載されています。認証用の</a:t>
            </a:r>
            <a:r>
              <a:rPr lang="en-US" altLang="ja-JP" sz="2200" dirty="0" err="1" smtClean="0"/>
              <a:t>js</a:t>
            </a:r>
            <a:r>
              <a:rPr lang="ja-JP" altLang="en-US" sz="2200" dirty="0" smtClean="0"/>
              <a:t>ライブラリの紹介もあります。</a:t>
            </a:r>
            <a:endParaRPr lang="en-US" altLang="ja-JP" sz="22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2014/12/13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Japan SharePoint Group </a:t>
            </a:r>
            <a:r>
              <a:rPr lang="ja-JP" altLang="en-US" smtClean="0"/>
              <a:t>勉強会</a:t>
            </a:r>
            <a:r>
              <a:rPr lang="en-US" altLang="ja-JP" smtClean="0"/>
              <a:t>#17 Lightning Talk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4AAD-9293-4C9F-9645-2AC8238F86E6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2220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"/>
    </mc:Choice>
    <mc:Fallback xmlns="">
      <p:transition spd="slow" advTm="38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参考</a:t>
            </a:r>
            <a:r>
              <a:rPr kumimoji="1" lang="ja-JP" altLang="en-US" dirty="0" smtClean="0"/>
              <a:t>情報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2400" dirty="0"/>
              <a:t>Office 365 unified API overview (preview) </a:t>
            </a:r>
          </a:p>
          <a:p>
            <a:pPr marL="457200" lvl="1" indent="0">
              <a:buNone/>
            </a:pPr>
            <a:r>
              <a:rPr lang="en-US" altLang="ja-JP" sz="2200" dirty="0">
                <a:hlinkClick r:id="rId3"/>
              </a:rPr>
              <a:t>https://</a:t>
            </a:r>
            <a:r>
              <a:rPr lang="en-US" altLang="ja-JP" sz="2200" dirty="0" smtClean="0">
                <a:hlinkClick r:id="rId3"/>
              </a:rPr>
              <a:t>msdn.microsoft.com/en-us/office/office365/howto/office-365-unified-api-overview</a:t>
            </a:r>
            <a:endParaRPr lang="en-US" altLang="ja-JP" sz="2200" dirty="0" smtClean="0"/>
          </a:p>
          <a:p>
            <a:pPr marL="457200" lvl="1" indent="0">
              <a:buNone/>
            </a:pPr>
            <a:r>
              <a:rPr lang="ja-JP" altLang="en-US" sz="2200" dirty="0" smtClean="0"/>
              <a:t>一度特定のエンドポイントで認証すれば、</a:t>
            </a:r>
            <a:r>
              <a:rPr lang="en-US" altLang="ja-JP" sz="2200" dirty="0" smtClean="0"/>
              <a:t>Office 365</a:t>
            </a:r>
            <a:r>
              <a:rPr lang="ja-JP" altLang="en-US" sz="2200" dirty="0" smtClean="0"/>
              <a:t>の各種機能を呼び出せるようになります。</a:t>
            </a:r>
            <a:endParaRPr lang="en-US" altLang="ja-JP" sz="2200" dirty="0"/>
          </a:p>
          <a:p>
            <a:pPr marL="0" indent="0">
              <a:buNone/>
            </a:pPr>
            <a:endParaRPr lang="en-US" altLang="ja-JP" sz="2400" dirty="0" smtClean="0"/>
          </a:p>
          <a:p>
            <a:r>
              <a:rPr lang="fr-FR" altLang="ja-JP" sz="2400" dirty="0"/>
              <a:t>JavaScript base64/base64url encoder/decoder Source </a:t>
            </a:r>
            <a:r>
              <a:rPr lang="fr-FR" altLang="ja-JP" sz="2400" dirty="0" smtClean="0"/>
              <a:t>Code</a:t>
            </a:r>
            <a:endParaRPr lang="en-US" altLang="ja-JP" sz="2400" dirty="0" smtClean="0"/>
          </a:p>
          <a:p>
            <a:pPr marL="457200" lvl="1" indent="0">
              <a:buNone/>
            </a:pPr>
            <a:r>
              <a:rPr lang="en-US" altLang="ja-JP" sz="2200" dirty="0">
                <a:hlinkClick r:id="rId4"/>
              </a:rPr>
              <a:t>http://</a:t>
            </a:r>
            <a:r>
              <a:rPr lang="en-US" altLang="ja-JP" sz="2200" dirty="0" smtClean="0">
                <a:hlinkClick r:id="rId4"/>
              </a:rPr>
              <a:t>www.simplycalc.com/base64-source.php</a:t>
            </a:r>
            <a:endParaRPr lang="en-US" altLang="ja-JP" sz="2200" dirty="0" smtClean="0"/>
          </a:p>
          <a:p>
            <a:pPr marL="457200" lvl="1" indent="0">
              <a:buNone/>
            </a:pPr>
            <a:r>
              <a:rPr lang="ja-JP" altLang="en-US" sz="2200" dirty="0" smtClean="0"/>
              <a:t>なりすまし対策で</a:t>
            </a:r>
            <a:r>
              <a:rPr lang="en-US" altLang="ja-JP" sz="2200" dirty="0" smtClean="0"/>
              <a:t>Access Token</a:t>
            </a:r>
            <a:r>
              <a:rPr lang="ja-JP" altLang="en-US" sz="2200" dirty="0" smtClean="0"/>
              <a:t>をデコードする際につかえます。</a:t>
            </a:r>
            <a:endParaRPr lang="en-US" altLang="ja-JP" sz="2200" dirty="0" smtClean="0"/>
          </a:p>
          <a:p>
            <a:pPr marL="457200" lvl="1" indent="0">
              <a:buNone/>
            </a:pPr>
            <a:endParaRPr lang="en-US" altLang="ja-JP" sz="22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2014/12/13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Japan SharePoint Group </a:t>
            </a:r>
            <a:r>
              <a:rPr lang="ja-JP" altLang="en-US" smtClean="0"/>
              <a:t>勉強会</a:t>
            </a:r>
            <a:r>
              <a:rPr lang="en-US" altLang="ja-JP" smtClean="0"/>
              <a:t>#17 Lightning Talk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4AAD-9293-4C9F-9645-2AC8238F86E6}" type="slidenum">
              <a:rPr lang="ja-JP" altLang="en-US" smtClean="0"/>
              <a:pPr/>
              <a:t>17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386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"/>
    </mc:Choice>
    <mc:Fallback xmlns="">
      <p:transition spd="slow" advTm="38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7987" y="1122363"/>
            <a:ext cx="8908026" cy="2387600"/>
          </a:xfrm>
        </p:spPr>
        <p:txBody>
          <a:bodyPr>
            <a:normAutofit/>
          </a:bodyPr>
          <a:lstStyle/>
          <a:p>
            <a:r>
              <a:rPr lang="ja-JP" altLang="en-US" sz="4400" dirty="0" smtClean="0"/>
              <a:t>ご清聴ありがとうございまし</a:t>
            </a:r>
            <a:r>
              <a:rPr lang="ja-JP" altLang="en-US" sz="4400" dirty="0"/>
              <a:t>た</a:t>
            </a:r>
            <a:endParaRPr kumimoji="1" lang="ja-JP" altLang="en-US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2014/12/13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Japan SharePoint Group </a:t>
            </a:r>
            <a:r>
              <a:rPr lang="ja-JP" altLang="en-US" smtClean="0"/>
              <a:t>勉強会</a:t>
            </a:r>
            <a:r>
              <a:rPr lang="en-US" altLang="ja-JP" smtClean="0"/>
              <a:t>#17 Lightning Talk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4AAD-9293-4C9F-9645-2AC8238F86E6}" type="slidenum">
              <a:rPr lang="ja-JP" altLang="en-US" smtClean="0"/>
              <a:pPr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7710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5"/>
    </mc:Choice>
    <mc:Fallback xmlns="">
      <p:transition spd="slow" advTm="502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氏名：芳野　寛史（よしの　ひろし）</a:t>
            </a:r>
            <a:endParaRPr lang="en-US" altLang="ja-JP" dirty="0" smtClean="0"/>
          </a:p>
          <a:p>
            <a:r>
              <a:rPr kumimoji="1" lang="ja-JP" altLang="en-US" dirty="0" smtClean="0"/>
              <a:t>所属：株式会社内田洋行</a:t>
            </a:r>
            <a:endParaRPr kumimoji="1" lang="en-US" altLang="ja-JP" dirty="0" smtClean="0"/>
          </a:p>
          <a:p>
            <a:r>
              <a:rPr kumimoji="1" lang="en-US" altLang="ja-JP" dirty="0" smtClean="0"/>
              <a:t>SharePoint</a:t>
            </a:r>
            <a:r>
              <a:rPr kumimoji="1" lang="ja-JP" altLang="en-US" dirty="0" smtClean="0"/>
              <a:t>サポート経験</a:t>
            </a:r>
            <a:r>
              <a:rPr lang="en-US" altLang="ja-JP" dirty="0"/>
              <a:t>4</a:t>
            </a:r>
            <a:r>
              <a:rPr lang="ja-JP" altLang="en-US" dirty="0" smtClean="0"/>
              <a:t>年</a:t>
            </a:r>
            <a:endParaRPr lang="en-US" altLang="ja-JP" dirty="0" smtClean="0"/>
          </a:p>
          <a:p>
            <a:r>
              <a:rPr kumimoji="1" lang="ja-JP" altLang="en-US" dirty="0" smtClean="0"/>
              <a:t>サイト作成作業の手伝いからカスタマイズ・開発・インフラ設計や障害対応まで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2014/12/13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Japan SharePoint Group </a:t>
            </a:r>
            <a:r>
              <a:rPr lang="ja-JP" altLang="en-US" smtClean="0"/>
              <a:t>勉強会</a:t>
            </a:r>
            <a:r>
              <a:rPr lang="en-US" altLang="ja-JP" smtClean="0"/>
              <a:t>#17 Lightning Talk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4AAD-9293-4C9F-9645-2AC8238F86E6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6503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03"/>
    </mc:Choice>
    <mc:Fallback xmlns="">
      <p:transition spd="slow" advTm="2310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今日のテーマ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Office </a:t>
            </a:r>
            <a:r>
              <a:rPr lang="en-US" altLang="ja-JP" sz="2400" dirty="0"/>
              <a:t>365 </a:t>
            </a:r>
            <a:r>
              <a:rPr lang="en-US" altLang="ja-JP" sz="2400" dirty="0" smtClean="0"/>
              <a:t>API</a:t>
            </a:r>
            <a:r>
              <a:rPr lang="ja-JP" altLang="en-US" sz="2400" dirty="0"/>
              <a:t>が</a:t>
            </a:r>
            <a:r>
              <a:rPr lang="en-US" altLang="ja-JP" sz="2400" dirty="0" smtClean="0"/>
              <a:t>Cross-origin </a:t>
            </a:r>
            <a:r>
              <a:rPr lang="en-US" altLang="ja-JP" sz="2400" dirty="0"/>
              <a:t>resource </a:t>
            </a:r>
            <a:r>
              <a:rPr lang="en-US" altLang="ja-JP" sz="2400" dirty="0" smtClean="0"/>
              <a:t>sharing(CORS)</a:t>
            </a:r>
            <a:r>
              <a:rPr lang="ja-JP" altLang="en-US" sz="2400" dirty="0" smtClean="0"/>
              <a:t>に対応しました。</a:t>
            </a:r>
            <a:endParaRPr lang="en-US" altLang="ja-JP" sz="2200" dirty="0" smtClean="0"/>
          </a:p>
          <a:p>
            <a:pPr lvl="1"/>
            <a:r>
              <a:rPr lang="en-US" altLang="ja-JP" sz="2200" dirty="0" smtClean="0"/>
              <a:t>SharePoint Online</a:t>
            </a:r>
            <a:r>
              <a:rPr lang="ja-JP" altLang="en-US" sz="2200" dirty="0" smtClean="0"/>
              <a:t>で作ったポータルに</a:t>
            </a:r>
            <a:r>
              <a:rPr lang="en-US" altLang="ja-JP" sz="2200" dirty="0"/>
              <a:t>Exchange </a:t>
            </a:r>
            <a:r>
              <a:rPr lang="en-US" altLang="ja-JP" sz="2200" dirty="0" smtClean="0"/>
              <a:t>Online</a:t>
            </a:r>
            <a:r>
              <a:rPr lang="ja-JP" altLang="en-US" sz="2200" dirty="0" smtClean="0"/>
              <a:t>のコンテンツを比較的手軽に表示できることになりました。</a:t>
            </a:r>
            <a:endParaRPr lang="en-US" altLang="ja-JP" sz="2200" dirty="0"/>
          </a:p>
          <a:p>
            <a:endParaRPr lang="en-US" altLang="ja-JP" sz="2400" dirty="0" smtClean="0"/>
          </a:p>
          <a:p>
            <a:r>
              <a:rPr lang="ja-JP" altLang="en-US" sz="2400" dirty="0"/>
              <a:t>実際</a:t>
            </a:r>
            <a:r>
              <a:rPr lang="ja-JP" altLang="en-US" sz="2400" dirty="0" smtClean="0"/>
              <a:t>に</a:t>
            </a:r>
            <a:r>
              <a:rPr lang="en-US" altLang="ja-JP" sz="2400" dirty="0" smtClean="0"/>
              <a:t>SharePoint Online</a:t>
            </a:r>
            <a:r>
              <a:rPr lang="ja-JP" altLang="en-US" sz="2400" dirty="0" smtClean="0"/>
              <a:t>上に </a:t>
            </a:r>
            <a:r>
              <a:rPr lang="en-US" altLang="ja-JP" sz="2400" dirty="0" smtClean="0"/>
              <a:t>Exchange Online</a:t>
            </a:r>
            <a:r>
              <a:rPr lang="ja-JP" altLang="en-US" sz="2400" dirty="0" smtClean="0"/>
              <a:t>の予定を表示する流れを追って、周辺技術を確認します。</a:t>
            </a:r>
            <a:endParaRPr lang="en-US" altLang="ja-JP" sz="2200" dirty="0" smtClean="0"/>
          </a:p>
          <a:p>
            <a:pPr lvl="1"/>
            <a:endParaRPr lang="en-US" altLang="ja-JP" sz="22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6373603"/>
            <a:ext cx="2057400" cy="365125"/>
          </a:xfrm>
        </p:spPr>
        <p:txBody>
          <a:bodyPr/>
          <a:lstStyle/>
          <a:p>
            <a:r>
              <a:rPr lang="en-US" altLang="ja-JP" smtClean="0"/>
              <a:t>2014/12/13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6373603"/>
            <a:ext cx="3086100" cy="365125"/>
          </a:xfrm>
        </p:spPr>
        <p:txBody>
          <a:bodyPr/>
          <a:lstStyle/>
          <a:p>
            <a:r>
              <a:rPr lang="en-US" altLang="ja-JP" smtClean="0"/>
              <a:t>Japan SharePoint Group </a:t>
            </a:r>
            <a:r>
              <a:rPr lang="ja-JP" altLang="en-US" smtClean="0"/>
              <a:t>勉強会</a:t>
            </a:r>
            <a:r>
              <a:rPr lang="en-US" altLang="ja-JP" smtClean="0"/>
              <a:t>#17 Lightning Talk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457950" y="6373603"/>
            <a:ext cx="2057400" cy="365125"/>
          </a:xfrm>
        </p:spPr>
        <p:txBody>
          <a:bodyPr/>
          <a:lstStyle/>
          <a:p>
            <a:fld id="{04804AAD-9293-4C9F-9645-2AC8238F86E6}" type="slidenum">
              <a:rPr lang="ja-JP" altLang="en-US" smtClean="0"/>
              <a:pPr/>
              <a:t>3</a:t>
            </a:fld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l="71885" t="23056" r="8264" b="61934"/>
          <a:stretch/>
        </p:blipFill>
        <p:spPr>
          <a:xfrm>
            <a:off x="1876546" y="4401384"/>
            <a:ext cx="2715829" cy="164291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1938849" y="4838341"/>
            <a:ext cx="2561627" cy="11469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222" y="4838341"/>
            <a:ext cx="780290" cy="780290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 flipH="1">
            <a:off x="4500477" y="5228486"/>
            <a:ext cx="1944000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5011432" y="4938474"/>
            <a:ext cx="1023983" cy="580024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予定情報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取得</a:t>
            </a:r>
            <a:endParaRPr kumimoji="1" lang="ja-JP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667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43"/>
    </mc:Choice>
    <mc:Fallback xmlns="">
      <p:transition spd="slow" advTm="3364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Cross-origin resource </a:t>
            </a:r>
            <a:r>
              <a:rPr lang="en-US" altLang="ja-JP" sz="2400" dirty="0" smtClean="0"/>
              <a:t>sharing(CORS)</a:t>
            </a:r>
            <a:r>
              <a:rPr lang="ja-JP" altLang="en-US" sz="2400" dirty="0" smtClean="0"/>
              <a:t>概要</a:t>
            </a:r>
            <a:endParaRPr lang="en-US" altLang="ja-JP" sz="2400" dirty="0" smtClean="0"/>
          </a:p>
          <a:p>
            <a:r>
              <a:rPr lang="ja-JP" altLang="en-US" sz="2400" dirty="0" smtClean="0"/>
              <a:t>予定表示の実現イメージ</a:t>
            </a:r>
            <a:endParaRPr lang="en-US" altLang="ja-JP" sz="2400" dirty="0" smtClean="0"/>
          </a:p>
          <a:p>
            <a:r>
              <a:rPr lang="ja-JP" altLang="en-US" sz="2400" dirty="0" smtClean="0"/>
              <a:t>実装の流れ</a:t>
            </a:r>
            <a:endParaRPr lang="en-US" altLang="ja-JP" sz="2400" dirty="0" smtClean="0"/>
          </a:p>
          <a:p>
            <a:pPr marL="914400" lvl="2" indent="-457200">
              <a:spcBef>
                <a:spcPts val="1000"/>
              </a:spcBef>
              <a:buFont typeface="+mj-lt"/>
              <a:buAutoNum type="arabicPeriod"/>
            </a:pPr>
            <a:r>
              <a:rPr lang="ja-JP" altLang="en-US" sz="2200" dirty="0">
                <a:latin typeface="+mn-ea"/>
              </a:rPr>
              <a:t>予定呼出ページの作成</a:t>
            </a:r>
            <a:endParaRPr lang="en-US" altLang="ja-JP" sz="2200" dirty="0">
              <a:latin typeface="+mn-ea"/>
            </a:endParaRPr>
          </a:p>
          <a:p>
            <a:pPr marL="914400" lvl="2" indent="-457200">
              <a:spcBef>
                <a:spcPts val="1000"/>
              </a:spcBef>
              <a:buFont typeface="+mj-lt"/>
              <a:buAutoNum type="arabicPeriod"/>
            </a:pPr>
            <a:r>
              <a:rPr lang="en-US" altLang="ja-JP" sz="2200" dirty="0">
                <a:latin typeface="+mn-ea"/>
              </a:rPr>
              <a:t>Azure AD</a:t>
            </a:r>
            <a:r>
              <a:rPr lang="ja-JP" altLang="en-US" sz="2200" dirty="0" err="1">
                <a:latin typeface="+mn-ea"/>
              </a:rPr>
              <a:t>への</a:t>
            </a:r>
            <a:r>
              <a:rPr lang="ja-JP" altLang="en-US" sz="2200" dirty="0">
                <a:latin typeface="+mn-ea"/>
              </a:rPr>
              <a:t>アプリケーションの登録</a:t>
            </a:r>
            <a:endParaRPr lang="en-US" altLang="ja-JP" sz="2200" dirty="0">
              <a:latin typeface="+mn-ea"/>
            </a:endParaRPr>
          </a:p>
          <a:p>
            <a:pPr marL="914400" lvl="2" indent="-457200">
              <a:spcBef>
                <a:spcPts val="1000"/>
              </a:spcBef>
              <a:buFont typeface="+mj-lt"/>
              <a:buAutoNum type="arabicPeriod"/>
            </a:pPr>
            <a:r>
              <a:rPr lang="ja-JP" altLang="en-US" sz="2200" dirty="0">
                <a:latin typeface="+mn-ea"/>
              </a:rPr>
              <a:t>予定呼出ページの実装</a:t>
            </a:r>
            <a:endParaRPr lang="en-US" altLang="ja-JP" sz="2200" dirty="0">
              <a:latin typeface="+mn-ea"/>
            </a:endParaRPr>
          </a:p>
          <a:p>
            <a:pPr marL="914400" lvl="2" indent="-457200">
              <a:spcBef>
                <a:spcPts val="1000"/>
              </a:spcBef>
              <a:buFont typeface="+mj-lt"/>
              <a:buAutoNum type="arabicPeriod"/>
            </a:pPr>
            <a:r>
              <a:rPr lang="ja-JP" altLang="en-US" sz="2200" dirty="0">
                <a:latin typeface="+mn-ea"/>
              </a:rPr>
              <a:t>ページビューアー</a:t>
            </a:r>
            <a:r>
              <a:rPr lang="en-US" altLang="ja-JP" sz="2200" dirty="0">
                <a:latin typeface="+mn-ea"/>
              </a:rPr>
              <a:t>Web</a:t>
            </a:r>
            <a:r>
              <a:rPr lang="ja-JP" altLang="en-US" sz="2200" dirty="0">
                <a:latin typeface="+mn-ea"/>
              </a:rPr>
              <a:t>パーツの追加</a:t>
            </a:r>
            <a:endParaRPr lang="en-US" altLang="ja-JP" sz="2200" dirty="0">
              <a:latin typeface="+mn-ea"/>
            </a:endParaRPr>
          </a:p>
          <a:p>
            <a:r>
              <a:rPr lang="ja-JP" altLang="en-US" sz="2400" dirty="0" smtClean="0"/>
              <a:t>参考情報</a:t>
            </a:r>
            <a:endParaRPr lang="en-US" altLang="ja-JP" sz="24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6373603"/>
            <a:ext cx="2057400" cy="365125"/>
          </a:xfrm>
        </p:spPr>
        <p:txBody>
          <a:bodyPr/>
          <a:lstStyle/>
          <a:p>
            <a:r>
              <a:rPr lang="en-US" altLang="ja-JP" smtClean="0"/>
              <a:t>2014/12/13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6373603"/>
            <a:ext cx="3086100" cy="365125"/>
          </a:xfrm>
        </p:spPr>
        <p:txBody>
          <a:bodyPr/>
          <a:lstStyle/>
          <a:p>
            <a:r>
              <a:rPr lang="en-US" altLang="ja-JP" smtClean="0"/>
              <a:t>Japan SharePoint Group </a:t>
            </a:r>
            <a:r>
              <a:rPr lang="ja-JP" altLang="en-US" smtClean="0"/>
              <a:t>勉強会</a:t>
            </a:r>
            <a:r>
              <a:rPr lang="en-US" altLang="ja-JP" smtClean="0"/>
              <a:t>#17 Lightning Talk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457950" y="6373603"/>
            <a:ext cx="2057400" cy="365125"/>
          </a:xfrm>
        </p:spPr>
        <p:txBody>
          <a:bodyPr/>
          <a:lstStyle/>
          <a:p>
            <a:fld id="{04804AAD-9293-4C9F-9645-2AC8238F86E6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01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31"/>
    </mc:Choice>
    <mc:Fallback xmlns="">
      <p:transition spd="slow" advTm="1363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730912"/>
              </p:ext>
            </p:extLst>
          </p:nvPr>
        </p:nvGraphicFramePr>
        <p:xfrm>
          <a:off x="401011" y="3376248"/>
          <a:ext cx="8400088" cy="2903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420"/>
                <a:gridCol w="7464668"/>
              </a:tblGrid>
              <a:tr h="145185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CORS</a:t>
                      </a:r>
                    </a:p>
                    <a:p>
                      <a:r>
                        <a:rPr kumimoji="1" lang="ja-JP" altLang="en-US" dirty="0" smtClean="0"/>
                        <a:t>対応前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1857">
                <a:tc>
                  <a:txBody>
                    <a:bodyPr/>
                    <a:lstStyle/>
                    <a:p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CORS</a:t>
                      </a:r>
                    </a:p>
                    <a:p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対応後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Cross-origin resource sharing(CORS</a:t>
            </a:r>
            <a:r>
              <a:rPr lang="en-US" altLang="ja-JP" dirty="0" smtClean="0"/>
              <a:t>)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2400" dirty="0" smtClean="0"/>
              <a:t>Web</a:t>
            </a:r>
            <a:r>
              <a:rPr lang="ja-JP" altLang="en-US" sz="2400" dirty="0" smtClean="0"/>
              <a:t>ブラウザは安全な通信を確立するため、ある</a:t>
            </a:r>
            <a:r>
              <a:rPr lang="en-US" altLang="ja-JP" sz="2400" dirty="0" smtClean="0"/>
              <a:t>Web</a:t>
            </a:r>
            <a:r>
              <a:rPr lang="ja-JP" altLang="en-US" sz="2400" dirty="0" smtClean="0"/>
              <a:t>ページから外部のサービス</a:t>
            </a:r>
            <a:r>
              <a:rPr lang="en-US" altLang="ja-JP" sz="2400" dirty="0" smtClean="0"/>
              <a:t>(=</a:t>
            </a:r>
            <a:r>
              <a:rPr lang="ja-JP" altLang="en-US" sz="2400" dirty="0" smtClean="0"/>
              <a:t>別のプロトコル</a:t>
            </a:r>
            <a:r>
              <a:rPr lang="en-US" altLang="ja-JP" sz="2400" dirty="0" smtClean="0"/>
              <a:t>/</a:t>
            </a:r>
            <a:r>
              <a:rPr lang="ja-JP" altLang="en-US" sz="2400" dirty="0" smtClean="0"/>
              <a:t>ポート</a:t>
            </a:r>
            <a:r>
              <a:rPr lang="en-US" altLang="ja-JP" sz="2400" dirty="0" smtClean="0"/>
              <a:t>/</a:t>
            </a:r>
            <a:r>
              <a:rPr lang="ja-JP" altLang="en-US" sz="2400" dirty="0" smtClean="0"/>
              <a:t>ホスト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に対して原則通信不可としています。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同一生成元ポリシー</a:t>
            </a:r>
            <a:r>
              <a:rPr lang="en-US" altLang="ja-JP" sz="2400" dirty="0" smtClean="0"/>
              <a:t>)</a:t>
            </a:r>
          </a:p>
          <a:p>
            <a:r>
              <a:rPr lang="ja-JP" altLang="en-US" sz="2400" dirty="0" smtClean="0"/>
              <a:t>最近の</a:t>
            </a:r>
            <a:r>
              <a:rPr lang="en-US" altLang="ja-JP" sz="2400" dirty="0" smtClean="0"/>
              <a:t>Web</a:t>
            </a:r>
            <a:r>
              <a:rPr lang="ja-JP" altLang="en-US" sz="2400" dirty="0" smtClean="0"/>
              <a:t>ブラウザはサーバーから通信を許可する情報を受け取ると、外部のサービスと通信ができます。 </a:t>
            </a:r>
            <a:r>
              <a:rPr lang="en-US" altLang="ja-JP" sz="2400" dirty="0" smtClean="0"/>
              <a:t>(CORS)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2014/12/13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Japan SharePoint Group </a:t>
            </a:r>
            <a:r>
              <a:rPr lang="ja-JP" altLang="en-US" smtClean="0"/>
              <a:t>勉強会</a:t>
            </a:r>
            <a:r>
              <a:rPr lang="en-US" altLang="ja-JP" smtClean="0"/>
              <a:t>#17 Lightning Talk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4AAD-9293-4C9F-9645-2AC8238F86E6}" type="slidenum">
              <a:rPr lang="ja-JP" altLang="en-US" smtClean="0"/>
              <a:pPr/>
              <a:t>5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/>
          <a:srcRect l="1116" t="23167" r="1297" b="4285"/>
          <a:stretch/>
        </p:blipFill>
        <p:spPr>
          <a:xfrm>
            <a:off x="2019259" y="3533608"/>
            <a:ext cx="1642053" cy="9055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12" y="3499624"/>
            <a:ext cx="780290" cy="78029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2021716" y="3525215"/>
            <a:ext cx="162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SPO</a:t>
            </a:r>
            <a:r>
              <a:rPr lang="ja-JP" altLang="en-US" sz="1400" dirty="0" smtClean="0"/>
              <a:t>の</a:t>
            </a:r>
            <a:r>
              <a:rPr kumimoji="1" lang="ja-JP" altLang="en-US" sz="1400" dirty="0" smtClean="0"/>
              <a:t>ページ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253862" y="4410371"/>
            <a:ext cx="3463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https://contoso.sharepoint.com</a:t>
            </a:r>
            <a:endParaRPr kumimoji="1" lang="ja-JP" altLang="en-US" sz="16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22580" y="4390241"/>
            <a:ext cx="3463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https://outlook.office365.com</a:t>
            </a:r>
            <a:endParaRPr kumimoji="1" lang="ja-JP" altLang="en-US" sz="1600" dirty="0"/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3661312" y="3703071"/>
            <a:ext cx="3295596" cy="1016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H="1">
            <a:off x="3957167" y="4088901"/>
            <a:ext cx="2952000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4472728" y="3618016"/>
            <a:ext cx="1620000" cy="180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メール</a:t>
            </a:r>
            <a:r>
              <a:rPr lang="ja-JP" altLang="en-US" sz="1100" dirty="0"/>
              <a:t>や</a:t>
            </a:r>
            <a:r>
              <a:rPr kumimoji="1" lang="ja-JP" altLang="en-US" sz="1100" dirty="0" smtClean="0"/>
              <a:t>予定の問合せ</a:t>
            </a:r>
            <a:endParaRPr kumimoji="1" lang="ja-JP" altLang="en-US" sz="1100" dirty="0"/>
          </a:p>
        </p:txBody>
      </p:sp>
      <p:sp>
        <p:nvSpPr>
          <p:cNvPr id="31" name="正方形/長方形 30"/>
          <p:cNvSpPr/>
          <p:nvPr/>
        </p:nvSpPr>
        <p:spPr>
          <a:xfrm>
            <a:off x="4470386" y="4009566"/>
            <a:ext cx="1620000" cy="180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応答</a:t>
            </a:r>
            <a:endParaRPr kumimoji="1" lang="ja-JP" altLang="en-US" sz="1100" dirty="0"/>
          </a:p>
        </p:txBody>
      </p:sp>
      <p:sp>
        <p:nvSpPr>
          <p:cNvPr id="32" name="乗算記号 31"/>
          <p:cNvSpPr/>
          <p:nvPr/>
        </p:nvSpPr>
        <p:spPr>
          <a:xfrm>
            <a:off x="3727142" y="3894127"/>
            <a:ext cx="366405" cy="425773"/>
          </a:xfrm>
          <a:prstGeom prst="mathMultiply">
            <a:avLst>
              <a:gd name="adj1" fmla="val 1161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33" name="正方形/長方形 32"/>
          <p:cNvSpPr/>
          <p:nvPr/>
        </p:nvSpPr>
        <p:spPr>
          <a:xfrm>
            <a:off x="3164198" y="3967863"/>
            <a:ext cx="540000" cy="2936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拒否</a:t>
            </a:r>
            <a:endParaRPr kumimoji="1" lang="ja-JP" altLang="en-US" sz="1100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 rotWithShape="1">
          <a:blip r:embed="rId3"/>
          <a:srcRect l="1116" t="23167" r="1297" b="4285"/>
          <a:stretch/>
        </p:blipFill>
        <p:spPr>
          <a:xfrm>
            <a:off x="2030981" y="5064646"/>
            <a:ext cx="1642053" cy="9055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34" y="5030662"/>
            <a:ext cx="780290" cy="780290"/>
          </a:xfrm>
          <a:prstGeom prst="rect">
            <a:avLst/>
          </a:prstGeom>
        </p:spPr>
      </p:pic>
      <p:sp>
        <p:nvSpPr>
          <p:cNvPr id="38" name="正方形/長方形 37"/>
          <p:cNvSpPr/>
          <p:nvPr/>
        </p:nvSpPr>
        <p:spPr>
          <a:xfrm>
            <a:off x="2033438" y="5056253"/>
            <a:ext cx="162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SPO</a:t>
            </a:r>
            <a:r>
              <a:rPr lang="ja-JP" altLang="en-US" sz="1400" dirty="0" smtClean="0"/>
              <a:t>の</a:t>
            </a:r>
            <a:r>
              <a:rPr kumimoji="1" lang="ja-JP" altLang="en-US" sz="1400" dirty="0" smtClean="0"/>
              <a:t>ページ</a:t>
            </a:r>
            <a:endParaRPr kumimoji="1" lang="ja-JP" altLang="en-US" sz="1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265584" y="5941409"/>
            <a:ext cx="3463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https://contoso.sharepoint.com</a:t>
            </a:r>
            <a:endParaRPr kumimoji="1" lang="ja-JP" altLang="en-US" sz="16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634302" y="5921279"/>
            <a:ext cx="3463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https://outlook.office365.com</a:t>
            </a:r>
            <a:endParaRPr kumimoji="1" lang="ja-JP" altLang="en-US" sz="1600" dirty="0"/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3673034" y="5234109"/>
            <a:ext cx="3295596" cy="1016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3968889" y="5619939"/>
            <a:ext cx="2952000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4484450" y="5149054"/>
            <a:ext cx="1620000" cy="180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メール</a:t>
            </a:r>
            <a:r>
              <a:rPr lang="ja-JP" altLang="en-US" sz="1100" dirty="0"/>
              <a:t>や</a:t>
            </a:r>
            <a:r>
              <a:rPr kumimoji="1" lang="ja-JP" altLang="en-US" sz="1100" dirty="0" smtClean="0"/>
              <a:t>予定の問合せ</a:t>
            </a:r>
            <a:endParaRPr kumimoji="1" lang="ja-JP" altLang="en-US" sz="1100" dirty="0"/>
          </a:p>
        </p:txBody>
      </p:sp>
      <p:sp>
        <p:nvSpPr>
          <p:cNvPr id="47" name="正方形/長方形 46"/>
          <p:cNvSpPr/>
          <p:nvPr/>
        </p:nvSpPr>
        <p:spPr>
          <a:xfrm>
            <a:off x="3390173" y="5666479"/>
            <a:ext cx="540000" cy="2936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判定</a:t>
            </a:r>
            <a:endParaRPr kumimoji="1" lang="ja-JP" altLang="en-US" sz="1200" dirty="0"/>
          </a:p>
        </p:txBody>
      </p:sp>
      <p:sp>
        <p:nvSpPr>
          <p:cNvPr id="48" name="ドーナツ 47"/>
          <p:cNvSpPr/>
          <p:nvPr/>
        </p:nvSpPr>
        <p:spPr>
          <a:xfrm>
            <a:off x="3321817" y="5385477"/>
            <a:ext cx="216000" cy="216000"/>
          </a:xfrm>
          <a:prstGeom prst="donut">
            <a:avLst>
              <a:gd name="adj" fmla="val 1159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乗算記号 48"/>
          <p:cNvSpPr/>
          <p:nvPr/>
        </p:nvSpPr>
        <p:spPr>
          <a:xfrm>
            <a:off x="3755513" y="5366499"/>
            <a:ext cx="288000" cy="288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472668" y="5324295"/>
            <a:ext cx="128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or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4482108" y="5540604"/>
            <a:ext cx="1620000" cy="180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応答</a:t>
            </a:r>
            <a:endParaRPr kumimoji="1" lang="ja-JP" altLang="en-US" sz="1100" dirty="0"/>
          </a:p>
        </p:txBody>
      </p:sp>
      <p:sp>
        <p:nvSpPr>
          <p:cNvPr id="52" name="正方形/長方形 51"/>
          <p:cNvSpPr/>
          <p:nvPr/>
        </p:nvSpPr>
        <p:spPr>
          <a:xfrm>
            <a:off x="4634508" y="5735207"/>
            <a:ext cx="1476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/>
              <a:t>許可済</a:t>
            </a:r>
            <a:r>
              <a:rPr lang="ja-JP" altLang="en-US" sz="1100" dirty="0"/>
              <a:t>ドメイン</a:t>
            </a:r>
            <a:r>
              <a:rPr lang="ja-JP" altLang="en-US" sz="1100" dirty="0" smtClean="0"/>
              <a:t>情報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4447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237"/>
    </mc:Choice>
    <mc:Fallback xmlns="">
      <p:transition spd="slow" advTm="4523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2400" dirty="0" smtClean="0"/>
              <a:t>専用</a:t>
            </a:r>
            <a:r>
              <a:rPr lang="ja-JP" altLang="en-US" sz="2400" dirty="0"/>
              <a:t>の</a:t>
            </a:r>
            <a:r>
              <a:rPr lang="en-US" altLang="ja-JP" sz="2400" dirty="0"/>
              <a:t>SharePoint</a:t>
            </a:r>
            <a:r>
              <a:rPr lang="ja-JP" altLang="en-US" sz="2400" dirty="0"/>
              <a:t>アプリや</a:t>
            </a:r>
            <a:r>
              <a:rPr lang="en-US" altLang="ja-JP" sz="2400" dirty="0"/>
              <a:t>Web</a:t>
            </a:r>
            <a:r>
              <a:rPr lang="ja-JP" altLang="en-US" sz="2400" dirty="0"/>
              <a:t>パーツを使わず</a:t>
            </a:r>
            <a:r>
              <a:rPr lang="ja-JP" altLang="en-US" sz="2400" dirty="0" smtClean="0"/>
              <a:t>、</a:t>
            </a:r>
            <a:r>
              <a:rPr lang="en-US" altLang="ja-JP" sz="2400" dirty="0" smtClean="0"/>
              <a:t>SharePoint Designer</a:t>
            </a:r>
            <a:r>
              <a:rPr lang="ja-JP" altLang="en-US" sz="2400" dirty="0" smtClean="0"/>
              <a:t>を使ったページのカスタマイズで実現します。</a:t>
            </a:r>
            <a:endParaRPr lang="en-US" altLang="ja-JP" sz="2400" dirty="0" smtClean="0"/>
          </a:p>
        </p:txBody>
      </p:sp>
      <p:sp>
        <p:nvSpPr>
          <p:cNvPr id="44" name="正方形/長方形 43"/>
          <p:cNvSpPr/>
          <p:nvPr/>
        </p:nvSpPr>
        <p:spPr>
          <a:xfrm>
            <a:off x="3393376" y="3765408"/>
            <a:ext cx="1989830" cy="1068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/>
          <a:srcRect l="1116" t="23167" r="1297" b="4285"/>
          <a:stretch/>
        </p:blipFill>
        <p:spPr>
          <a:xfrm>
            <a:off x="942682" y="3769571"/>
            <a:ext cx="1997205" cy="11014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予定表示の</a:t>
            </a:r>
            <a:r>
              <a:rPr kumimoji="1" lang="ja-JP" altLang="en-US" dirty="0" smtClean="0"/>
              <a:t>実現イメージ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2014/12/13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Japan SharePoint Group </a:t>
            </a:r>
            <a:r>
              <a:rPr lang="ja-JP" altLang="en-US" smtClean="0"/>
              <a:t>勉強会</a:t>
            </a:r>
            <a:r>
              <a:rPr lang="en-US" altLang="ja-JP" smtClean="0"/>
              <a:t>#17 Lightning Talk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4AAD-9293-4C9F-9645-2AC8238F86E6}" type="slidenum">
              <a:rPr lang="ja-JP" altLang="en-US" smtClean="0"/>
              <a:pPr/>
              <a:t>6</a:t>
            </a:fld>
            <a:endParaRPr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11" y="4495994"/>
            <a:ext cx="780290" cy="780290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600090" y="2803158"/>
            <a:ext cx="5240271" cy="278284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782545" y="3266834"/>
            <a:ext cx="4857058" cy="2112692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10843" y="2821518"/>
            <a:ext cx="1980000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SharePoint</a:t>
            </a:r>
            <a:r>
              <a:rPr kumimoji="1" lang="ja-JP" altLang="en-US" sz="1600" dirty="0" smtClean="0"/>
              <a:t>サイト</a:t>
            </a:r>
            <a:endParaRPr kumimoji="1" lang="ja-JP" altLang="en-US" sz="1600" dirty="0"/>
          </a:p>
        </p:txBody>
      </p:sp>
      <p:sp>
        <p:nvSpPr>
          <p:cNvPr id="23" name="正方形/長方形 22"/>
          <p:cNvSpPr/>
          <p:nvPr/>
        </p:nvSpPr>
        <p:spPr>
          <a:xfrm>
            <a:off x="777991" y="3268882"/>
            <a:ext cx="1980000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サイトのページ</a:t>
            </a:r>
            <a:endParaRPr kumimoji="1" lang="ja-JP" altLang="en-US" sz="1600" dirty="0"/>
          </a:p>
        </p:txBody>
      </p:sp>
      <p:sp>
        <p:nvSpPr>
          <p:cNvPr id="24" name="正方形/長方形 23"/>
          <p:cNvSpPr/>
          <p:nvPr/>
        </p:nvSpPr>
        <p:spPr>
          <a:xfrm>
            <a:off x="945139" y="3775246"/>
            <a:ext cx="1980000" cy="288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予定</a:t>
            </a:r>
            <a:r>
              <a:rPr lang="ja-JP" altLang="en-US" sz="1600" dirty="0"/>
              <a:t>表示</a:t>
            </a:r>
            <a:r>
              <a:rPr kumimoji="1" lang="ja-JP" altLang="en-US" sz="1600" dirty="0" smtClean="0"/>
              <a:t>ページ</a:t>
            </a:r>
            <a:endParaRPr kumimoji="1" lang="ja-JP" altLang="en-US" sz="1600" dirty="0"/>
          </a:p>
        </p:txBody>
      </p:sp>
      <p:sp>
        <p:nvSpPr>
          <p:cNvPr id="28" name="正方形/長方形 27"/>
          <p:cNvSpPr/>
          <p:nvPr/>
        </p:nvSpPr>
        <p:spPr>
          <a:xfrm>
            <a:off x="3403206" y="3770331"/>
            <a:ext cx="1980000" cy="2880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予定呼出</a:t>
            </a:r>
            <a:r>
              <a:rPr kumimoji="1" lang="ja-JP" altLang="en-US" sz="1600" dirty="0" smtClean="0"/>
              <a:t>ページ</a:t>
            </a:r>
            <a:endParaRPr kumimoji="1" lang="ja-JP" altLang="en-US" sz="1600" dirty="0"/>
          </a:p>
        </p:txBody>
      </p:sp>
      <p:sp>
        <p:nvSpPr>
          <p:cNvPr id="29" name="正方形/長方形 28"/>
          <p:cNvSpPr/>
          <p:nvPr/>
        </p:nvSpPr>
        <p:spPr>
          <a:xfrm>
            <a:off x="2100827" y="4096786"/>
            <a:ext cx="732703" cy="43013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線吹き出し 1 (枠付き) 29"/>
          <p:cNvSpPr/>
          <p:nvPr/>
        </p:nvSpPr>
        <p:spPr>
          <a:xfrm>
            <a:off x="423723" y="4733228"/>
            <a:ext cx="1928308" cy="514745"/>
          </a:xfrm>
          <a:prstGeom prst="borderCallout1">
            <a:avLst>
              <a:gd name="adj1" fmla="val -10857"/>
              <a:gd name="adj2" fmla="val 64377"/>
              <a:gd name="adj3" fmla="val -59220"/>
              <a:gd name="adj4" fmla="val 93652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ページビューアー</a:t>
            </a:r>
            <a:endParaRPr lang="en-US" altLang="ja-JP" sz="1400" dirty="0" smtClean="0"/>
          </a:p>
          <a:p>
            <a:pPr algn="ctr"/>
            <a:r>
              <a:rPr kumimoji="1" lang="en-US" altLang="ja-JP" sz="1400" dirty="0" smtClean="0"/>
              <a:t>Web</a:t>
            </a:r>
            <a:r>
              <a:rPr kumimoji="1" lang="ja-JP" altLang="en-US" sz="1400" dirty="0" smtClean="0"/>
              <a:t>パーツ</a:t>
            </a:r>
            <a:endParaRPr kumimoji="1" lang="ja-JP" altLang="en-US" sz="1400" dirty="0"/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2797958" y="4308528"/>
            <a:ext cx="1260000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3058047" y="4172028"/>
            <a:ext cx="720000" cy="288000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参照</a:t>
            </a:r>
            <a:endParaRPr kumimoji="1" lang="ja-JP" altLang="en-US" sz="1600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857" y="2868202"/>
            <a:ext cx="780290" cy="780290"/>
          </a:xfrm>
          <a:prstGeom prst="rect">
            <a:avLst/>
          </a:prstGeom>
        </p:spPr>
      </p:pic>
      <p:cxnSp>
        <p:nvCxnSpPr>
          <p:cNvPr id="37" name="カギ線コネクタ 36"/>
          <p:cNvCxnSpPr>
            <a:endCxn id="13" idx="1"/>
          </p:cNvCxnSpPr>
          <p:nvPr/>
        </p:nvCxnSpPr>
        <p:spPr>
          <a:xfrm flipV="1">
            <a:off x="5393036" y="3258347"/>
            <a:ext cx="2136821" cy="647518"/>
          </a:xfrm>
          <a:prstGeom prst="bentConnector3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カギ線コネクタ 37"/>
          <p:cNvCxnSpPr>
            <a:endCxn id="17" idx="1"/>
          </p:cNvCxnSpPr>
          <p:nvPr/>
        </p:nvCxnSpPr>
        <p:spPr>
          <a:xfrm>
            <a:off x="5397954" y="4315369"/>
            <a:ext cx="2187357" cy="570770"/>
          </a:xfrm>
          <a:prstGeom prst="bentConnector3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6130556" y="3438106"/>
            <a:ext cx="720000" cy="2880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認証</a:t>
            </a:r>
            <a:endParaRPr kumimoji="1" lang="ja-JP" altLang="en-US" sz="1600" dirty="0"/>
          </a:p>
        </p:txBody>
      </p:sp>
      <p:sp>
        <p:nvSpPr>
          <p:cNvPr id="42" name="正方形/長方形 41"/>
          <p:cNvSpPr/>
          <p:nvPr/>
        </p:nvSpPr>
        <p:spPr>
          <a:xfrm>
            <a:off x="5777987" y="4456754"/>
            <a:ext cx="1440000" cy="2880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予定情報取得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794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237"/>
    </mc:Choice>
    <mc:Fallback xmlns="">
      <p:transition spd="slow" advTm="4523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実装の流れ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ja-JP" altLang="en-US" sz="2400" dirty="0" smtClean="0">
                <a:latin typeface="+mn-ea"/>
              </a:rPr>
              <a:t>予定呼出ページの</a:t>
            </a:r>
            <a:r>
              <a:rPr lang="ja-JP" altLang="en-US" sz="2400" dirty="0">
                <a:latin typeface="+mn-ea"/>
              </a:rPr>
              <a:t>作成</a:t>
            </a:r>
            <a:endParaRPr lang="en-US" altLang="ja-JP" sz="2400" dirty="0" smtClean="0">
              <a:latin typeface="+mn-ea"/>
            </a:endParaRP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US" altLang="ja-JP" sz="2400" dirty="0" smtClean="0">
                <a:latin typeface="+mn-ea"/>
              </a:rPr>
              <a:t>Azure AD</a:t>
            </a:r>
            <a:r>
              <a:rPr lang="ja-JP" altLang="en-US" sz="2400" dirty="0" err="1" smtClean="0">
                <a:latin typeface="+mn-ea"/>
              </a:rPr>
              <a:t>への</a:t>
            </a:r>
            <a:r>
              <a:rPr lang="ja-JP" altLang="en-US" sz="2400" dirty="0" smtClean="0">
                <a:latin typeface="+mn-ea"/>
              </a:rPr>
              <a:t>アプリケーションの登録</a:t>
            </a:r>
            <a:endParaRPr lang="en-US" altLang="ja-JP" sz="2400" dirty="0" smtClean="0">
              <a:latin typeface="+mn-ea"/>
            </a:endParaRPr>
          </a:p>
          <a:p>
            <a:pPr marL="914400" lvl="2" indent="-457200">
              <a:spcBef>
                <a:spcPts val="1000"/>
              </a:spcBef>
              <a:buFont typeface="+mj-lt"/>
              <a:buAutoNum type="arabicPeriod"/>
            </a:pPr>
            <a:r>
              <a:rPr lang="ja-JP" altLang="en-US" sz="2200" dirty="0" smtClean="0">
                <a:latin typeface="+mn-ea"/>
              </a:rPr>
              <a:t>登録</a:t>
            </a:r>
            <a:endParaRPr lang="en-US" altLang="ja-JP" sz="2200" dirty="0" smtClean="0">
              <a:latin typeface="+mn-ea"/>
            </a:endParaRPr>
          </a:p>
          <a:p>
            <a:pPr marL="914400" lvl="2" indent="-457200">
              <a:spcBef>
                <a:spcPts val="1000"/>
              </a:spcBef>
              <a:buFont typeface="+mj-lt"/>
              <a:buAutoNum type="arabicPeriod"/>
            </a:pPr>
            <a:r>
              <a:rPr lang="ja-JP" altLang="en-US" sz="2200" dirty="0" smtClean="0">
                <a:latin typeface="+mn-ea"/>
              </a:rPr>
              <a:t>アクセス許可設定</a:t>
            </a:r>
            <a:endParaRPr lang="en-US" altLang="ja-JP" sz="2200" dirty="0" smtClean="0">
              <a:latin typeface="+mn-ea"/>
            </a:endParaRPr>
          </a:p>
          <a:p>
            <a:pPr marL="914400" lvl="2" indent="-457200">
              <a:spcBef>
                <a:spcPts val="1000"/>
              </a:spcBef>
              <a:buFont typeface="+mj-lt"/>
              <a:buAutoNum type="arabicPeriod"/>
            </a:pPr>
            <a:r>
              <a:rPr lang="en-US" altLang="ja-JP" sz="2200" dirty="0" err="1" smtClean="0">
                <a:latin typeface="+mn-ea"/>
              </a:rPr>
              <a:t>ImplicitFlow</a:t>
            </a:r>
            <a:r>
              <a:rPr lang="ja-JP" altLang="en-US" sz="2200" dirty="0" smtClean="0">
                <a:latin typeface="+mn-ea"/>
              </a:rPr>
              <a:t>の許可設定</a:t>
            </a:r>
            <a:endParaRPr lang="en-US" altLang="ja-JP" sz="2200" dirty="0" smtClean="0">
              <a:latin typeface="+mn-ea"/>
            </a:endParaRP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ja-JP" altLang="en-US" sz="2400" dirty="0" smtClean="0">
                <a:latin typeface="+mn-ea"/>
              </a:rPr>
              <a:t>予定呼出ページの実装</a:t>
            </a:r>
            <a:endParaRPr lang="en-US" altLang="ja-JP" sz="2400" dirty="0" smtClean="0">
              <a:latin typeface="+mn-ea"/>
            </a:endParaRP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ja-JP" altLang="en-US" sz="2400" dirty="0" smtClean="0">
                <a:latin typeface="+mn-ea"/>
              </a:rPr>
              <a:t>ページビューアー</a:t>
            </a:r>
            <a:r>
              <a:rPr lang="en-US" altLang="ja-JP" sz="2400" dirty="0" smtClean="0">
                <a:latin typeface="+mn-ea"/>
              </a:rPr>
              <a:t>Web</a:t>
            </a:r>
            <a:r>
              <a:rPr lang="ja-JP" altLang="en-US" sz="2400" dirty="0" smtClean="0">
                <a:latin typeface="+mn-ea"/>
              </a:rPr>
              <a:t>パーツの追加</a:t>
            </a:r>
            <a:endParaRPr lang="en-US" altLang="ja-JP" sz="2400" dirty="0" smtClean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2014/12/13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Japan SharePoint Group </a:t>
            </a:r>
            <a:r>
              <a:rPr lang="ja-JP" altLang="en-US" smtClean="0"/>
              <a:t>勉強会</a:t>
            </a:r>
            <a:r>
              <a:rPr lang="en-US" altLang="ja-JP" smtClean="0"/>
              <a:t>#17 Lightning Talk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4AAD-9293-4C9F-9645-2AC8238F86E6}" type="slidenum">
              <a:rPr lang="ja-JP" altLang="en-US" smtClean="0"/>
              <a:pPr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1045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"/>
    </mc:Choice>
    <mc:Fallback xmlns="">
      <p:transition spd="slow" advTm="38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ja-JP" altLang="en-US" sz="3200" dirty="0" smtClean="0">
                <a:latin typeface="+mn-ea"/>
              </a:rPr>
              <a:t>予定呼出ページの作成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2400" dirty="0" smtClean="0"/>
              <a:t>SharePoint Designer</a:t>
            </a:r>
            <a:r>
              <a:rPr lang="ja-JP" altLang="en-US" sz="2400" dirty="0" smtClean="0"/>
              <a:t>でサイトを開き、予定呼出ページ「</a:t>
            </a:r>
            <a:r>
              <a:rPr lang="en-US" altLang="ja-JP" sz="2400" dirty="0" smtClean="0"/>
              <a:t>call.aspx</a:t>
            </a:r>
            <a:r>
              <a:rPr lang="ja-JP" altLang="en-US" sz="2400" dirty="0" smtClean="0"/>
              <a:t>」を追加します。</a:t>
            </a:r>
            <a:endParaRPr lang="en-US" altLang="ja-JP" sz="2400" dirty="0" smtClean="0"/>
          </a:p>
          <a:p>
            <a:pPr lvl="1"/>
            <a:r>
              <a:rPr lang="ja-JP" altLang="en-US" sz="2200" dirty="0" smtClean="0"/>
              <a:t>余計なコンテンツを表示しないように</a:t>
            </a:r>
            <a:r>
              <a:rPr lang="ja-JP" altLang="en-US" sz="2200" dirty="0"/>
              <a:t>、</a:t>
            </a:r>
            <a:r>
              <a:rPr lang="en-US" altLang="ja-JP" sz="2200" dirty="0" smtClean="0"/>
              <a:t>Web</a:t>
            </a:r>
            <a:r>
              <a:rPr lang="ja-JP" altLang="en-US" sz="2200" dirty="0" smtClean="0"/>
              <a:t>パーツページではなくただの</a:t>
            </a:r>
            <a:r>
              <a:rPr lang="en-US" altLang="ja-JP" sz="2200" dirty="0" smtClean="0"/>
              <a:t>ASPX</a:t>
            </a:r>
            <a:r>
              <a:rPr lang="ja-JP" altLang="en-US" sz="2200" dirty="0" smtClean="0"/>
              <a:t>ページを追加しています。</a:t>
            </a:r>
            <a:endParaRPr lang="en-US" altLang="ja-JP" sz="2200" dirty="0" smtClean="0"/>
          </a:p>
          <a:p>
            <a:pPr lvl="1"/>
            <a:r>
              <a:rPr lang="ja-JP" altLang="en-US" sz="2200" dirty="0" smtClean="0"/>
              <a:t>「</a:t>
            </a:r>
            <a:r>
              <a:rPr lang="en-US" altLang="ja-JP" sz="2200" dirty="0" smtClean="0"/>
              <a:t>call.aspx</a:t>
            </a:r>
            <a:r>
              <a:rPr lang="ja-JP" altLang="en-US" sz="2200" dirty="0" smtClean="0"/>
              <a:t>」はプロパティから</a:t>
            </a:r>
            <a:r>
              <a:rPr lang="en-US" altLang="ja-JP" sz="2200" dirty="0" smtClean="0"/>
              <a:t>URL</a:t>
            </a:r>
            <a:r>
              <a:rPr lang="ja-JP" altLang="en-US" sz="2200" dirty="0" smtClean="0"/>
              <a:t>を確認しておきます。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2014/12/13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Japan SharePoint Group </a:t>
            </a:r>
            <a:r>
              <a:rPr lang="ja-JP" altLang="en-US" smtClean="0"/>
              <a:t>勉強会</a:t>
            </a:r>
            <a:r>
              <a:rPr lang="en-US" altLang="ja-JP" smtClean="0"/>
              <a:t>#17 Lightning Talk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4AAD-9293-4C9F-9645-2AC8238F86E6}" type="slidenum">
              <a:rPr lang="ja-JP" altLang="en-US" smtClean="0"/>
              <a:pPr/>
              <a:t>8</a:t>
            </a:fld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l="9194" t="13407" r="59917" b="47375"/>
          <a:stretch/>
        </p:blipFill>
        <p:spPr>
          <a:xfrm>
            <a:off x="932836" y="3448968"/>
            <a:ext cx="3432687" cy="2450387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123768" y="4483505"/>
            <a:ext cx="958645" cy="250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243" y="3434215"/>
            <a:ext cx="2820625" cy="2568374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5727295" y="4753889"/>
            <a:ext cx="2124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64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"/>
    </mc:Choice>
    <mc:Fallback xmlns="">
      <p:transition spd="slow" advTm="38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ja-JP" sz="3200" dirty="0" smtClean="0">
                <a:latin typeface="+mn-ea"/>
              </a:rPr>
              <a:t>Azure AD</a:t>
            </a:r>
            <a:r>
              <a:rPr lang="ja-JP" altLang="en-US" sz="3200" dirty="0" err="1" smtClean="0">
                <a:latin typeface="+mn-ea"/>
              </a:rPr>
              <a:t>への</a:t>
            </a:r>
            <a:r>
              <a:rPr lang="ja-JP" altLang="en-US" sz="3200" dirty="0" smtClean="0">
                <a:latin typeface="+mn-ea"/>
              </a:rPr>
              <a:t>アプリケーションの登録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2400" dirty="0" smtClean="0"/>
              <a:t>登録</a:t>
            </a:r>
            <a:endParaRPr lang="en-US" altLang="ja-JP" sz="2400" dirty="0" smtClean="0"/>
          </a:p>
          <a:p>
            <a:pPr lvl="1"/>
            <a:r>
              <a:rPr lang="en-US" altLang="ja-JP" sz="2200" dirty="0" smtClean="0"/>
              <a:t>Azure AD</a:t>
            </a:r>
            <a:r>
              <a:rPr lang="ja-JP" altLang="en-US" sz="2200" dirty="0" smtClean="0"/>
              <a:t>でネイティブアプリケーションを登録し、リダイレクト</a:t>
            </a:r>
            <a:r>
              <a:rPr lang="en-US" altLang="ja-JP" sz="2200" dirty="0" smtClean="0"/>
              <a:t>URL</a:t>
            </a:r>
            <a:r>
              <a:rPr lang="ja-JP" altLang="en-US" sz="2200" dirty="0" smtClean="0"/>
              <a:t>に「</a:t>
            </a:r>
            <a:r>
              <a:rPr lang="en-US" altLang="ja-JP" sz="2200" dirty="0" smtClean="0"/>
              <a:t>call.aspx</a:t>
            </a:r>
            <a:r>
              <a:rPr lang="ja-JP" altLang="en-US" sz="2200" dirty="0" smtClean="0"/>
              <a:t>」を指定します。</a:t>
            </a:r>
            <a:endParaRPr lang="en-US" altLang="ja-JP" sz="2200" dirty="0" smtClean="0"/>
          </a:p>
          <a:p>
            <a:pPr lvl="1"/>
            <a:r>
              <a:rPr lang="ja-JP" altLang="en-US" sz="2200" dirty="0" smtClean="0"/>
              <a:t>登録後、認証に必要な</a:t>
            </a:r>
            <a:r>
              <a:rPr lang="en-US" altLang="ja-JP" sz="2200" dirty="0" smtClean="0"/>
              <a:t>Client ID</a:t>
            </a:r>
            <a:r>
              <a:rPr lang="ja-JP" altLang="en-US" sz="2200" dirty="0" smtClean="0"/>
              <a:t>が割り当てられるので確認しておきます。</a:t>
            </a:r>
            <a:endParaRPr lang="en-US" altLang="ja-JP" sz="22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2014/12/13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Japan SharePoint Group </a:t>
            </a:r>
            <a:r>
              <a:rPr lang="ja-JP" altLang="en-US" smtClean="0"/>
              <a:t>勉強会</a:t>
            </a:r>
            <a:r>
              <a:rPr lang="en-US" altLang="ja-JP" smtClean="0"/>
              <a:t>#17 Lightning Talk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4AAD-9293-4C9F-9645-2AC8238F86E6}" type="slidenum">
              <a:rPr lang="ja-JP" altLang="en-US" smtClean="0"/>
              <a:pPr/>
              <a:t>9</a:t>
            </a:fld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l="27067" t="24434" r="28189" b="12516"/>
          <a:stretch/>
        </p:blipFill>
        <p:spPr>
          <a:xfrm>
            <a:off x="355493" y="3267756"/>
            <a:ext cx="2510725" cy="190629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/>
          <a:srcRect l="27067" t="23938" r="25980" b="12498"/>
          <a:stretch/>
        </p:blipFill>
        <p:spPr>
          <a:xfrm>
            <a:off x="3150031" y="3267756"/>
            <a:ext cx="2634712" cy="192179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5"/>
          <a:srcRect l="24857" t="24408" r="28190" b="13566"/>
          <a:stretch/>
        </p:blipFill>
        <p:spPr>
          <a:xfrm>
            <a:off x="6068556" y="3267756"/>
            <a:ext cx="2634712" cy="1875295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6258235" y="3839487"/>
            <a:ext cx="1332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39660" y="3749487"/>
            <a:ext cx="1641582" cy="21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261516" y="4285341"/>
            <a:ext cx="1260000" cy="14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2406225" y="3967318"/>
            <a:ext cx="756000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5257574" y="3986984"/>
            <a:ext cx="756000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78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"/>
    </mc:Choice>
    <mc:Fallback xmlns="">
      <p:transition spd="slow" advTm="38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"/>
</p:tagLst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10540</TotalTime>
  <Words>1990</Words>
  <Application>Microsoft Office PowerPoint</Application>
  <PresentationFormat>画面に合わせる (4:3)</PresentationFormat>
  <Paragraphs>361</Paragraphs>
  <Slides>18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ＭＳ Ｐゴシック</vt:lpstr>
      <vt:lpstr>メイリオ</vt:lpstr>
      <vt:lpstr>Arial</vt:lpstr>
      <vt:lpstr>Calibri</vt:lpstr>
      <vt:lpstr>Office Theme</vt:lpstr>
      <vt:lpstr>SharePoint Onlineに 「今日の予定」を作ってみる</vt:lpstr>
      <vt:lpstr>自己紹介</vt:lpstr>
      <vt:lpstr>今日のテーマ</vt:lpstr>
      <vt:lpstr>アジェンダ</vt:lpstr>
      <vt:lpstr>Cross-origin resource sharing(CORS)概要</vt:lpstr>
      <vt:lpstr>予定表示の実現イメージ</vt:lpstr>
      <vt:lpstr>実装の流れ</vt:lpstr>
      <vt:lpstr>予定呼出ページの作成</vt:lpstr>
      <vt:lpstr>Azure ADへのアプリケーションの登録</vt:lpstr>
      <vt:lpstr>Azure ADへのアプリケーションの登録</vt:lpstr>
      <vt:lpstr>Azure ADへのアプリケーションの登録</vt:lpstr>
      <vt:lpstr>予定呼出ページの実装</vt:lpstr>
      <vt:lpstr>予定呼出ページの実装</vt:lpstr>
      <vt:lpstr>ページビューアーWebパーツの追加</vt:lpstr>
      <vt:lpstr>完成！</vt:lpstr>
      <vt:lpstr>参考情報</vt:lpstr>
      <vt:lpstr>参考情報</vt:lpstr>
      <vt:lpstr>ご清聴ありがとうございました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芳野  寛史</dc:creator>
  <cp:lastModifiedBy>芳野  寛史</cp:lastModifiedBy>
  <cp:revision>653</cp:revision>
  <dcterms:created xsi:type="dcterms:W3CDTF">2014-11-21T13:47:23Z</dcterms:created>
  <dcterms:modified xsi:type="dcterms:W3CDTF">2015-05-17T04:43:24Z</dcterms:modified>
</cp:coreProperties>
</file>