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60" r:id="rId3"/>
    <p:sldId id="264"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0" d="100"/>
          <a:sy n="110" d="100"/>
        </p:scale>
        <p:origin x="76"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10/19/2024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10/19/2024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2EEB5E-8AD9-9FD6-7AF3-23862298EF8B}"/>
              </a:ext>
            </a:extLst>
          </p:cNvPr>
          <p:cNvSpPr>
            <a:spLocks noGrp="1"/>
          </p:cNvSpPr>
          <p:nvPr>
            <p:ph type="title"/>
          </p:nvPr>
        </p:nvSpPr>
        <p:spPr>
          <a:xfrm>
            <a:off x="1249567" y="107240"/>
            <a:ext cx="9905998" cy="911332"/>
          </a:xfrm>
        </p:spPr>
        <p:txBody>
          <a:bodyPr/>
          <a:lstStyle/>
          <a:p>
            <a:r>
              <a:rPr lang="en-IN" b="1" dirty="0">
                <a:solidFill>
                  <a:srgbClr val="FFFF00"/>
                </a:solidFill>
              </a:rPr>
              <a:t>Idea and problem solving approach:</a:t>
            </a:r>
          </a:p>
        </p:txBody>
      </p:sp>
      <p:sp>
        <p:nvSpPr>
          <p:cNvPr id="5" name="Content Placeholder 4">
            <a:extLst>
              <a:ext uri="{FF2B5EF4-FFF2-40B4-BE49-F238E27FC236}">
                <a16:creationId xmlns:a16="http://schemas.microsoft.com/office/drawing/2014/main" id="{EA166442-A910-AFEE-4DD7-31AC52FB0802}"/>
              </a:ext>
            </a:extLst>
          </p:cNvPr>
          <p:cNvSpPr>
            <a:spLocks noGrp="1"/>
          </p:cNvSpPr>
          <p:nvPr>
            <p:ph idx="1"/>
          </p:nvPr>
        </p:nvSpPr>
        <p:spPr>
          <a:xfrm>
            <a:off x="1249567" y="816015"/>
            <a:ext cx="10014153" cy="5801095"/>
          </a:xfrm>
        </p:spPr>
        <p:txBody>
          <a:bodyPr/>
          <a:lstStyle/>
          <a:p>
            <a:r>
              <a:rPr lang="en-US" sz="1400" dirty="0">
                <a:solidFill>
                  <a:srgbClr val="FFFF00"/>
                </a:solidFill>
              </a:rPr>
              <a:t>To address the challenge of gauging sentiment from large volumes of news for retail investors, you can develop a sentiment analysis tool that leverages Natural Language Processing (NLP) and machine learning techniques. For better understanding of data, visual graphical representation of data is abstracted from the URLs of websites.</a:t>
            </a:r>
          </a:p>
          <a:p>
            <a:pPr>
              <a:buFont typeface="Wingdings" panose="05000000000000000000" pitchFamily="2" charset="2"/>
              <a:buChar char="q"/>
            </a:pPr>
            <a:r>
              <a:rPr lang="en-US" sz="1400" b="1" dirty="0">
                <a:solidFill>
                  <a:srgbClr val="FFFF00"/>
                </a:solidFill>
              </a:rPr>
              <a:t>Problem Solving Approach:</a:t>
            </a:r>
          </a:p>
          <a:p>
            <a:pPr marL="457200" indent="-457200">
              <a:buFont typeface="+mj-lt"/>
              <a:buAutoNum type="arabicPeriod"/>
            </a:pPr>
            <a:r>
              <a:rPr lang="en-US" sz="1400" dirty="0">
                <a:solidFill>
                  <a:srgbClr val="FFFF00"/>
                </a:solidFill>
              </a:rPr>
              <a:t>Collection and abstraction of data(news headlines) using </a:t>
            </a:r>
            <a:r>
              <a:rPr lang="en-US" sz="1400" dirty="0" err="1">
                <a:solidFill>
                  <a:srgbClr val="FFFF00"/>
                </a:solidFill>
              </a:rPr>
              <a:t>NewsAPIs</a:t>
            </a:r>
            <a:r>
              <a:rPr lang="en-US" sz="1400" dirty="0">
                <a:solidFill>
                  <a:srgbClr val="FFFF00"/>
                </a:solidFill>
              </a:rPr>
              <a:t> URLs.</a:t>
            </a:r>
          </a:p>
          <a:p>
            <a:pPr marL="457200" indent="-457200">
              <a:buFont typeface="+mj-lt"/>
              <a:buAutoNum type="arabicPeriod"/>
            </a:pPr>
            <a:r>
              <a:rPr lang="en-US" sz="1400" dirty="0">
                <a:solidFill>
                  <a:srgbClr val="FFFF00"/>
                </a:solidFill>
              </a:rPr>
              <a:t>Preprocess the text data to mine , analyze and normalize it.</a:t>
            </a:r>
          </a:p>
          <a:p>
            <a:pPr marL="457200" indent="-457200">
              <a:buFont typeface="+mj-lt"/>
              <a:buAutoNum type="arabicPeriod"/>
            </a:pPr>
            <a:r>
              <a:rPr lang="en-IN" sz="1400" dirty="0">
                <a:solidFill>
                  <a:srgbClr val="FFFF00"/>
                </a:solidFill>
              </a:rPr>
              <a:t>Analyse abstracted data sentiment using VADER algorithm and machine learning models , then data is determined as ‘positive/negative sentiment’.</a:t>
            </a:r>
          </a:p>
          <a:p>
            <a:pPr marL="457200" indent="-457200">
              <a:buFont typeface="+mj-lt"/>
              <a:buAutoNum type="arabicPeriod" startAt="4"/>
            </a:pPr>
            <a:r>
              <a:rPr lang="en-IN" sz="1400" dirty="0">
                <a:solidFill>
                  <a:srgbClr val="FFFF00"/>
                </a:solidFill>
              </a:rPr>
              <a:t>On the basis of the determined sentiment value of the data, a graphical representation of  a sentiment meter is generated.</a:t>
            </a:r>
          </a:p>
          <a:p>
            <a:pPr marL="457200" indent="-457200">
              <a:buFont typeface="+mj-lt"/>
              <a:buAutoNum type="arabicPeriod" startAt="4"/>
            </a:pPr>
            <a:r>
              <a:rPr lang="en-IN" sz="1400" dirty="0">
                <a:solidFill>
                  <a:srgbClr val="FFFF00"/>
                </a:solidFill>
              </a:rPr>
              <a:t>Implementation of Linear regression algorithm to forecast/predict the volumes of the stocks , post quarterly period.</a:t>
            </a:r>
          </a:p>
          <a:p>
            <a:pPr marL="457200" indent="-457200">
              <a:buFont typeface="+mj-lt"/>
              <a:buAutoNum type="arabicPeriod" startAt="4"/>
            </a:pPr>
            <a:r>
              <a:rPr lang="en-IN" sz="1400" dirty="0">
                <a:solidFill>
                  <a:srgbClr val="FFFF00"/>
                </a:solidFill>
              </a:rPr>
              <a:t>Owing to the predictions of the volumes of stocks using SLR algorithm, a graphical representation of a meter depicting volume sentiment meter.</a:t>
            </a:r>
          </a:p>
          <a:p>
            <a:pPr marL="457200" indent="-457200">
              <a:buFont typeface="+mj-lt"/>
              <a:buAutoNum type="arabicPeriod" startAt="4"/>
            </a:pPr>
            <a:r>
              <a:rPr lang="en-IN" sz="1400" dirty="0">
                <a:solidFill>
                  <a:srgbClr val="FFFF00"/>
                </a:solidFill>
              </a:rPr>
              <a:t>Keyword search analysis is used to mine for specific words , the words providing a positive sentiment have value assigned as ‘1’ while the  words having negative sentiments are assigned ’1’. The total values of both positive and negative sentiments are determined to predict the sentiment value of the data abstracted from the </a:t>
            </a:r>
            <a:r>
              <a:rPr lang="en-IN" sz="1400" dirty="0" err="1">
                <a:solidFill>
                  <a:srgbClr val="FFFF00"/>
                </a:solidFill>
              </a:rPr>
              <a:t>NewsAPIs</a:t>
            </a:r>
            <a:r>
              <a:rPr lang="en-IN" sz="1400" dirty="0">
                <a:solidFill>
                  <a:srgbClr val="FFFF00"/>
                </a:solidFill>
              </a:rPr>
              <a:t> URLs and to verify the sentiment values received from VADER algorithm.</a:t>
            </a:r>
          </a:p>
          <a:p>
            <a:pPr marL="0" indent="0">
              <a:buNone/>
            </a:pPr>
            <a:endParaRPr lang="en-IN" sz="1400" dirty="0">
              <a:solidFill>
                <a:srgbClr val="FFFF00"/>
              </a:solidFill>
            </a:endParaRPr>
          </a:p>
          <a:p>
            <a:pPr marL="457200" indent="-457200">
              <a:buFont typeface="+mj-lt"/>
              <a:buAutoNum type="arabicPeriod"/>
            </a:pPr>
            <a:endParaRPr lang="en-IN" sz="1400" dirty="0">
              <a:solidFill>
                <a:srgbClr val="FFFF00"/>
              </a:solidFill>
            </a:endParaRPr>
          </a:p>
          <a:p>
            <a:pPr marL="457200" indent="-457200">
              <a:buFont typeface="+mj-lt"/>
              <a:buAutoNum type="arabicPeriod"/>
            </a:pPr>
            <a:endParaRPr lang="en-IN" dirty="0">
              <a:solidFill>
                <a:srgbClr val="FFFF00"/>
              </a:solidFill>
            </a:endParaRPr>
          </a:p>
          <a:p>
            <a:pPr marL="457200" indent="-457200">
              <a:buFont typeface="+mj-lt"/>
              <a:buAutoNum type="arabicPeriod"/>
            </a:pPr>
            <a:endParaRPr lang="en-IN" dirty="0">
              <a:solidFill>
                <a:srgbClr val="FFFF00"/>
              </a:solidFill>
            </a:endParaRPr>
          </a:p>
          <a:p>
            <a:pPr marL="0" indent="0">
              <a:buNone/>
            </a:pPr>
            <a:endParaRPr lang="en-IN" dirty="0">
              <a:solidFill>
                <a:srgbClr val="FFFF00"/>
              </a:solidFill>
            </a:endParaRPr>
          </a:p>
        </p:txBody>
      </p:sp>
    </p:spTree>
    <p:extLst>
      <p:ext uri="{BB962C8B-B14F-4D97-AF65-F5344CB8AC3E}">
        <p14:creationId xmlns:p14="http://schemas.microsoft.com/office/powerpoint/2010/main" val="310094460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0BD8E-65BC-477E-5629-B73DB6EB741B}"/>
              </a:ext>
            </a:extLst>
          </p:cNvPr>
          <p:cNvSpPr>
            <a:spLocks noGrp="1"/>
          </p:cNvSpPr>
          <p:nvPr>
            <p:ph type="title"/>
          </p:nvPr>
        </p:nvSpPr>
        <p:spPr>
          <a:xfrm>
            <a:off x="1302280" y="40512"/>
            <a:ext cx="9905998" cy="908612"/>
          </a:xfrm>
        </p:spPr>
        <p:txBody>
          <a:bodyPr/>
          <a:lstStyle/>
          <a:p>
            <a:r>
              <a:rPr lang="en-IN" b="1" dirty="0">
                <a:solidFill>
                  <a:srgbClr val="FFFF00"/>
                </a:solidFill>
              </a:rPr>
              <a:t>Technical approach:</a:t>
            </a:r>
          </a:p>
        </p:txBody>
      </p:sp>
      <p:sp>
        <p:nvSpPr>
          <p:cNvPr id="3" name="Content Placeholder 2">
            <a:extLst>
              <a:ext uri="{FF2B5EF4-FFF2-40B4-BE49-F238E27FC236}">
                <a16:creationId xmlns:a16="http://schemas.microsoft.com/office/drawing/2014/main" id="{0035D2AB-6DF0-EF64-6C23-C87F6B3A793D}"/>
              </a:ext>
            </a:extLst>
          </p:cNvPr>
          <p:cNvSpPr>
            <a:spLocks noGrp="1"/>
          </p:cNvSpPr>
          <p:nvPr>
            <p:ph idx="1"/>
          </p:nvPr>
        </p:nvSpPr>
        <p:spPr>
          <a:xfrm>
            <a:off x="1302279" y="752354"/>
            <a:ext cx="9905999" cy="6105646"/>
          </a:xfrm>
        </p:spPr>
        <p:txBody>
          <a:bodyPr>
            <a:normAutofit fontScale="92500" lnSpcReduction="10000"/>
          </a:bodyPr>
          <a:lstStyle/>
          <a:p>
            <a:r>
              <a:rPr lang="en-IN" sz="1400" b="1" dirty="0">
                <a:solidFill>
                  <a:srgbClr val="FFFF00"/>
                </a:solidFill>
              </a:rPr>
              <a:t>NLP (Natural Language Processing):</a:t>
            </a:r>
            <a:r>
              <a:rPr lang="en-US" sz="1400" b="1" i="0" dirty="0">
                <a:solidFill>
                  <a:srgbClr val="FFFF00"/>
                </a:solidFill>
                <a:effectLst/>
                <a:latin typeface="-apple-system"/>
              </a:rPr>
              <a:t> </a:t>
            </a:r>
            <a:r>
              <a:rPr lang="en-US" sz="1400" b="0" i="0" dirty="0">
                <a:solidFill>
                  <a:srgbClr val="FFFF00"/>
                </a:solidFill>
                <a:effectLst/>
                <a:latin typeface="-apple-system"/>
              </a:rPr>
              <a:t>NLP stands for Natural Language Processing, a branch of AI that deals with the interaction between computers and humans using natural language. It involves programming computers to process and analyze large amounts of natural language data. The NLP algos implemented are:</a:t>
            </a:r>
          </a:p>
          <a:p>
            <a:pPr marL="457200" indent="-457200">
              <a:buFont typeface="+mj-lt"/>
              <a:buAutoNum type="arabicPeriod"/>
            </a:pPr>
            <a:r>
              <a:rPr lang="en-US" sz="1400" b="1" dirty="0">
                <a:solidFill>
                  <a:srgbClr val="FFFF00"/>
                </a:solidFill>
                <a:latin typeface="-apple-system"/>
              </a:rPr>
              <a:t>VADER algorithm</a:t>
            </a:r>
            <a:r>
              <a:rPr lang="en-US" sz="1400" dirty="0">
                <a:solidFill>
                  <a:srgbClr val="FFFF00"/>
                </a:solidFill>
                <a:latin typeface="-apple-system"/>
              </a:rPr>
              <a:t>:</a:t>
            </a:r>
            <a:r>
              <a:rPr lang="en-US" sz="1400" b="0" i="0" dirty="0">
                <a:solidFill>
                  <a:srgbClr val="111111"/>
                </a:solidFill>
                <a:effectLst/>
                <a:latin typeface="Roboto" panose="02000000000000000000" pitchFamily="2" charset="0"/>
              </a:rPr>
              <a:t> </a:t>
            </a:r>
            <a:r>
              <a:rPr lang="en-US" sz="1400" b="0" i="0" dirty="0">
                <a:solidFill>
                  <a:srgbClr val="FFFF00"/>
                </a:solidFill>
                <a:effectLst/>
                <a:latin typeface="Roboto" panose="02000000000000000000" pitchFamily="2" charset="0"/>
              </a:rPr>
              <a:t>Vader is a </a:t>
            </a:r>
            <a:r>
              <a:rPr lang="en-US" sz="1400" b="1" i="0" dirty="0">
                <a:solidFill>
                  <a:srgbClr val="FFFF00"/>
                </a:solidFill>
                <a:effectLst/>
                <a:latin typeface="Roboto" panose="02000000000000000000" pitchFamily="2" charset="0"/>
              </a:rPr>
              <a:t>pre-trained sentiment analysis model</a:t>
            </a:r>
            <a:r>
              <a:rPr lang="en-US" sz="1400" b="0" i="0" dirty="0">
                <a:solidFill>
                  <a:srgbClr val="FFFF00"/>
                </a:solidFill>
                <a:effectLst/>
                <a:latin typeface="Roboto" panose="02000000000000000000" pitchFamily="2" charset="0"/>
              </a:rPr>
              <a:t> that provides a sentiment score for a given text. Vader uses a dictionary of words and rules to determine the sentiment of a piece of text.</a:t>
            </a:r>
            <a:endParaRPr lang="en-US" sz="1400" dirty="0">
              <a:solidFill>
                <a:srgbClr val="FFFF00"/>
              </a:solidFill>
              <a:latin typeface="Roboto" panose="02000000000000000000" pitchFamily="2" charset="0"/>
            </a:endParaRPr>
          </a:p>
          <a:p>
            <a:pPr marL="457200" indent="-457200">
              <a:buFont typeface="+mj-lt"/>
              <a:buAutoNum type="arabicPeriod"/>
            </a:pPr>
            <a:r>
              <a:rPr lang="en-US" sz="1100" dirty="0">
                <a:solidFill>
                  <a:srgbClr val="FFFF00"/>
                </a:solidFill>
              </a:rPr>
              <a:t>NLTK: NLTK is Python’s API library for performing an array of tasks in human language. It performs a variety of operations on textual data.</a:t>
            </a:r>
          </a:p>
          <a:p>
            <a:pPr marL="457200" indent="-457200">
              <a:buFont typeface="+mj-lt"/>
              <a:buAutoNum type="arabicPeriod"/>
            </a:pPr>
            <a:r>
              <a:rPr lang="en-US" sz="1100" dirty="0">
                <a:solidFill>
                  <a:srgbClr val="FFFF00"/>
                </a:solidFill>
              </a:rPr>
              <a:t>Keyword seeking algorithm: It’s an algorithm which performs the searching of particular keywords and assigns values to them for performing various operations.</a:t>
            </a:r>
          </a:p>
          <a:p>
            <a:r>
              <a:rPr lang="en-US" sz="1100" dirty="0">
                <a:solidFill>
                  <a:srgbClr val="FFFF00"/>
                </a:solidFill>
              </a:rPr>
              <a:t>ML algorithms: Machine learning algorithms are computational models that enable computers to understand patterns and make predictions or decisions based on data without explicit programming. The ML algos implemented are:</a:t>
            </a:r>
          </a:p>
          <a:p>
            <a:pPr>
              <a:buFont typeface="+mj-lt"/>
              <a:buAutoNum type="arabicPeriod"/>
            </a:pPr>
            <a:r>
              <a:rPr lang="en-US" sz="1100" dirty="0" err="1">
                <a:solidFill>
                  <a:srgbClr val="FFFF00"/>
                </a:solidFill>
              </a:rPr>
              <a:t>SentimentIntensityAnalyzer</a:t>
            </a:r>
            <a:r>
              <a:rPr lang="en-US" sz="1100" dirty="0">
                <a:solidFill>
                  <a:srgbClr val="FFFF00"/>
                </a:solidFill>
              </a:rPr>
              <a:t> algorithm: A sentiment intensity analyzer algorithm is a type of sentiment analysis tool that not only determines whether a piece of text is positive, negative, or neutral but also measures the strength or intensity of the sentiment expressed.</a:t>
            </a:r>
          </a:p>
          <a:p>
            <a:pPr marL="457200" indent="-457200">
              <a:buFont typeface="+mj-lt"/>
              <a:buAutoNum type="arabicPeriod"/>
            </a:pPr>
            <a:r>
              <a:rPr lang="en-US" sz="1400" dirty="0">
                <a:solidFill>
                  <a:srgbClr val="FFFF00"/>
                </a:solidFill>
              </a:rPr>
              <a:t>Linear Regression algorithm(SLR): Linear regression is a fundamental supervised machine learning algorithm used for predictive analysis. It models the relationship between a dependent variable (target) and one or more independent variables (predictors) by fitting a linear equation to observed data.</a:t>
            </a:r>
          </a:p>
          <a:p>
            <a:r>
              <a:rPr lang="en-US" sz="1400" dirty="0">
                <a:solidFill>
                  <a:srgbClr val="FFFF00"/>
                </a:solidFill>
              </a:rPr>
              <a:t>Data collection: Data Collection refers to the systematic process of gathering, measuring, and analyzing information. Implementation of </a:t>
            </a:r>
            <a:r>
              <a:rPr lang="en-US" sz="1400" dirty="0" err="1">
                <a:solidFill>
                  <a:srgbClr val="FFFF00"/>
                </a:solidFill>
              </a:rPr>
              <a:t>BeautifulSoup</a:t>
            </a:r>
            <a:r>
              <a:rPr lang="en-US" sz="1400" dirty="0">
                <a:solidFill>
                  <a:srgbClr val="FFFF00"/>
                </a:solidFill>
              </a:rPr>
              <a:t> is done:</a:t>
            </a:r>
          </a:p>
          <a:p>
            <a:pPr marL="457200" indent="-457200">
              <a:buFont typeface="+mj-lt"/>
              <a:buAutoNum type="arabicPeriod"/>
            </a:pPr>
            <a:r>
              <a:rPr lang="en-US" sz="1400" dirty="0" err="1">
                <a:solidFill>
                  <a:srgbClr val="FFFF00"/>
                </a:solidFill>
              </a:rPr>
              <a:t>BeautifulSoup</a:t>
            </a:r>
            <a:r>
              <a:rPr lang="en-US" sz="1400" dirty="0">
                <a:solidFill>
                  <a:srgbClr val="FFFF00"/>
                </a:solidFill>
              </a:rPr>
              <a:t> library: Beautiful Soup is a powerful Python library used for web scraping purposes to pull the data out of HTML and XML files.</a:t>
            </a:r>
          </a:p>
          <a:p>
            <a:r>
              <a:rPr lang="en-US" sz="1400" dirty="0">
                <a:solidFill>
                  <a:srgbClr val="FFFF00"/>
                </a:solidFill>
              </a:rPr>
              <a:t>Visualization : Visualization in coding involves creating graphical representations of code, data, and software structures to make them easier to understand, analyze, and debug. For visualization , implementation of </a:t>
            </a:r>
            <a:r>
              <a:rPr lang="en-US" sz="1400" dirty="0" err="1">
                <a:solidFill>
                  <a:srgbClr val="FFFF00"/>
                </a:solidFill>
              </a:rPr>
              <a:t>plotly</a:t>
            </a:r>
            <a:r>
              <a:rPr lang="en-US" sz="1400" dirty="0">
                <a:solidFill>
                  <a:srgbClr val="FFFF00"/>
                </a:solidFill>
              </a:rPr>
              <a:t> library is done:</a:t>
            </a:r>
          </a:p>
          <a:p>
            <a:pPr marL="342900" indent="-342900">
              <a:buFont typeface="+mj-lt"/>
              <a:buAutoNum type="arabicPeriod"/>
            </a:pPr>
            <a:r>
              <a:rPr lang="en-US" sz="1400" dirty="0" err="1">
                <a:solidFill>
                  <a:srgbClr val="FFFF00"/>
                </a:solidFill>
              </a:rPr>
              <a:t>Plotly</a:t>
            </a:r>
            <a:r>
              <a:rPr lang="en-US" sz="1400" dirty="0">
                <a:solidFill>
                  <a:srgbClr val="FFFF00"/>
                </a:solidFill>
              </a:rPr>
              <a:t> library: </a:t>
            </a:r>
            <a:r>
              <a:rPr lang="en-US" sz="1400" dirty="0" err="1">
                <a:solidFill>
                  <a:srgbClr val="FFFF00"/>
                </a:solidFill>
              </a:rPr>
              <a:t>Plotly</a:t>
            </a:r>
            <a:r>
              <a:rPr lang="en-US" sz="1400" dirty="0">
                <a:solidFill>
                  <a:srgbClr val="FFFF00"/>
                </a:solidFill>
              </a:rPr>
              <a:t> is a versatile and powerful open-source graphing library for Python that allows you to create interactive, publication-quality </a:t>
            </a:r>
            <a:r>
              <a:rPr lang="en-US" sz="1400" dirty="0" err="1">
                <a:solidFill>
                  <a:srgbClr val="FFFF00"/>
                </a:solidFill>
              </a:rPr>
              <a:t>graphss</a:t>
            </a:r>
            <a:r>
              <a:rPr lang="en-US" sz="1400" dirty="0">
                <a:solidFill>
                  <a:srgbClr val="FFFF00"/>
                </a:solidFill>
              </a:rPr>
              <a:t>.</a:t>
            </a:r>
          </a:p>
          <a:p>
            <a:endParaRPr lang="en-IN" sz="1400" dirty="0">
              <a:solidFill>
                <a:srgbClr val="FFFF00"/>
              </a:solidFill>
            </a:endParaRPr>
          </a:p>
        </p:txBody>
      </p:sp>
    </p:spTree>
    <p:extLst>
      <p:ext uri="{BB962C8B-B14F-4D97-AF65-F5344CB8AC3E}">
        <p14:creationId xmlns:p14="http://schemas.microsoft.com/office/powerpoint/2010/main" val="312915149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046BE-4E81-4D96-584C-BDA8609EC5DA}"/>
              </a:ext>
            </a:extLst>
          </p:cNvPr>
          <p:cNvSpPr>
            <a:spLocks noGrp="1"/>
          </p:cNvSpPr>
          <p:nvPr>
            <p:ph type="title"/>
          </p:nvPr>
        </p:nvSpPr>
        <p:spPr>
          <a:xfrm>
            <a:off x="1012196" y="628822"/>
            <a:ext cx="3856037" cy="748565"/>
          </a:xfrm>
        </p:spPr>
        <p:txBody>
          <a:bodyPr/>
          <a:lstStyle/>
          <a:p>
            <a:r>
              <a:rPr lang="en-IN" b="1" dirty="0">
                <a:solidFill>
                  <a:srgbClr val="FFFF00"/>
                </a:solidFill>
              </a:rPr>
              <a:t>Selling point:</a:t>
            </a:r>
          </a:p>
        </p:txBody>
      </p:sp>
      <p:sp>
        <p:nvSpPr>
          <p:cNvPr id="3" name="Content Placeholder 2">
            <a:extLst>
              <a:ext uri="{FF2B5EF4-FFF2-40B4-BE49-F238E27FC236}">
                <a16:creationId xmlns:a16="http://schemas.microsoft.com/office/drawing/2014/main" id="{6F4D8B8E-8BBC-7E55-D0E4-27398C579620}"/>
              </a:ext>
            </a:extLst>
          </p:cNvPr>
          <p:cNvSpPr>
            <a:spLocks noGrp="1"/>
          </p:cNvSpPr>
          <p:nvPr>
            <p:ph idx="1"/>
          </p:nvPr>
        </p:nvSpPr>
        <p:spPr>
          <a:xfrm>
            <a:off x="5156200" y="0"/>
            <a:ext cx="5891209" cy="5791200"/>
          </a:xfrm>
        </p:spPr>
        <p:txBody>
          <a:bodyPr>
            <a:normAutofit/>
          </a:bodyPr>
          <a:lstStyle/>
          <a:p>
            <a:endParaRPr lang="en-US" dirty="0">
              <a:solidFill>
                <a:srgbClr val="FFFF00"/>
              </a:solidFill>
            </a:endParaRPr>
          </a:p>
          <a:p>
            <a:endParaRPr lang="en-IN" dirty="0">
              <a:solidFill>
                <a:srgbClr val="FFFF00"/>
              </a:solidFill>
            </a:endParaRPr>
          </a:p>
        </p:txBody>
      </p:sp>
      <p:sp>
        <p:nvSpPr>
          <p:cNvPr id="4" name="Text Placeholder 3">
            <a:extLst>
              <a:ext uri="{FF2B5EF4-FFF2-40B4-BE49-F238E27FC236}">
                <a16:creationId xmlns:a16="http://schemas.microsoft.com/office/drawing/2014/main" id="{EBB34D0C-2B7F-F117-7C82-3FFAEFABDEF0}"/>
              </a:ext>
            </a:extLst>
          </p:cNvPr>
          <p:cNvSpPr>
            <a:spLocks noGrp="1"/>
          </p:cNvSpPr>
          <p:nvPr>
            <p:ph type="body" sz="half" idx="2"/>
          </p:nvPr>
        </p:nvSpPr>
        <p:spPr>
          <a:xfrm>
            <a:off x="724229" y="1539434"/>
            <a:ext cx="3856037" cy="4795777"/>
          </a:xfrm>
        </p:spPr>
        <p:txBody>
          <a:bodyPr>
            <a:normAutofit fontScale="77500" lnSpcReduction="20000"/>
          </a:bodyPr>
          <a:lstStyle/>
          <a:p>
            <a:pPr marL="285750" indent="-285750">
              <a:buFont typeface="Arial" panose="020B0604020202020204" pitchFamily="34" charset="0"/>
              <a:buChar char="•"/>
            </a:pPr>
            <a:r>
              <a:rPr lang="en-US" dirty="0">
                <a:solidFill>
                  <a:srgbClr val="FFFF00"/>
                </a:solidFill>
              </a:rPr>
              <a:t>Insightful: Code </a:t>
            </a:r>
            <a:r>
              <a:rPr lang="en-US" b="0" i="0" dirty="0">
                <a:solidFill>
                  <a:srgbClr val="FFFF00"/>
                </a:solidFill>
                <a:effectLst/>
              </a:rPr>
              <a:t>fetches webpage content from multiple URLs and performs sentiment analysis using VADER Sentiment Analyzer, providing valuable insights into the sentiment of the content.</a:t>
            </a:r>
          </a:p>
          <a:p>
            <a:pPr marL="285750" indent="-285750">
              <a:buFont typeface="Arial" panose="020B0604020202020204" pitchFamily="34" charset="0"/>
              <a:buChar char="•"/>
            </a:pPr>
            <a:r>
              <a:rPr lang="en-US" dirty="0">
                <a:solidFill>
                  <a:srgbClr val="FFFF00"/>
                </a:solidFill>
              </a:rPr>
              <a:t>Deeper </a:t>
            </a:r>
            <a:r>
              <a:rPr lang="en-US" b="0" i="0" dirty="0">
                <a:solidFill>
                  <a:srgbClr val="FFFF00"/>
                </a:solidFill>
                <a:effectLst/>
              </a:rPr>
              <a:t>understanding of the overall sentiment: It calculates the percentage of negative, positive, and neutral sentiments in the text, allowing for a simple understanding.</a:t>
            </a:r>
          </a:p>
          <a:p>
            <a:pPr marL="285750" indent="-285750">
              <a:buFont typeface="Arial" panose="020B0604020202020204" pitchFamily="34" charset="0"/>
              <a:buChar char="•"/>
            </a:pPr>
            <a:r>
              <a:rPr lang="en-US" dirty="0">
                <a:solidFill>
                  <a:srgbClr val="FFFF00"/>
                </a:solidFill>
              </a:rPr>
              <a:t>S</a:t>
            </a:r>
            <a:r>
              <a:rPr lang="en-US" b="0" i="0" dirty="0">
                <a:solidFill>
                  <a:srgbClr val="FFFF00"/>
                </a:solidFill>
                <a:effectLst/>
              </a:rPr>
              <a:t>entiment gauge visualization : </a:t>
            </a:r>
            <a:r>
              <a:rPr lang="en-US" dirty="0">
                <a:solidFill>
                  <a:srgbClr val="FFFF00"/>
                </a:solidFill>
              </a:rPr>
              <a:t>R</a:t>
            </a:r>
            <a:r>
              <a:rPr lang="en-US" b="0" i="0" dirty="0">
                <a:solidFill>
                  <a:srgbClr val="FFFF00"/>
                </a:solidFill>
                <a:effectLst/>
              </a:rPr>
              <a:t>epresentation of sentiment score visually, making it easier to interpret and analyze.</a:t>
            </a:r>
          </a:p>
          <a:p>
            <a:pPr marL="285750" indent="-285750">
              <a:buFont typeface="Arial" panose="020B0604020202020204" pitchFamily="34" charset="0"/>
              <a:buChar char="•"/>
            </a:pPr>
            <a:r>
              <a:rPr lang="en-US" dirty="0">
                <a:solidFill>
                  <a:srgbClr val="FFFF00"/>
                </a:solidFill>
              </a:rPr>
              <a:t>F</a:t>
            </a:r>
            <a:r>
              <a:rPr lang="en-US" b="0" i="0" dirty="0">
                <a:solidFill>
                  <a:srgbClr val="FFFF00"/>
                </a:solidFill>
                <a:effectLst/>
              </a:rPr>
              <a:t>orecasting: Predicts the volume of a stock based on historical data using linear regression, providing insights into potential future trends.</a:t>
            </a:r>
          </a:p>
          <a:p>
            <a:pPr marL="285750" indent="-285750">
              <a:buFont typeface="Arial" panose="020B0604020202020204" pitchFamily="34" charset="0"/>
              <a:buChar char="•"/>
            </a:pPr>
            <a:r>
              <a:rPr lang="en-US" dirty="0">
                <a:solidFill>
                  <a:srgbClr val="FFFF00"/>
                </a:solidFill>
              </a:rPr>
              <a:t>A</a:t>
            </a:r>
            <a:r>
              <a:rPr lang="en-US" b="0" i="0" dirty="0">
                <a:solidFill>
                  <a:srgbClr val="FFFF00"/>
                </a:solidFill>
                <a:effectLst/>
              </a:rPr>
              <a:t>nalyzes sentiment based on keyword search : Identifying positive and negative keywords in the webpage content to further enhance sentiment analysis.</a:t>
            </a:r>
          </a:p>
          <a:p>
            <a:pPr marL="285750" indent="-285750">
              <a:buFont typeface="Arial" panose="020B0604020202020204" pitchFamily="34" charset="0"/>
              <a:buChar char="•"/>
            </a:pPr>
            <a:r>
              <a:rPr lang="en-US" dirty="0">
                <a:solidFill>
                  <a:srgbClr val="FFFF00"/>
                </a:solidFill>
              </a:rPr>
              <a:t>W</a:t>
            </a:r>
            <a:r>
              <a:rPr lang="en-US" b="0" i="0" dirty="0">
                <a:solidFill>
                  <a:srgbClr val="FFFF00"/>
                </a:solidFill>
                <a:effectLst/>
              </a:rPr>
              <a:t>ell-documented and structured: </a:t>
            </a:r>
            <a:r>
              <a:rPr lang="en-US" dirty="0">
                <a:solidFill>
                  <a:srgbClr val="FFFF00"/>
                </a:solidFill>
              </a:rPr>
              <a:t>E</a:t>
            </a:r>
            <a:r>
              <a:rPr lang="en-US" b="0" i="0" dirty="0">
                <a:solidFill>
                  <a:srgbClr val="FFFF00"/>
                </a:solidFill>
                <a:effectLst/>
              </a:rPr>
              <a:t>asy to understand and modify for different use cases or scenarios.</a:t>
            </a:r>
          </a:p>
          <a:p>
            <a:endParaRPr lang="en-IN" dirty="0"/>
          </a:p>
        </p:txBody>
      </p:sp>
      <p:pic>
        <p:nvPicPr>
          <p:cNvPr id="6" name="Picture 5" descr="A diagram of a diagram of a positive result">
            <a:extLst>
              <a:ext uri="{FF2B5EF4-FFF2-40B4-BE49-F238E27FC236}">
                <a16:creationId xmlns:a16="http://schemas.microsoft.com/office/drawing/2014/main" id="{81247ADA-768B-0E80-B05C-B951978A7309}"/>
              </a:ext>
            </a:extLst>
          </p:cNvPr>
          <p:cNvPicPr>
            <a:picLocks noChangeAspect="1"/>
          </p:cNvPicPr>
          <p:nvPr/>
        </p:nvPicPr>
        <p:blipFill>
          <a:blip r:embed="rId2"/>
          <a:stretch>
            <a:fillRect/>
          </a:stretch>
        </p:blipFill>
        <p:spPr>
          <a:xfrm>
            <a:off x="4868233" y="381000"/>
            <a:ext cx="6599538" cy="6096000"/>
          </a:xfrm>
          <a:prstGeom prst="rect">
            <a:avLst/>
          </a:prstGeom>
        </p:spPr>
      </p:pic>
    </p:spTree>
    <p:extLst>
      <p:ext uri="{BB962C8B-B14F-4D97-AF65-F5344CB8AC3E}">
        <p14:creationId xmlns:p14="http://schemas.microsoft.com/office/powerpoint/2010/main" val="39574112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237</TotalTime>
  <Words>768</Words>
  <Application>Microsoft Office PowerPoint</Application>
  <PresentationFormat>Widescreen</PresentationFormat>
  <Paragraphs>32</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-apple-system</vt:lpstr>
      <vt:lpstr>Arial</vt:lpstr>
      <vt:lpstr>Roboto</vt:lpstr>
      <vt:lpstr>Tw Cen MT</vt:lpstr>
      <vt:lpstr>Wingdings</vt:lpstr>
      <vt:lpstr>Circuit</vt:lpstr>
      <vt:lpstr>Idea and problem solving approach:</vt:lpstr>
      <vt:lpstr>Technical approach:</vt:lpstr>
      <vt:lpstr>Selling 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Atharva Giramkar</dc:creator>
  <cp:lastModifiedBy>HRUTIK BURDE</cp:lastModifiedBy>
  <cp:revision>2</cp:revision>
  <dcterms:created xsi:type="dcterms:W3CDTF">2024-10-19T03:06:16Z</dcterms:created>
  <dcterms:modified xsi:type="dcterms:W3CDTF">2024-10-19T07:54:39Z</dcterms:modified>
</cp:coreProperties>
</file>