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0" r:id="rId6"/>
    <p:sldId id="271" r:id="rId7"/>
    <p:sldId id="258" r:id="rId8"/>
    <p:sldId id="260" r:id="rId9"/>
    <p:sldId id="266" r:id="rId10"/>
    <p:sldId id="265" r:id="rId11"/>
    <p:sldId id="280" r:id="rId12"/>
    <p:sldId id="262" r:id="rId13"/>
    <p:sldId id="263" r:id="rId14"/>
    <p:sldId id="264" r:id="rId15"/>
    <p:sldId id="273" r:id="rId16"/>
    <p:sldId id="283" r:id="rId17"/>
    <p:sldId id="284" r:id="rId18"/>
    <p:sldId id="285" r:id="rId19"/>
    <p:sldId id="274" r:id="rId20"/>
    <p:sldId id="275" r:id="rId21"/>
    <p:sldId id="276" r:id="rId22"/>
    <p:sldId id="278" r:id="rId23"/>
    <p:sldId id="277" r:id="rId24"/>
    <p:sldId id="28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u-HU"/>
              <a:t>Mintacím szerkesztése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D036E4A-21B5-48B6-B8B7-7BF1530B477C}" type="datetimeFigureOut">
              <a:rPr lang="hu-HU" smtClean="0"/>
              <a:t>2023. 01. 09.</a:t>
            </a:fld>
            <a:endParaRPr lang="hu-H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u-H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A20A0B-EFD4-4C2E-995E-58C3EFE5C4BE}" type="slidenum">
              <a:rPr lang="hu-HU" smtClean="0"/>
              <a:t>‹#›</a:t>
            </a:fld>
            <a:endParaRPr lang="hu-H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074836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24146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22124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51459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D036E4A-21B5-48B6-B8B7-7BF1530B477C}" type="datetimeFigureOut">
              <a:rPr lang="hu-HU" smtClean="0"/>
              <a:t>2023. 01. 09.</a:t>
            </a:fld>
            <a:endParaRPr lang="hu-H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u-H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02269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u-HU"/>
              <a:t>Mintacím szerkesztése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AD036E4A-21B5-48B6-B8B7-7BF1530B477C}" type="datetimeFigureOut">
              <a:rPr lang="hu-HU" smtClean="0"/>
              <a:t>2023. 01. 09.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27537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AD036E4A-21B5-48B6-B8B7-7BF1530B477C}" type="datetimeFigureOut">
              <a:rPr lang="hu-HU" smtClean="0"/>
              <a:t>2023. 01. 09.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406332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AD036E4A-21B5-48B6-B8B7-7BF1530B477C}" type="datetimeFigureOut">
              <a:rPr lang="hu-HU" smtClean="0"/>
              <a:t>2023. 01. 09.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3965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36E4A-21B5-48B6-B8B7-7BF1530B477C}" type="datetimeFigureOut">
              <a:rPr lang="hu-HU" smtClean="0"/>
              <a:t>2023. 01. 09.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79339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u-HU"/>
              <a:t>Mintacím szerkesztése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036E4A-21B5-48B6-B8B7-7BF1530B477C}" type="datetimeFigureOut">
              <a:rPr lang="hu-HU" smtClean="0"/>
              <a:t>2023. 01. 09.</a:t>
            </a:fld>
            <a:endParaRPr lang="hu-H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u-H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09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u-HU"/>
              <a:t>Mintacím szerkesztése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036E4A-21B5-48B6-B8B7-7BF1530B477C}" type="datetimeFigureOut">
              <a:rPr lang="hu-HU" smtClean="0"/>
              <a:t>2023. 01. 09.</a:t>
            </a:fld>
            <a:endParaRPr lang="hu-H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u-H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7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036E4A-21B5-48B6-B8B7-7BF1530B477C}" type="datetimeFigureOut">
              <a:rPr lang="hu-HU" smtClean="0"/>
              <a:t>2023. 01. 09.</a:t>
            </a:fld>
            <a:endParaRPr lang="hu-H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u-H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A20A0B-EFD4-4C2E-995E-58C3EFE5C4BE}" type="slidenum">
              <a:rPr lang="hu-HU" smtClean="0"/>
              <a:t>‹#›</a:t>
            </a:fld>
            <a:endParaRPr lang="hu-H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534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6A4024-2273-4C11-9604-02A2FA6A6838}"/>
              </a:ext>
            </a:extLst>
          </p:cNvPr>
          <p:cNvSpPr>
            <a:spLocks noGrp="1"/>
          </p:cNvSpPr>
          <p:nvPr>
            <p:ph type="ctrTitle"/>
          </p:nvPr>
        </p:nvSpPr>
        <p:spPr/>
        <p:txBody>
          <a:bodyPr/>
          <a:lstStyle/>
          <a:p>
            <a:r>
              <a:rPr lang="hu-HU" dirty="0"/>
              <a:t>Bobi Kft</a:t>
            </a:r>
            <a:br>
              <a:rPr lang="hu-HU" dirty="0"/>
            </a:br>
            <a:r>
              <a:rPr lang="hu-HU" dirty="0"/>
              <a:t>Pályázata</a:t>
            </a:r>
          </a:p>
        </p:txBody>
      </p:sp>
    </p:spTree>
    <p:extLst>
      <p:ext uri="{BB962C8B-B14F-4D97-AF65-F5344CB8AC3E}">
        <p14:creationId xmlns:p14="http://schemas.microsoft.com/office/powerpoint/2010/main" val="111903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84A259-CADD-4050-939B-9A4C9C6F398D}"/>
              </a:ext>
            </a:extLst>
          </p:cNvPr>
          <p:cNvSpPr>
            <a:spLocks noGrp="1"/>
          </p:cNvSpPr>
          <p:nvPr>
            <p:ph type="title"/>
          </p:nvPr>
        </p:nvSpPr>
        <p:spPr/>
        <p:txBody>
          <a:bodyPr/>
          <a:lstStyle/>
          <a:p>
            <a:r>
              <a:rPr lang="hu-HU" dirty="0" err="1"/>
              <a:t>Hrubos</a:t>
            </a:r>
            <a:r>
              <a:rPr lang="hu-HU" dirty="0"/>
              <a:t> Márk</a:t>
            </a:r>
          </a:p>
        </p:txBody>
      </p:sp>
      <p:sp>
        <p:nvSpPr>
          <p:cNvPr id="3" name="Tartalom helye 2">
            <a:extLst>
              <a:ext uri="{FF2B5EF4-FFF2-40B4-BE49-F238E27FC236}">
                <a16:creationId xmlns:a16="http://schemas.microsoft.com/office/drawing/2014/main" id="{FD2FF9F5-F981-4F6B-97B8-434A70BDF6E8}"/>
              </a:ext>
            </a:extLst>
          </p:cNvPr>
          <p:cNvSpPr>
            <a:spLocks noGrp="1"/>
          </p:cNvSpPr>
          <p:nvPr>
            <p:ph idx="1"/>
          </p:nvPr>
        </p:nvSpPr>
        <p:spPr/>
        <p:txBody>
          <a:bodyPr/>
          <a:lstStyle/>
          <a:p>
            <a:r>
              <a:rPr lang="hu-HU" dirty="0"/>
              <a:t>A cég fejlesztésével foglalkozik</a:t>
            </a:r>
          </a:p>
          <a:p>
            <a:r>
              <a:rPr lang="hu-HU" dirty="0"/>
              <a:t>Szereti a kihívásokat</a:t>
            </a:r>
          </a:p>
          <a:p>
            <a:r>
              <a:rPr lang="hu-HU" dirty="0"/>
              <a:t>Csapatban jól összedolgozik</a:t>
            </a:r>
          </a:p>
          <a:p>
            <a:r>
              <a:rPr lang="hu-HU" dirty="0"/>
              <a:t>Vezető egyéniség</a:t>
            </a:r>
          </a:p>
          <a:p>
            <a:endParaRPr lang="hu-HU" dirty="0"/>
          </a:p>
          <a:p>
            <a:endParaRPr lang="hu-HU" dirty="0"/>
          </a:p>
        </p:txBody>
      </p:sp>
    </p:spTree>
    <p:extLst>
      <p:ext uri="{BB962C8B-B14F-4D97-AF65-F5344CB8AC3E}">
        <p14:creationId xmlns:p14="http://schemas.microsoft.com/office/powerpoint/2010/main" val="24737733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C21B8B-51D1-99DB-EDAD-35D82D94CAAB}"/>
              </a:ext>
            </a:extLst>
          </p:cNvPr>
          <p:cNvSpPr>
            <a:spLocks noGrp="1"/>
          </p:cNvSpPr>
          <p:nvPr>
            <p:ph type="ctrTitle"/>
          </p:nvPr>
        </p:nvSpPr>
        <p:spPr/>
        <p:txBody>
          <a:bodyPr/>
          <a:lstStyle/>
          <a:p>
            <a:r>
              <a:rPr lang="hu-HU" dirty="0"/>
              <a:t>SZOLGÁLTATÁSAINK</a:t>
            </a:r>
          </a:p>
        </p:txBody>
      </p:sp>
    </p:spTree>
    <p:extLst>
      <p:ext uri="{BB962C8B-B14F-4D97-AF65-F5344CB8AC3E}">
        <p14:creationId xmlns:p14="http://schemas.microsoft.com/office/powerpoint/2010/main" val="9579368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38E5D4-C393-4A0A-B758-23B36C37A53B}"/>
              </a:ext>
            </a:extLst>
          </p:cNvPr>
          <p:cNvSpPr>
            <a:spLocks noGrp="1"/>
          </p:cNvSpPr>
          <p:nvPr>
            <p:ph type="title"/>
          </p:nvPr>
        </p:nvSpPr>
        <p:spPr/>
        <p:txBody>
          <a:bodyPr/>
          <a:lstStyle/>
          <a:p>
            <a:r>
              <a:rPr lang="hu-HU" dirty="0"/>
              <a:t>Felhőszolgáltatásunk</a:t>
            </a:r>
          </a:p>
        </p:txBody>
      </p:sp>
      <p:sp>
        <p:nvSpPr>
          <p:cNvPr id="3" name="Tartalom helye 2">
            <a:extLst>
              <a:ext uri="{FF2B5EF4-FFF2-40B4-BE49-F238E27FC236}">
                <a16:creationId xmlns:a16="http://schemas.microsoft.com/office/drawing/2014/main" id="{628CAAA0-4F4D-4202-925C-487E6CCF0E9F}"/>
              </a:ext>
            </a:extLst>
          </p:cNvPr>
          <p:cNvSpPr>
            <a:spLocks noGrp="1"/>
          </p:cNvSpPr>
          <p:nvPr>
            <p:ph idx="1"/>
          </p:nvPr>
        </p:nvSpPr>
        <p:spPr/>
        <p:txBody>
          <a:bodyPr/>
          <a:lstStyle/>
          <a:p>
            <a:pPr marL="0" indent="0">
              <a:buNone/>
            </a:pPr>
            <a:r>
              <a:rPr lang="hu-HU" dirty="0"/>
              <a:t>Cégeknek biztosít kisebb adat tárolást,</a:t>
            </a:r>
            <a:br>
              <a:rPr lang="hu-HU" dirty="0"/>
            </a:br>
            <a:r>
              <a:rPr lang="hu-HU" dirty="0"/>
              <a:t>gyors feldolgozási sebességgel.</a:t>
            </a:r>
          </a:p>
          <a:p>
            <a:r>
              <a:rPr lang="hu-HU" dirty="0"/>
              <a:t>Megbízható</a:t>
            </a:r>
          </a:p>
          <a:p>
            <a:r>
              <a:rPr lang="hu-HU" dirty="0"/>
              <a:t>Stabil</a:t>
            </a:r>
          </a:p>
          <a:p>
            <a:r>
              <a:rPr lang="hu-HU" dirty="0"/>
              <a:t>24/7 </a:t>
            </a:r>
            <a:r>
              <a:rPr lang="hu-HU" dirty="0" err="1"/>
              <a:t>support</a:t>
            </a:r>
            <a:endParaRPr lang="hu-HU" dirty="0"/>
          </a:p>
          <a:p>
            <a:r>
              <a:rPr lang="hu-HU" dirty="0"/>
              <a:t>Könnyen kezelhető felület</a:t>
            </a:r>
          </a:p>
          <a:p>
            <a:r>
              <a:rPr lang="hu-HU" dirty="0"/>
              <a:t>Gyors</a:t>
            </a:r>
          </a:p>
          <a:p>
            <a:endParaRPr lang="hu-HU" dirty="0"/>
          </a:p>
          <a:p>
            <a:endParaRPr lang="hu-HU" dirty="0"/>
          </a:p>
          <a:p>
            <a:endParaRPr lang="hu-HU" dirty="0"/>
          </a:p>
        </p:txBody>
      </p:sp>
      <p:pic>
        <p:nvPicPr>
          <p:cNvPr id="5" name="Kép 4">
            <a:extLst>
              <a:ext uri="{FF2B5EF4-FFF2-40B4-BE49-F238E27FC236}">
                <a16:creationId xmlns:a16="http://schemas.microsoft.com/office/drawing/2014/main" id="{2A6A9BDE-5067-4D8B-AA8F-90AA194C0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396" y="2438400"/>
            <a:ext cx="3429000" cy="3429000"/>
          </a:xfrm>
          <a:prstGeom prst="rect">
            <a:avLst/>
          </a:prstGeom>
          <a:ln w="76200">
            <a:solidFill>
              <a:schemeClr val="tx1"/>
            </a:solidFill>
            <a:prstDash val="lgDashDotDot"/>
          </a:ln>
        </p:spPr>
      </p:pic>
    </p:spTree>
    <p:extLst>
      <p:ext uri="{BB962C8B-B14F-4D97-AF65-F5344CB8AC3E}">
        <p14:creationId xmlns:p14="http://schemas.microsoft.com/office/powerpoint/2010/main" val="37377843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8D9E8-127F-4894-A544-4D4A5E1C9AC5}"/>
              </a:ext>
            </a:extLst>
          </p:cNvPr>
          <p:cNvSpPr>
            <a:spLocks noGrp="1"/>
          </p:cNvSpPr>
          <p:nvPr>
            <p:ph type="title"/>
          </p:nvPr>
        </p:nvSpPr>
        <p:spPr/>
        <p:txBody>
          <a:bodyPr/>
          <a:lstStyle/>
          <a:p>
            <a:r>
              <a:rPr lang="hu-HU" dirty="0"/>
              <a:t>Csomagok</a:t>
            </a:r>
          </a:p>
        </p:txBody>
      </p:sp>
      <p:sp>
        <p:nvSpPr>
          <p:cNvPr id="3" name="Tartalom helye 2">
            <a:extLst>
              <a:ext uri="{FF2B5EF4-FFF2-40B4-BE49-F238E27FC236}">
                <a16:creationId xmlns:a16="http://schemas.microsoft.com/office/drawing/2014/main" id="{430AD553-0D57-4423-9F43-C31B4FF19A33}"/>
              </a:ext>
            </a:extLst>
          </p:cNvPr>
          <p:cNvSpPr>
            <a:spLocks noGrp="1"/>
          </p:cNvSpPr>
          <p:nvPr>
            <p:ph idx="1"/>
          </p:nvPr>
        </p:nvSpPr>
        <p:spPr/>
        <p:txBody>
          <a:bodyPr/>
          <a:lstStyle/>
          <a:p>
            <a:r>
              <a:rPr lang="hu-HU" dirty="0"/>
              <a:t>A cégünk több fajta választható csomagot kínál.</a:t>
            </a:r>
          </a:p>
          <a:p>
            <a:r>
              <a:rPr lang="hu-HU" dirty="0"/>
              <a:t>Ilyen felszereltségű gépek és cég mellé a 15 TB-os csomagunkat ajánljuk.</a:t>
            </a:r>
          </a:p>
          <a:p>
            <a:r>
              <a:rPr lang="hu-HU" dirty="0"/>
              <a:t>Ez a csomag 50.000Ft-ba kerül évente (Ez több évre előre kedvezményesebb is lehet).</a:t>
            </a:r>
          </a:p>
          <a:p>
            <a:r>
              <a:rPr lang="hu-HU" dirty="0"/>
              <a:t>A dolgozók fejenként 50 GB adatot tudnak tárolni a felhőben.</a:t>
            </a:r>
          </a:p>
          <a:p>
            <a:endParaRPr lang="hu-HU" dirty="0"/>
          </a:p>
          <a:p>
            <a:endParaRPr lang="hu-HU" dirty="0"/>
          </a:p>
        </p:txBody>
      </p:sp>
    </p:spTree>
    <p:extLst>
      <p:ext uri="{BB962C8B-B14F-4D97-AF65-F5344CB8AC3E}">
        <p14:creationId xmlns:p14="http://schemas.microsoft.com/office/powerpoint/2010/main" val="39045389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0646E1-7CF0-4F76-AC17-E9607D3A935C}"/>
              </a:ext>
            </a:extLst>
          </p:cNvPr>
          <p:cNvSpPr>
            <a:spLocks noGrp="1"/>
          </p:cNvSpPr>
          <p:nvPr>
            <p:ph type="ctrTitle"/>
          </p:nvPr>
        </p:nvSpPr>
        <p:spPr/>
        <p:txBody>
          <a:bodyPr/>
          <a:lstStyle/>
          <a:p>
            <a:r>
              <a:rPr lang="hu-HU" dirty="0"/>
              <a:t>Közvélemény statisztikák</a:t>
            </a:r>
          </a:p>
        </p:txBody>
      </p:sp>
    </p:spTree>
    <p:extLst>
      <p:ext uri="{BB962C8B-B14F-4D97-AF65-F5344CB8AC3E}">
        <p14:creationId xmlns:p14="http://schemas.microsoft.com/office/powerpoint/2010/main" val="30151617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063AAF-DFA9-4402-AB22-CF5B779F2ECC}"/>
              </a:ext>
            </a:extLst>
          </p:cNvPr>
          <p:cNvSpPr>
            <a:spLocks noGrp="1"/>
          </p:cNvSpPr>
          <p:nvPr>
            <p:ph type="title"/>
          </p:nvPr>
        </p:nvSpPr>
        <p:spPr/>
        <p:txBody>
          <a:bodyPr/>
          <a:lstStyle/>
          <a:p>
            <a:r>
              <a:rPr lang="hu-HU" dirty="0"/>
              <a:t>Eredmény 50 vélemény alapján:</a:t>
            </a:r>
          </a:p>
        </p:txBody>
      </p:sp>
      <p:sp>
        <p:nvSpPr>
          <p:cNvPr id="3" name="Tartalom helye 2">
            <a:extLst>
              <a:ext uri="{FF2B5EF4-FFF2-40B4-BE49-F238E27FC236}">
                <a16:creationId xmlns:a16="http://schemas.microsoft.com/office/drawing/2014/main" id="{5834F386-5691-4D10-A1F5-2B474DBCAC3E}"/>
              </a:ext>
            </a:extLst>
          </p:cNvPr>
          <p:cNvSpPr>
            <a:spLocks noGrp="1"/>
          </p:cNvSpPr>
          <p:nvPr>
            <p:ph idx="1"/>
          </p:nvPr>
        </p:nvSpPr>
        <p:spPr/>
        <p:txBody>
          <a:bodyPr/>
          <a:lstStyle/>
          <a:p>
            <a:pPr marL="0" indent="0">
              <a:buNone/>
            </a:pPr>
            <a:r>
              <a:rPr lang="hu-HU" dirty="0"/>
              <a:t>Egy munkakörnyezetben:</a:t>
            </a:r>
          </a:p>
          <a:p>
            <a:r>
              <a:rPr lang="hu-HU" dirty="0"/>
              <a:t>A legtöbben telefont használnak - 61%,</a:t>
            </a:r>
            <a:br>
              <a:rPr lang="hu-HU" dirty="0"/>
            </a:br>
            <a:r>
              <a:rPr lang="hu-HU" dirty="0"/>
              <a:t>a legkevesebben pedig, tabletet - 48%.</a:t>
            </a:r>
          </a:p>
          <a:p>
            <a:r>
              <a:rPr lang="hu-HU" dirty="0"/>
              <a:t>A legtöbben Apple márkájú telefont preferálnak - 58%,</a:t>
            </a:r>
            <a:br>
              <a:rPr lang="hu-HU" dirty="0"/>
            </a:br>
            <a:r>
              <a:rPr lang="hu-HU" dirty="0"/>
              <a:t>a legkevesebben pedig, </a:t>
            </a:r>
            <a:r>
              <a:rPr lang="hu-HU" dirty="0" err="1"/>
              <a:t>Murena</a:t>
            </a:r>
            <a:r>
              <a:rPr lang="hu-HU" dirty="0"/>
              <a:t> márkájú telefont - 2%.</a:t>
            </a:r>
          </a:p>
          <a:p>
            <a:r>
              <a:rPr lang="hu-HU" dirty="0"/>
              <a:t>A legtöbben Apple márkájú tabletet preferálnak - 58%,</a:t>
            </a:r>
            <a:br>
              <a:rPr lang="hu-HU" dirty="0"/>
            </a:br>
            <a:r>
              <a:rPr lang="hu-HU" dirty="0"/>
              <a:t>a legkevesebben pedig, </a:t>
            </a:r>
            <a:r>
              <a:rPr lang="hu-HU" dirty="0" err="1"/>
              <a:t>Huawei</a:t>
            </a:r>
            <a:r>
              <a:rPr lang="hu-HU" dirty="0"/>
              <a:t> márkájú tabletet - 0%.</a:t>
            </a:r>
          </a:p>
          <a:p>
            <a:r>
              <a:rPr lang="hu-HU" dirty="0"/>
              <a:t>A legtöbben normál méretű telefont preferálnak - 56%,</a:t>
            </a:r>
            <a:br>
              <a:rPr lang="hu-HU" dirty="0"/>
            </a:br>
            <a:r>
              <a:rPr lang="hu-HU" dirty="0"/>
              <a:t>a legkevesebben pedig, kis méretű telefont - 8%.</a:t>
            </a:r>
          </a:p>
          <a:p>
            <a:pPr marL="0" indent="0">
              <a:buNone/>
            </a:pPr>
            <a:endParaRPr lang="hu-HU" dirty="0"/>
          </a:p>
        </p:txBody>
      </p:sp>
    </p:spTree>
    <p:extLst>
      <p:ext uri="{BB962C8B-B14F-4D97-AF65-F5344CB8AC3E}">
        <p14:creationId xmlns:p14="http://schemas.microsoft.com/office/powerpoint/2010/main" val="26352249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C87755C7-8B0B-9001-E0C1-F09EA0B27C74}"/>
              </a:ext>
            </a:extLst>
          </p:cNvPr>
          <p:cNvSpPr>
            <a:spLocks noGrp="1"/>
          </p:cNvSpPr>
          <p:nvPr>
            <p:ph idx="1"/>
          </p:nvPr>
        </p:nvSpPr>
        <p:spPr/>
        <p:txBody>
          <a:bodyPr/>
          <a:lstStyle/>
          <a:p>
            <a:pPr marL="0" indent="0">
              <a:buNone/>
            </a:pPr>
            <a:r>
              <a:rPr lang="hu-HU" dirty="0"/>
              <a:t>Egy munkakörnyezetben:</a:t>
            </a:r>
          </a:p>
          <a:p>
            <a:r>
              <a:rPr lang="hu-HU" dirty="0"/>
              <a:t>A legtöbben Windows operációs rendszerű laptopot preferálnak - 64%,</a:t>
            </a:r>
            <a:br>
              <a:rPr lang="hu-HU" dirty="0"/>
            </a:br>
            <a:r>
              <a:rPr lang="hu-HU" dirty="0"/>
              <a:t>a legkevesebben pedig, Linux operációs rendszert - 8%.</a:t>
            </a:r>
          </a:p>
          <a:p>
            <a:r>
              <a:rPr lang="hu-HU" dirty="0"/>
              <a:t>A legtöbben Apple márkájú laptopot preferálnak - 58%,</a:t>
            </a:r>
            <a:br>
              <a:rPr lang="hu-HU" dirty="0"/>
            </a:br>
            <a:r>
              <a:rPr lang="hu-HU" dirty="0"/>
              <a:t>a legkevesebben pedig, Dell márkájú laptopot - 3%.</a:t>
            </a:r>
          </a:p>
          <a:p>
            <a:r>
              <a:rPr lang="hu-HU" dirty="0"/>
              <a:t>A válaszadók 94%-a szerint kényelmes több eszközt használni munkahelyen.</a:t>
            </a:r>
          </a:p>
          <a:p>
            <a:r>
              <a:rPr lang="hu-HU" dirty="0"/>
              <a:t>A válaszadók 60%-a. szerint céges telefonra és számitógépre van a legnagyobb igény.</a:t>
            </a:r>
          </a:p>
        </p:txBody>
      </p:sp>
    </p:spTree>
    <p:extLst>
      <p:ext uri="{BB962C8B-B14F-4D97-AF65-F5344CB8AC3E}">
        <p14:creationId xmlns:p14="http://schemas.microsoft.com/office/powerpoint/2010/main" val="6337839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A85E74EE-B619-7CA6-B335-CA6E9319E204}"/>
              </a:ext>
            </a:extLst>
          </p:cNvPr>
          <p:cNvSpPr>
            <a:spLocks noGrp="1"/>
          </p:cNvSpPr>
          <p:nvPr>
            <p:ph idx="1"/>
          </p:nvPr>
        </p:nvSpPr>
        <p:spPr>
          <a:xfrm>
            <a:off x="1371600" y="1476462"/>
            <a:ext cx="9601200" cy="4390937"/>
          </a:xfrm>
        </p:spPr>
        <p:txBody>
          <a:bodyPr>
            <a:normAutofit/>
          </a:bodyPr>
          <a:lstStyle/>
          <a:p>
            <a:pPr marL="0" indent="0">
              <a:buNone/>
            </a:pPr>
            <a:r>
              <a:rPr lang="hu-HU" dirty="0"/>
              <a:t>Szituációs kérdések:</a:t>
            </a:r>
          </a:p>
          <a:p>
            <a:r>
              <a:rPr lang="hu-HU" dirty="0"/>
              <a:t>A válaszadók nagy része havonta átlagosan 10-20 órát használják a telefonjukat munkára.</a:t>
            </a:r>
          </a:p>
          <a:p>
            <a:r>
              <a:rPr lang="hu-HU" dirty="0"/>
              <a:t>A válaszadók 78%-a a telefonjukon mobil alkalmazást vesznek igénybe</a:t>
            </a:r>
          </a:p>
          <a:p>
            <a:r>
              <a:rPr lang="hu-HU" dirty="0"/>
              <a:t>A válaszadók fele egyénileg, a másik fele közösen (csapatban) dolgozik.</a:t>
            </a:r>
          </a:p>
          <a:p>
            <a:r>
              <a:rPr lang="hu-HU" dirty="0"/>
              <a:t>A válaszadók 38%-a több mint 10 programot használ egyszerre (pc.-n).</a:t>
            </a:r>
          </a:p>
          <a:p>
            <a:r>
              <a:rPr lang="hu-HU" dirty="0"/>
              <a:t>A válaszadók 36%-a 10-20 ablakot használ egy böngészőn belül (pc.-n).</a:t>
            </a:r>
          </a:p>
          <a:p>
            <a:r>
              <a:rPr lang="hu-HU" dirty="0"/>
              <a:t>A válaszadók nagy része a Microsoft Office szolgáltatásai közül az Excel-t, Word-öt és a PowerPoint-ot használja.</a:t>
            </a:r>
          </a:p>
          <a:p>
            <a:r>
              <a:rPr lang="hu-HU" dirty="0"/>
              <a:t>A válaszadók 48%-a aki cégnél dolgozik, a Google Drive felhőszolgáltatást veszi igénybe.</a:t>
            </a:r>
          </a:p>
        </p:txBody>
      </p:sp>
    </p:spTree>
    <p:extLst>
      <p:ext uri="{BB962C8B-B14F-4D97-AF65-F5344CB8AC3E}">
        <p14:creationId xmlns:p14="http://schemas.microsoft.com/office/powerpoint/2010/main" val="4074677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3CF8FBD0-FBCA-1141-DA34-F894E72604F6}"/>
              </a:ext>
            </a:extLst>
          </p:cNvPr>
          <p:cNvSpPr>
            <a:spLocks noGrp="1"/>
          </p:cNvSpPr>
          <p:nvPr>
            <p:ph idx="1"/>
          </p:nvPr>
        </p:nvSpPr>
        <p:spPr/>
        <p:txBody>
          <a:bodyPr/>
          <a:lstStyle/>
          <a:p>
            <a:pPr marL="0" indent="0">
              <a:buNone/>
            </a:pPr>
            <a:r>
              <a:rPr lang="hu-HU" dirty="0"/>
              <a:t>Cégértékelés:</a:t>
            </a:r>
          </a:p>
          <a:p>
            <a:r>
              <a:rPr lang="hu-HU" dirty="0"/>
              <a:t>A válaszadók 10es skálán 8-9-re értékelik a cég munkásságát.</a:t>
            </a:r>
          </a:p>
          <a:p>
            <a:r>
              <a:rPr lang="hu-HU" dirty="0"/>
              <a:t>A válaszadók 62%-a értékesnek tartja a cég által nyújtott szolgáltatásokat.</a:t>
            </a:r>
          </a:p>
          <a:p>
            <a:r>
              <a:rPr lang="hu-HU" dirty="0"/>
              <a:t>A válaszadók 72%-a szerint egy ígéretes, fejlődő cégről van szó.</a:t>
            </a:r>
          </a:p>
          <a:p>
            <a:r>
              <a:rPr lang="hu-HU" dirty="0"/>
              <a:t>Javaslat szerint:</a:t>
            </a:r>
            <a:br>
              <a:rPr lang="hu-HU" dirty="0"/>
            </a:br>
            <a:r>
              <a:rPr lang="hu-HU" dirty="0"/>
              <a:t>- a kommunikációt a cégen belül lehetne fejleszteni,</a:t>
            </a:r>
            <a:br>
              <a:rPr lang="hu-HU" dirty="0"/>
            </a:br>
            <a:r>
              <a:rPr lang="hu-HU" dirty="0"/>
              <a:t>- több és/vagy többféle szolgáltatást nyújthatna a cég</a:t>
            </a:r>
          </a:p>
        </p:txBody>
      </p:sp>
    </p:spTree>
    <p:extLst>
      <p:ext uri="{BB962C8B-B14F-4D97-AF65-F5344CB8AC3E}">
        <p14:creationId xmlns:p14="http://schemas.microsoft.com/office/powerpoint/2010/main" val="27310320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691D87-E27B-43A0-BC22-F54E5C961901}"/>
              </a:ext>
            </a:extLst>
          </p:cNvPr>
          <p:cNvSpPr>
            <a:spLocks noGrp="1"/>
          </p:cNvSpPr>
          <p:nvPr>
            <p:ph type="ctrTitle"/>
          </p:nvPr>
        </p:nvSpPr>
        <p:spPr/>
        <p:txBody>
          <a:bodyPr/>
          <a:lstStyle/>
          <a:p>
            <a:r>
              <a:rPr lang="hu-HU" dirty="0"/>
              <a:t>Költségvetés</a:t>
            </a:r>
          </a:p>
        </p:txBody>
      </p:sp>
    </p:spTree>
    <p:extLst>
      <p:ext uri="{BB962C8B-B14F-4D97-AF65-F5344CB8AC3E}">
        <p14:creationId xmlns:p14="http://schemas.microsoft.com/office/powerpoint/2010/main" val="17669177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A022041-3D35-4668-BB3E-8EBD3E9E2D96}"/>
              </a:ext>
            </a:extLst>
          </p:cNvPr>
          <p:cNvSpPr>
            <a:spLocks noGrp="1"/>
          </p:cNvSpPr>
          <p:nvPr>
            <p:ph type="title"/>
          </p:nvPr>
        </p:nvSpPr>
        <p:spPr/>
        <p:txBody>
          <a:bodyPr/>
          <a:lstStyle/>
          <a:p>
            <a:r>
              <a:rPr lang="hu-HU" dirty="0"/>
              <a:t>Cégről</a:t>
            </a:r>
          </a:p>
        </p:txBody>
      </p:sp>
      <p:sp>
        <p:nvSpPr>
          <p:cNvPr id="3" name="Tartalom helye 2">
            <a:extLst>
              <a:ext uri="{FF2B5EF4-FFF2-40B4-BE49-F238E27FC236}">
                <a16:creationId xmlns:a16="http://schemas.microsoft.com/office/drawing/2014/main" id="{8D27F809-9BC9-4420-90A3-4E3B3FB9AE68}"/>
              </a:ext>
            </a:extLst>
          </p:cNvPr>
          <p:cNvSpPr>
            <a:spLocks noGrp="1"/>
          </p:cNvSpPr>
          <p:nvPr>
            <p:ph idx="1"/>
          </p:nvPr>
        </p:nvSpPr>
        <p:spPr/>
        <p:txBody>
          <a:bodyPr>
            <a:normAutofit lnSpcReduction="10000"/>
          </a:bodyPr>
          <a:lstStyle/>
          <a:p>
            <a:r>
              <a:rPr lang="hu-HU" dirty="0"/>
              <a:t>A Bobi Kft egy nemrég alapult cég ami segít az informatika vállalatok rendszereit felújítani.</a:t>
            </a:r>
          </a:p>
          <a:p>
            <a:pPr marL="0" indent="0">
              <a:buNone/>
            </a:pPr>
            <a:r>
              <a:rPr lang="hu-HU" dirty="0"/>
              <a:t>Cégünk:</a:t>
            </a:r>
          </a:p>
          <a:p>
            <a:r>
              <a:rPr lang="hu-HU" dirty="0"/>
              <a:t>Felhőszolgáltatást nyújt.</a:t>
            </a:r>
          </a:p>
          <a:p>
            <a:r>
              <a:rPr lang="hu-HU" dirty="0"/>
              <a:t>Pozitív értelemben sokoldalú és anyagilag biztos.</a:t>
            </a:r>
          </a:p>
          <a:p>
            <a:r>
              <a:rPr lang="hu-HU" dirty="0"/>
              <a:t>Anyagi szempontból jó választás.</a:t>
            </a:r>
          </a:p>
          <a:p>
            <a:r>
              <a:rPr lang="hu-HU" dirty="0"/>
              <a:t>Minőségi munkát biztosít.</a:t>
            </a:r>
          </a:p>
          <a:p>
            <a:r>
              <a:rPr lang="hu-HU" dirty="0"/>
              <a:t>Megfelelő ár/érték arányban dolgozik.</a:t>
            </a:r>
          </a:p>
          <a:p>
            <a:r>
              <a:rPr lang="hu-HU" dirty="0"/>
              <a:t>Precíz és gyors munkát végez.</a:t>
            </a:r>
          </a:p>
        </p:txBody>
      </p:sp>
      <p:pic>
        <p:nvPicPr>
          <p:cNvPr id="5" name="Kép 4" descr="A képen szöveg, égbolt, kültéri, felhős látható&#10;&#10;Automatikusan generált leírás">
            <a:extLst>
              <a:ext uri="{FF2B5EF4-FFF2-40B4-BE49-F238E27FC236}">
                <a16:creationId xmlns:a16="http://schemas.microsoft.com/office/drawing/2014/main" id="{E71D9756-9A33-111E-C28B-4B0C77661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531" y="3247831"/>
            <a:ext cx="2733869" cy="2733869"/>
          </a:xfrm>
          <a:prstGeom prst="rect">
            <a:avLst/>
          </a:prstGeom>
          <a:ln w="76200">
            <a:solidFill>
              <a:schemeClr val="tx1"/>
            </a:solidFill>
            <a:prstDash val="lgDashDotDot"/>
          </a:ln>
        </p:spPr>
      </p:pic>
    </p:spTree>
    <p:extLst>
      <p:ext uri="{BB962C8B-B14F-4D97-AF65-F5344CB8AC3E}">
        <p14:creationId xmlns:p14="http://schemas.microsoft.com/office/powerpoint/2010/main" val="23651703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14E546A-9C45-413D-B966-0D861DCCC46A}"/>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FF9EA806-E32A-4B8E-A07F-5493272BDBE0}"/>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21407308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A9F7CE-A588-4246-A167-0E5BF63E3595}"/>
              </a:ext>
            </a:extLst>
          </p:cNvPr>
          <p:cNvSpPr>
            <a:spLocks noGrp="1"/>
          </p:cNvSpPr>
          <p:nvPr>
            <p:ph type="ctrTitle"/>
          </p:nvPr>
        </p:nvSpPr>
        <p:spPr/>
        <p:txBody>
          <a:bodyPr/>
          <a:lstStyle/>
          <a:p>
            <a:r>
              <a:rPr lang="hu-HU" dirty="0"/>
              <a:t>Linux és Windows összehasonlítása</a:t>
            </a:r>
          </a:p>
        </p:txBody>
      </p:sp>
    </p:spTree>
    <p:extLst>
      <p:ext uri="{BB962C8B-B14F-4D97-AF65-F5344CB8AC3E}">
        <p14:creationId xmlns:p14="http://schemas.microsoft.com/office/powerpoint/2010/main" val="16575730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078600-CDEC-1DC8-FFD5-1287050661E1}"/>
              </a:ext>
            </a:extLst>
          </p:cNvPr>
          <p:cNvSpPr>
            <a:spLocks noGrp="1"/>
          </p:cNvSpPr>
          <p:nvPr>
            <p:ph type="title"/>
          </p:nvPr>
        </p:nvSpPr>
        <p:spPr/>
        <p:txBody>
          <a:bodyPr/>
          <a:lstStyle/>
          <a:p>
            <a:r>
              <a:rPr lang="hu-HU" dirty="0"/>
              <a:t>Windows / Linux</a:t>
            </a:r>
          </a:p>
        </p:txBody>
      </p:sp>
      <p:sp>
        <p:nvSpPr>
          <p:cNvPr id="3" name="Tartalom helye 2">
            <a:extLst>
              <a:ext uri="{FF2B5EF4-FFF2-40B4-BE49-F238E27FC236}">
                <a16:creationId xmlns:a16="http://schemas.microsoft.com/office/drawing/2014/main" id="{61A48EA1-2878-820D-7CC4-F06EE92591CA}"/>
              </a:ext>
            </a:extLst>
          </p:cNvPr>
          <p:cNvSpPr>
            <a:spLocks noGrp="1"/>
          </p:cNvSpPr>
          <p:nvPr>
            <p:ph idx="1"/>
          </p:nvPr>
        </p:nvSpPr>
        <p:spPr/>
        <p:txBody>
          <a:bodyPr>
            <a:normAutofit/>
          </a:bodyPr>
          <a:lstStyle/>
          <a:p>
            <a:r>
              <a:rPr lang="en-US" dirty="0"/>
              <a:t>Windows</a:t>
            </a:r>
            <a:r>
              <a:rPr lang="hu-HU" dirty="0"/>
              <a:t>: (A Microsoft főként a kereskedelemre épül.) Licenc-</a:t>
            </a:r>
            <a:r>
              <a:rPr lang="hu-HU" dirty="0" err="1"/>
              <a:t>elt</a:t>
            </a:r>
            <a:r>
              <a:rPr lang="hu-HU" dirty="0"/>
              <a:t> operációs rendszer, és a forráskódja nem elérhető. Cégtulajdonosoknak, más kereskedelmi ügyfeleknek, illetve kevés számítógép és/vagy programozási ismeretekkel rendelkező felhasználóknak készült, mivel a használata egyszerű, egyértelmű és letisztult.</a:t>
            </a:r>
          </a:p>
          <a:p>
            <a:r>
              <a:rPr lang="en-US" dirty="0"/>
              <a:t>Linux</a:t>
            </a:r>
            <a:r>
              <a:rPr lang="hu-HU" dirty="0"/>
              <a:t>:</a:t>
            </a:r>
            <a:r>
              <a:rPr lang="en-US" dirty="0"/>
              <a:t> </a:t>
            </a:r>
            <a:r>
              <a:rPr lang="hu-HU" dirty="0"/>
              <a:t>A Linux lehetővé teszi a felhasználók számára, hogy hozzáférjenek az operációs rendszer forráskódjához, és felhatalmazza őket, hogy választásuk szerint módosítsák. Egy ingyenes és nyílt forráskódú operációs rendszer, amely Unix szabványokon alapul, programozási felülettel és felhasználói felülettel való kompatibilitást biztosít. Számos külön kifejlesztett elemet is tartalmaz és  szabadalmaztatott kódtól mentes.</a:t>
            </a:r>
          </a:p>
        </p:txBody>
      </p:sp>
    </p:spTree>
    <p:extLst>
      <p:ext uri="{BB962C8B-B14F-4D97-AF65-F5344CB8AC3E}">
        <p14:creationId xmlns:p14="http://schemas.microsoft.com/office/powerpoint/2010/main" val="251215747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E27C9E-47B9-405D-8C70-0BFDE2F43314}"/>
              </a:ext>
            </a:extLst>
          </p:cNvPr>
          <p:cNvSpPr>
            <a:spLocks noGrp="1"/>
          </p:cNvSpPr>
          <p:nvPr>
            <p:ph type="ctrTitle"/>
          </p:nvPr>
        </p:nvSpPr>
        <p:spPr/>
        <p:txBody>
          <a:bodyPr/>
          <a:lstStyle/>
          <a:p>
            <a:r>
              <a:rPr lang="hu-HU" dirty="0"/>
              <a:t>Mobileszközök</a:t>
            </a:r>
          </a:p>
        </p:txBody>
      </p:sp>
    </p:spTree>
    <p:extLst>
      <p:ext uri="{BB962C8B-B14F-4D97-AF65-F5344CB8AC3E}">
        <p14:creationId xmlns:p14="http://schemas.microsoft.com/office/powerpoint/2010/main" val="403725742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48B8B4-7EDF-A980-38CC-94F5AF347C1A}"/>
              </a:ext>
            </a:extLst>
          </p:cNvPr>
          <p:cNvSpPr>
            <a:spLocks noGrp="1"/>
          </p:cNvSpPr>
          <p:nvPr>
            <p:ph type="title"/>
          </p:nvPr>
        </p:nvSpPr>
        <p:spPr/>
        <p:txBody>
          <a:bodyPr/>
          <a:lstStyle/>
          <a:p>
            <a:r>
              <a:rPr lang="hu-HU" dirty="0"/>
              <a:t>Telefonok / Tabletek</a:t>
            </a:r>
          </a:p>
        </p:txBody>
      </p:sp>
      <p:sp>
        <p:nvSpPr>
          <p:cNvPr id="3" name="Tartalom helye 2">
            <a:extLst>
              <a:ext uri="{FF2B5EF4-FFF2-40B4-BE49-F238E27FC236}">
                <a16:creationId xmlns:a16="http://schemas.microsoft.com/office/drawing/2014/main" id="{7801F967-4895-6DD6-5217-A327F996BE14}"/>
              </a:ext>
            </a:extLst>
          </p:cNvPr>
          <p:cNvSpPr>
            <a:spLocks noGrp="1"/>
          </p:cNvSpPr>
          <p:nvPr>
            <p:ph idx="1"/>
          </p:nvPr>
        </p:nvSpPr>
        <p:spPr/>
        <p:txBody>
          <a:bodyPr/>
          <a:lstStyle/>
          <a:p>
            <a:r>
              <a:rPr lang="hu-HU" dirty="0"/>
              <a:t>A céges telefon kényelmet biztosíthat. A munka és a magánélet elkülönítése a legnagyobb pozitívum a céges telefonban.</a:t>
            </a:r>
          </a:p>
          <a:p>
            <a:r>
              <a:rPr lang="hu-HU" dirty="0"/>
              <a:t>A céges telefon hivatalos. Felelőséggel jár, mint minden munkával kapcsolatos teendő, de egy céges telefon segíthet a munka gördülékenyebb haladásában.</a:t>
            </a:r>
          </a:p>
          <a:p>
            <a:r>
              <a:rPr lang="hu-HU" dirty="0"/>
              <a:t>A tablet egy megfelelő eszköz egyes munkák elvégzésére, és rugalmasabb lehet egy munkahelyen a tablet használata, mivel viszonylag kicsi, kompakt és az irodán belül és akár kívülre is könnyen magunkkal tudjuk vinni.</a:t>
            </a:r>
          </a:p>
          <a:p>
            <a:r>
              <a:rPr lang="hu-HU" dirty="0"/>
              <a:t>A tablet felhasználása egyszerű és elég nagy ahhoz, hogy dolgozni lehessen rajta.</a:t>
            </a:r>
          </a:p>
        </p:txBody>
      </p:sp>
    </p:spTree>
    <p:extLst>
      <p:ext uri="{BB962C8B-B14F-4D97-AF65-F5344CB8AC3E}">
        <p14:creationId xmlns:p14="http://schemas.microsoft.com/office/powerpoint/2010/main" val="111529139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0D1048-7C31-4DCF-9705-853F8CC01B6F}"/>
              </a:ext>
            </a:extLst>
          </p:cNvPr>
          <p:cNvSpPr>
            <a:spLocks noGrp="1"/>
          </p:cNvSpPr>
          <p:nvPr>
            <p:ph type="ctrTitle"/>
          </p:nvPr>
        </p:nvSpPr>
        <p:spPr/>
        <p:txBody>
          <a:bodyPr/>
          <a:lstStyle/>
          <a:p>
            <a:r>
              <a:rPr lang="hu-HU" dirty="0"/>
              <a:t>Köszönjük a figyelmet!</a:t>
            </a:r>
          </a:p>
        </p:txBody>
      </p:sp>
      <p:sp>
        <p:nvSpPr>
          <p:cNvPr id="3" name="Alcím 2">
            <a:extLst>
              <a:ext uri="{FF2B5EF4-FFF2-40B4-BE49-F238E27FC236}">
                <a16:creationId xmlns:a16="http://schemas.microsoft.com/office/drawing/2014/main" id="{F5A84635-A2D4-4042-80CA-09DA97BE41AA}"/>
              </a:ext>
            </a:extLst>
          </p:cNvPr>
          <p:cNvSpPr>
            <a:spLocks noGrp="1"/>
          </p:cNvSpPr>
          <p:nvPr>
            <p:ph type="subTitle" idx="1"/>
          </p:nvPr>
        </p:nvSpPr>
        <p:spPr/>
        <p:txBody>
          <a:bodyPr/>
          <a:lstStyle/>
          <a:p>
            <a:r>
              <a:rPr lang="hu-HU" dirty="0"/>
              <a:t>Bobi KFT</a:t>
            </a:r>
          </a:p>
        </p:txBody>
      </p:sp>
    </p:spTree>
    <p:extLst>
      <p:ext uri="{BB962C8B-B14F-4D97-AF65-F5344CB8AC3E}">
        <p14:creationId xmlns:p14="http://schemas.microsoft.com/office/powerpoint/2010/main" val="28545848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58A08E-F54F-4DD1-806A-4E4944F8BC27}"/>
              </a:ext>
            </a:extLst>
          </p:cNvPr>
          <p:cNvSpPr>
            <a:spLocks noGrp="1"/>
          </p:cNvSpPr>
          <p:nvPr>
            <p:ph type="ctrTitle"/>
          </p:nvPr>
        </p:nvSpPr>
        <p:spPr>
          <a:xfrm>
            <a:off x="1915127" y="2828689"/>
            <a:ext cx="8361229" cy="2098226"/>
          </a:xfrm>
        </p:spPr>
        <p:txBody>
          <a:bodyPr/>
          <a:lstStyle/>
          <a:p>
            <a:r>
              <a:rPr lang="hu-HU" dirty="0"/>
              <a:t>A munkafolyamat elvégzése / A Rendszere</a:t>
            </a:r>
          </a:p>
        </p:txBody>
      </p:sp>
    </p:spTree>
    <p:extLst>
      <p:ext uri="{BB962C8B-B14F-4D97-AF65-F5344CB8AC3E}">
        <p14:creationId xmlns:p14="http://schemas.microsoft.com/office/powerpoint/2010/main" val="6530196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91C68-D626-4410-8538-58D8BDE47D79}"/>
              </a:ext>
            </a:extLst>
          </p:cNvPr>
          <p:cNvSpPr>
            <a:spLocks noGrp="1"/>
          </p:cNvSpPr>
          <p:nvPr>
            <p:ph type="title"/>
          </p:nvPr>
        </p:nvSpPr>
        <p:spPr/>
        <p:txBody>
          <a:bodyPr/>
          <a:lstStyle/>
          <a:p>
            <a:r>
              <a:rPr lang="hu-HU" dirty="0"/>
              <a:t>Ellenőrzés</a:t>
            </a:r>
          </a:p>
        </p:txBody>
      </p:sp>
      <p:sp>
        <p:nvSpPr>
          <p:cNvPr id="3" name="Tartalom helye 2">
            <a:extLst>
              <a:ext uri="{FF2B5EF4-FFF2-40B4-BE49-F238E27FC236}">
                <a16:creationId xmlns:a16="http://schemas.microsoft.com/office/drawing/2014/main" id="{078507EC-CDE2-4394-B524-EFE63F0661E8}"/>
              </a:ext>
            </a:extLst>
          </p:cNvPr>
          <p:cNvSpPr>
            <a:spLocks noGrp="1"/>
          </p:cNvSpPr>
          <p:nvPr>
            <p:ph idx="1"/>
          </p:nvPr>
        </p:nvSpPr>
        <p:spPr/>
        <p:txBody>
          <a:bodyPr/>
          <a:lstStyle/>
          <a:p>
            <a:r>
              <a:rPr lang="hu-HU" dirty="0"/>
              <a:t>Mi amikor hálózatot építünk ki, vagy újítunk fel, akkor mindig saját módszerünknek megfelelően ellenőrizzük az adott munkafolyamatokat ami nekünk egy két lépcsős ellenőrzés. </a:t>
            </a:r>
          </a:p>
          <a:p>
            <a:r>
              <a:rPr lang="hu-HU" dirty="0"/>
              <a:t>Ezt a két ellenőrzést a legjobb embereink végzik és már a megszokott módszernek hála gördülékenyen folytatódhat minden munka. </a:t>
            </a:r>
          </a:p>
          <a:p>
            <a:r>
              <a:rPr lang="hu-HU" dirty="0"/>
              <a:t>Tapasztalatokból tudni, hogy bevált és működő módszer.</a:t>
            </a:r>
          </a:p>
        </p:txBody>
      </p:sp>
    </p:spTree>
    <p:extLst>
      <p:ext uri="{BB962C8B-B14F-4D97-AF65-F5344CB8AC3E}">
        <p14:creationId xmlns:p14="http://schemas.microsoft.com/office/powerpoint/2010/main" val="29480289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F703E7-C4E1-450F-8484-4C1EDB6CC0D4}"/>
              </a:ext>
            </a:extLst>
          </p:cNvPr>
          <p:cNvSpPr>
            <a:spLocks noGrp="1"/>
          </p:cNvSpPr>
          <p:nvPr>
            <p:ph type="title"/>
          </p:nvPr>
        </p:nvSpPr>
        <p:spPr/>
        <p:txBody>
          <a:bodyPr/>
          <a:lstStyle/>
          <a:p>
            <a:r>
              <a:rPr lang="hu-HU" dirty="0"/>
              <a:t>Az ellenőrzésnek a folyamata</a:t>
            </a:r>
          </a:p>
        </p:txBody>
      </p:sp>
      <p:sp>
        <p:nvSpPr>
          <p:cNvPr id="3" name="Tartalom helye 2">
            <a:extLst>
              <a:ext uri="{FF2B5EF4-FFF2-40B4-BE49-F238E27FC236}">
                <a16:creationId xmlns:a16="http://schemas.microsoft.com/office/drawing/2014/main" id="{13064626-FD7E-4EB7-8514-CF143074E74F}"/>
              </a:ext>
            </a:extLst>
          </p:cNvPr>
          <p:cNvSpPr>
            <a:spLocks noGrp="1"/>
          </p:cNvSpPr>
          <p:nvPr>
            <p:ph idx="1"/>
          </p:nvPr>
        </p:nvSpPr>
        <p:spPr/>
        <p:txBody>
          <a:bodyPr/>
          <a:lstStyle/>
          <a:p>
            <a:r>
              <a:rPr lang="hu-HU" dirty="0"/>
              <a:t>Az első ellenőrzést a kisebb csapatoknak a vezetői végzik és összeírják a gondolataikat, majd a csoportvezetők összeülnek és együtt megbeszélik a folyamatokat.</a:t>
            </a:r>
          </a:p>
          <a:p>
            <a:r>
              <a:rPr lang="hu-HU" dirty="0"/>
              <a:t> A második ellenőrzést az erre szakosodott emberünk nézi, akinek folyamatosan ez a dolga, hogy a folyamatok precíz ellenőrzést kapjanak. </a:t>
            </a:r>
          </a:p>
          <a:p>
            <a:r>
              <a:rPr lang="hu-HU" dirty="0"/>
              <a:t>Majd a projektvezető ellenőrzi és megbeszéli az összes feljegyzett dolgokat, a csoportvezetők jegyzeteivel együtt. </a:t>
            </a:r>
          </a:p>
          <a:p>
            <a:r>
              <a:rPr lang="hu-HU" dirty="0"/>
              <a:t>Így majdnem tökéletesen haladhatnak a munkafolyamatok.</a:t>
            </a:r>
          </a:p>
          <a:p>
            <a:endParaRPr lang="hu-HU" dirty="0"/>
          </a:p>
        </p:txBody>
      </p:sp>
    </p:spTree>
    <p:extLst>
      <p:ext uri="{BB962C8B-B14F-4D97-AF65-F5344CB8AC3E}">
        <p14:creationId xmlns:p14="http://schemas.microsoft.com/office/powerpoint/2010/main" val="613427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E302FE-6983-4CE3-86C5-48F0CD237ED5}"/>
              </a:ext>
            </a:extLst>
          </p:cNvPr>
          <p:cNvSpPr>
            <a:spLocks noGrp="1"/>
          </p:cNvSpPr>
          <p:nvPr>
            <p:ph type="title"/>
          </p:nvPr>
        </p:nvSpPr>
        <p:spPr/>
        <p:txBody>
          <a:bodyPr/>
          <a:lstStyle/>
          <a:p>
            <a:r>
              <a:rPr lang="hu-HU" dirty="0"/>
              <a:t>Rendszer</a:t>
            </a:r>
          </a:p>
        </p:txBody>
      </p:sp>
      <p:sp>
        <p:nvSpPr>
          <p:cNvPr id="3" name="Tartalom helye 2">
            <a:extLst>
              <a:ext uri="{FF2B5EF4-FFF2-40B4-BE49-F238E27FC236}">
                <a16:creationId xmlns:a16="http://schemas.microsoft.com/office/drawing/2014/main" id="{9626EBE5-DF5D-4934-8A08-980A81FCA69B}"/>
              </a:ext>
            </a:extLst>
          </p:cNvPr>
          <p:cNvSpPr>
            <a:spLocks noGrp="1"/>
          </p:cNvSpPr>
          <p:nvPr>
            <p:ph idx="1"/>
          </p:nvPr>
        </p:nvSpPr>
        <p:spPr/>
        <p:txBody>
          <a:bodyPr/>
          <a:lstStyle/>
          <a:p>
            <a:r>
              <a:rPr lang="hu-HU" dirty="0"/>
              <a:t>A hálózatokért, amiket kiépítünk egy évig, vagy előfizetés fejében több évig garanciát vállalunk.</a:t>
            </a:r>
          </a:p>
          <a:p>
            <a:r>
              <a:rPr lang="hu-HU" dirty="0"/>
              <a:t>Mivel minden eszköz, és kiegészítő amit használunk egy leszerződtetett cégtől szerezzük be ami állandó.</a:t>
            </a:r>
          </a:p>
          <a:p>
            <a:r>
              <a:rPr lang="hu-HU" dirty="0"/>
              <a:t>Ez már lassan 5 éve elérhető ezért tudjuk azt garantálni, hogy stabilan minden működőképes lesz.</a:t>
            </a:r>
          </a:p>
        </p:txBody>
      </p:sp>
    </p:spTree>
    <p:extLst>
      <p:ext uri="{BB962C8B-B14F-4D97-AF65-F5344CB8AC3E}">
        <p14:creationId xmlns:p14="http://schemas.microsoft.com/office/powerpoint/2010/main" val="16415220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252C5E-AAA8-47CE-B22A-574F81120084}"/>
              </a:ext>
            </a:extLst>
          </p:cNvPr>
          <p:cNvSpPr>
            <a:spLocks noGrp="1"/>
          </p:cNvSpPr>
          <p:nvPr>
            <p:ph type="ctrTitle"/>
          </p:nvPr>
        </p:nvSpPr>
        <p:spPr/>
        <p:txBody>
          <a:bodyPr/>
          <a:lstStyle/>
          <a:p>
            <a:r>
              <a:rPr lang="hu-HU" dirty="0"/>
              <a:t>Cégvezetők</a:t>
            </a:r>
          </a:p>
        </p:txBody>
      </p:sp>
    </p:spTree>
    <p:extLst>
      <p:ext uri="{BB962C8B-B14F-4D97-AF65-F5344CB8AC3E}">
        <p14:creationId xmlns:p14="http://schemas.microsoft.com/office/powerpoint/2010/main" val="27741885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F86F72-B543-4CD9-805B-D110AF7A3CEA}"/>
              </a:ext>
            </a:extLst>
          </p:cNvPr>
          <p:cNvSpPr>
            <a:spLocks noGrp="1"/>
          </p:cNvSpPr>
          <p:nvPr>
            <p:ph type="title"/>
          </p:nvPr>
        </p:nvSpPr>
        <p:spPr/>
        <p:txBody>
          <a:bodyPr/>
          <a:lstStyle/>
          <a:p>
            <a:r>
              <a:rPr lang="hu-HU" dirty="0"/>
              <a:t>Pongrácz Gábor</a:t>
            </a:r>
          </a:p>
        </p:txBody>
      </p:sp>
      <p:sp>
        <p:nvSpPr>
          <p:cNvPr id="3" name="Tartalom helye 2">
            <a:extLst>
              <a:ext uri="{FF2B5EF4-FFF2-40B4-BE49-F238E27FC236}">
                <a16:creationId xmlns:a16="http://schemas.microsoft.com/office/drawing/2014/main" id="{B72B656A-B867-4F3E-BC9D-DBF4D5820363}"/>
              </a:ext>
            </a:extLst>
          </p:cNvPr>
          <p:cNvSpPr>
            <a:spLocks noGrp="1"/>
          </p:cNvSpPr>
          <p:nvPr>
            <p:ph idx="1"/>
          </p:nvPr>
        </p:nvSpPr>
        <p:spPr/>
        <p:txBody>
          <a:bodyPr>
            <a:normAutofit/>
          </a:bodyPr>
          <a:lstStyle/>
          <a:p>
            <a:r>
              <a:rPr lang="hu-HU" dirty="0"/>
              <a:t>Cég management-tel foglalkozik</a:t>
            </a:r>
          </a:p>
          <a:p>
            <a:r>
              <a:rPr lang="hu-HU" dirty="0"/>
              <a:t>Társas ember.</a:t>
            </a:r>
          </a:p>
          <a:p>
            <a:r>
              <a:rPr lang="hu-HU" dirty="0"/>
              <a:t>Szereti a csapat/csoportmunkákat, mert hatékonyabban tud több feladatot elvégezni. </a:t>
            </a:r>
          </a:p>
          <a:p>
            <a:r>
              <a:rPr lang="hu-HU" dirty="0"/>
              <a:t>Megértő.</a:t>
            </a:r>
          </a:p>
          <a:p>
            <a:r>
              <a:rPr lang="hu-HU" dirty="0"/>
              <a:t>Kreativitásra törekszik.</a:t>
            </a:r>
          </a:p>
          <a:p>
            <a:r>
              <a:rPr lang="hu-HU" dirty="0"/>
              <a:t>Együttműködő.</a:t>
            </a:r>
          </a:p>
          <a:p>
            <a:endParaRPr lang="hu-HU" dirty="0"/>
          </a:p>
          <a:p>
            <a:endParaRPr lang="hu-HU" dirty="0"/>
          </a:p>
          <a:p>
            <a:endParaRPr lang="hu-HU" dirty="0"/>
          </a:p>
        </p:txBody>
      </p:sp>
    </p:spTree>
    <p:extLst>
      <p:ext uri="{BB962C8B-B14F-4D97-AF65-F5344CB8AC3E}">
        <p14:creationId xmlns:p14="http://schemas.microsoft.com/office/powerpoint/2010/main" val="27121880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9F3ECEF-B347-45DF-B267-DC095F64E172}"/>
              </a:ext>
            </a:extLst>
          </p:cNvPr>
          <p:cNvSpPr>
            <a:spLocks noGrp="1"/>
          </p:cNvSpPr>
          <p:nvPr>
            <p:ph type="title"/>
          </p:nvPr>
        </p:nvSpPr>
        <p:spPr/>
        <p:txBody>
          <a:bodyPr/>
          <a:lstStyle/>
          <a:p>
            <a:r>
              <a:rPr lang="hu-HU" dirty="0" err="1"/>
              <a:t>Birovits</a:t>
            </a:r>
            <a:r>
              <a:rPr lang="hu-HU" dirty="0"/>
              <a:t> Bence</a:t>
            </a:r>
          </a:p>
        </p:txBody>
      </p:sp>
      <p:sp>
        <p:nvSpPr>
          <p:cNvPr id="3" name="Tartalom helye 2">
            <a:extLst>
              <a:ext uri="{FF2B5EF4-FFF2-40B4-BE49-F238E27FC236}">
                <a16:creationId xmlns:a16="http://schemas.microsoft.com/office/drawing/2014/main" id="{6EA99301-BED5-40A1-A88B-614B6496D968}"/>
              </a:ext>
            </a:extLst>
          </p:cNvPr>
          <p:cNvSpPr>
            <a:spLocks noGrp="1"/>
          </p:cNvSpPr>
          <p:nvPr>
            <p:ph idx="1"/>
          </p:nvPr>
        </p:nvSpPr>
        <p:spPr/>
        <p:txBody>
          <a:bodyPr/>
          <a:lstStyle/>
          <a:p>
            <a:r>
              <a:rPr lang="hu-HU" dirty="0"/>
              <a:t>A cég pénzügyi részével foglalkozik</a:t>
            </a:r>
          </a:p>
          <a:p>
            <a:r>
              <a:rPr lang="hu-HU" dirty="0"/>
              <a:t>Szorgalmas</a:t>
            </a:r>
          </a:p>
          <a:p>
            <a:r>
              <a:rPr lang="hu-HU" dirty="0"/>
              <a:t>Csapatban jól dolgozik</a:t>
            </a:r>
          </a:p>
          <a:p>
            <a:r>
              <a:rPr lang="hu-HU" dirty="0"/>
              <a:t>Kreatív egyéniség </a:t>
            </a:r>
          </a:p>
          <a:p>
            <a:endParaRPr lang="hu-HU" dirty="0"/>
          </a:p>
          <a:p>
            <a:endParaRPr lang="hu-HU" dirty="0"/>
          </a:p>
          <a:p>
            <a:endParaRPr lang="hu-HU" dirty="0"/>
          </a:p>
          <a:p>
            <a:endParaRPr lang="hu-HU" dirty="0"/>
          </a:p>
        </p:txBody>
      </p:sp>
    </p:spTree>
    <p:extLst>
      <p:ext uri="{BB962C8B-B14F-4D97-AF65-F5344CB8AC3E}">
        <p14:creationId xmlns:p14="http://schemas.microsoft.com/office/powerpoint/2010/main" val="523219118"/>
      </p:ext>
    </p:extLst>
  </p:cSld>
  <p:clrMapOvr>
    <a:masterClrMapping/>
  </p:clrMapOvr>
  <p:transition spd="slow">
    <p:push dir="u"/>
  </p:transition>
</p:sld>
</file>

<file path=ppt/theme/theme1.xml><?xml version="1.0" encoding="utf-8"?>
<a:theme xmlns:a="http://schemas.openxmlformats.org/drawingml/2006/main" name="Körülvágás">
  <a:themeElements>
    <a:clrScheme name="Körülvágás">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örülvágás">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örülvágás">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Körülvágás</Template>
  <TotalTime>280</TotalTime>
  <Words>908</Words>
  <Application>Microsoft Office PowerPoint</Application>
  <PresentationFormat>Szélesvásznú</PresentationFormat>
  <Paragraphs>97</Paragraphs>
  <Slides>25</Slides>
  <Notes>0</Notes>
  <HiddenSlides>0</HiddenSlides>
  <MMClips>0</MMClips>
  <ScaleCrop>false</ScaleCrop>
  <HeadingPairs>
    <vt:vector size="6" baseType="variant">
      <vt:variant>
        <vt:lpstr>Használt betűtípusok</vt:lpstr>
      </vt:variant>
      <vt:variant>
        <vt:i4>1</vt:i4>
      </vt:variant>
      <vt:variant>
        <vt:lpstr>Téma</vt:lpstr>
      </vt:variant>
      <vt:variant>
        <vt:i4>1</vt:i4>
      </vt:variant>
      <vt:variant>
        <vt:lpstr>Diacímek</vt:lpstr>
      </vt:variant>
      <vt:variant>
        <vt:i4>25</vt:i4>
      </vt:variant>
    </vt:vector>
  </HeadingPairs>
  <TitlesOfParts>
    <vt:vector size="27" baseType="lpstr">
      <vt:lpstr>Franklin Gothic Book</vt:lpstr>
      <vt:lpstr>Körülvágás</vt:lpstr>
      <vt:lpstr>Bobi Kft Pályázata</vt:lpstr>
      <vt:lpstr>Cégről</vt:lpstr>
      <vt:lpstr>A munkafolyamat elvégzése / A Rendszere</vt:lpstr>
      <vt:lpstr>Ellenőrzés</vt:lpstr>
      <vt:lpstr>Az ellenőrzésnek a folyamata</vt:lpstr>
      <vt:lpstr>Rendszer</vt:lpstr>
      <vt:lpstr>Cégvezetők</vt:lpstr>
      <vt:lpstr>Pongrácz Gábor</vt:lpstr>
      <vt:lpstr>Birovits Bence</vt:lpstr>
      <vt:lpstr>Hrubos Márk</vt:lpstr>
      <vt:lpstr>SZOLGÁLTATÁSAINK</vt:lpstr>
      <vt:lpstr>Felhőszolgáltatásunk</vt:lpstr>
      <vt:lpstr>Csomagok</vt:lpstr>
      <vt:lpstr>Közvélemény statisztikák</vt:lpstr>
      <vt:lpstr>Eredmény 50 vélemény alapján:</vt:lpstr>
      <vt:lpstr>PowerPoint-bemutató</vt:lpstr>
      <vt:lpstr>PowerPoint-bemutató</vt:lpstr>
      <vt:lpstr>PowerPoint-bemutató</vt:lpstr>
      <vt:lpstr>Költségvetés</vt:lpstr>
      <vt:lpstr>PowerPoint-bemutató</vt:lpstr>
      <vt:lpstr>Linux és Windows összehasonlítása</vt:lpstr>
      <vt:lpstr>Windows / Linux</vt:lpstr>
      <vt:lpstr>Mobileszközök</vt:lpstr>
      <vt:lpstr>Telefonok / Tabletek</vt:lpstr>
      <vt:lpstr>Köszönjük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Bobi Kft Pályázata</dc:title>
  <dc:creator>Suli</dc:creator>
  <cp:lastModifiedBy>Gábor Pongrácz</cp:lastModifiedBy>
  <cp:revision>149</cp:revision>
  <dcterms:created xsi:type="dcterms:W3CDTF">2022-12-01T09:40:17Z</dcterms:created>
  <dcterms:modified xsi:type="dcterms:W3CDTF">2023-01-09T19:36:46Z</dcterms:modified>
</cp:coreProperties>
</file>