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0"/>
  </p:notesMasterIdLst>
  <p:sldIdLst>
    <p:sldId id="256" r:id="rId2"/>
    <p:sldId id="257" r:id="rId3"/>
    <p:sldId id="269" r:id="rId4"/>
    <p:sldId id="258" r:id="rId5"/>
    <p:sldId id="270" r:id="rId6"/>
    <p:sldId id="290" r:id="rId7"/>
    <p:sldId id="280" r:id="rId8"/>
    <p:sldId id="282" r:id="rId9"/>
    <p:sldId id="281" r:id="rId10"/>
    <p:sldId id="274" r:id="rId11"/>
    <p:sldId id="291" r:id="rId12"/>
    <p:sldId id="275" r:id="rId13"/>
    <p:sldId id="292" r:id="rId14"/>
    <p:sldId id="289" r:id="rId15"/>
    <p:sldId id="283" r:id="rId16"/>
    <p:sldId id="276" r:id="rId17"/>
    <p:sldId id="262" r:id="rId18"/>
    <p:sldId id="27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D5606C02-8E66-4901-B0B8-B2DE5AF5C3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38" y="73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4d467761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4d467761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892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95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d42aa0c5d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4d42aa0c5d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44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4d42aa0c5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4d42aa0c5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4d42aa0c5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4d42aa0c5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76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88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38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43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831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821406">
            <a:off x="8948571" y="4911628"/>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821406">
            <a:off x="9075321" y="3658103"/>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193750" y="1258225"/>
            <a:ext cx="6756600" cy="26271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3" name="Google Shape;103;p11"/>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0"/>
        <p:cNvGrpSpPr/>
        <p:nvPr/>
      </p:nvGrpSpPr>
      <p:grpSpPr>
        <a:xfrm>
          <a:off x="0" y="0"/>
          <a:ext cx="0" cy="0"/>
          <a:chOff x="0" y="0"/>
          <a:chExt cx="0" cy="0"/>
        </a:xfrm>
      </p:grpSpPr>
      <p:sp>
        <p:nvSpPr>
          <p:cNvPr id="141" name="Google Shape;141;p15"/>
          <p:cNvSpPr txBox="1">
            <a:spLocks noGrp="1"/>
          </p:cNvSpPr>
          <p:nvPr>
            <p:ph type="subTitle" idx="1"/>
          </p:nvPr>
        </p:nvSpPr>
        <p:spPr>
          <a:xfrm>
            <a:off x="1167950" y="23441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5"/>
          <p:cNvSpPr txBox="1">
            <a:spLocks noGrp="1"/>
          </p:cNvSpPr>
          <p:nvPr>
            <p:ph type="subTitle" idx="2"/>
          </p:nvPr>
        </p:nvSpPr>
        <p:spPr>
          <a:xfrm>
            <a:off x="3403800" y="3632402"/>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5"/>
          <p:cNvSpPr txBox="1">
            <a:spLocks noGrp="1"/>
          </p:cNvSpPr>
          <p:nvPr>
            <p:ph type="subTitle" idx="3"/>
          </p:nvPr>
        </p:nvSpPr>
        <p:spPr>
          <a:xfrm>
            <a:off x="5639650" y="2344175"/>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5" name="Google Shape;145;p15"/>
          <p:cNvSpPr txBox="1">
            <a:spLocks noGrp="1"/>
          </p:cNvSpPr>
          <p:nvPr>
            <p:ph type="subTitle" idx="4"/>
          </p:nvPr>
        </p:nvSpPr>
        <p:spPr>
          <a:xfrm>
            <a:off x="1167950" y="20487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15"/>
          <p:cNvSpPr txBox="1">
            <a:spLocks noGrp="1"/>
          </p:cNvSpPr>
          <p:nvPr>
            <p:ph type="subTitle" idx="5"/>
          </p:nvPr>
        </p:nvSpPr>
        <p:spPr>
          <a:xfrm>
            <a:off x="5639650" y="204872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15"/>
          <p:cNvSpPr txBox="1">
            <a:spLocks noGrp="1"/>
          </p:cNvSpPr>
          <p:nvPr>
            <p:ph type="subTitle" idx="6"/>
          </p:nvPr>
        </p:nvSpPr>
        <p:spPr>
          <a:xfrm>
            <a:off x="3403800" y="3337875"/>
            <a:ext cx="23364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8" name="Google Shape;148;p15"/>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152"/>
        <p:cNvGrpSpPr/>
        <p:nvPr/>
      </p:nvGrpSpPr>
      <p:grpSpPr>
        <a:xfrm>
          <a:off x="0" y="0"/>
          <a:ext cx="0" cy="0"/>
          <a:chOff x="0" y="0"/>
          <a:chExt cx="0" cy="0"/>
        </a:xfrm>
      </p:grpSpPr>
      <p:sp>
        <p:nvSpPr>
          <p:cNvPr id="153" name="Google Shape;153;p16"/>
          <p:cNvSpPr/>
          <p:nvPr/>
        </p:nvSpPr>
        <p:spPr>
          <a:xfrm rot="7978594">
            <a:off x="708402" y="34647"/>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rot="7978995">
            <a:off x="239885" y="10197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978134">
            <a:off x="-403760" y="415748"/>
            <a:ext cx="969628"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7979261">
            <a:off x="-813343" y="1145825"/>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7978594">
            <a:off x="1651352" y="3464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7979095">
            <a:off x="-283976" y="-79048"/>
            <a:ext cx="1001458"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rot="7978594">
            <a:off x="8441302" y="37677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rot="7978995">
            <a:off x="7972785" y="38350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rot="7978134">
            <a:off x="8436390" y="5092598"/>
            <a:ext cx="969628"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rot="7979261">
            <a:off x="6919557" y="48789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rot="7978594">
            <a:off x="7827052" y="50925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rot="7979095">
            <a:off x="8556174" y="4597802"/>
            <a:ext cx="1001458"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6"/>
          <p:cNvSpPr txBox="1">
            <a:spLocks noGrp="1"/>
          </p:cNvSpPr>
          <p:nvPr>
            <p:ph type="title" idx="2" hasCustomPrompt="1"/>
          </p:nvPr>
        </p:nvSpPr>
        <p:spPr>
          <a:xfrm>
            <a:off x="796275" y="1955050"/>
            <a:ext cx="2197500" cy="733500"/>
          </a:xfrm>
          <a:prstGeom prst="rect">
            <a:avLst/>
          </a:prstGeom>
          <a:solidFill>
            <a:schemeClr val="accent1"/>
          </a:solid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6"/>
          <p:cNvSpPr txBox="1">
            <a:spLocks noGrp="1"/>
          </p:cNvSpPr>
          <p:nvPr>
            <p:ph type="subTitle" idx="1"/>
          </p:nvPr>
        </p:nvSpPr>
        <p:spPr>
          <a:xfrm>
            <a:off x="3322725" y="1991025"/>
            <a:ext cx="5025000" cy="66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b="1">
                <a:latin typeface="Inter"/>
                <a:ea typeface="Inter"/>
                <a:cs typeface="Inter"/>
                <a:sym typeface="In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16"/>
          <p:cNvSpPr txBox="1">
            <a:spLocks noGrp="1"/>
          </p:cNvSpPr>
          <p:nvPr>
            <p:ph type="title" idx="3" hasCustomPrompt="1"/>
          </p:nvPr>
        </p:nvSpPr>
        <p:spPr>
          <a:xfrm>
            <a:off x="796275" y="3255213"/>
            <a:ext cx="2197500" cy="733500"/>
          </a:xfrm>
          <a:prstGeom prst="rect">
            <a:avLst/>
          </a:prstGeom>
          <a:solidFill>
            <a:schemeClr val="accent1"/>
          </a:solid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6"/>
          <p:cNvSpPr txBox="1">
            <a:spLocks noGrp="1"/>
          </p:cNvSpPr>
          <p:nvPr>
            <p:ph type="subTitle" idx="4"/>
          </p:nvPr>
        </p:nvSpPr>
        <p:spPr>
          <a:xfrm>
            <a:off x="3322725" y="3255225"/>
            <a:ext cx="5025000" cy="7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b="1">
                <a:latin typeface="Inter"/>
                <a:ea typeface="Inter"/>
                <a:cs typeface="Inter"/>
                <a:sym typeface="In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0"/>
        <p:cNvGrpSpPr/>
        <p:nvPr/>
      </p:nvGrpSpPr>
      <p:grpSpPr>
        <a:xfrm>
          <a:off x="0" y="0"/>
          <a:ext cx="0" cy="0"/>
          <a:chOff x="0" y="0"/>
          <a:chExt cx="0" cy="0"/>
        </a:xfrm>
      </p:grpSpPr>
      <p:sp>
        <p:nvSpPr>
          <p:cNvPr id="171" name="Google Shape;171;p17"/>
          <p:cNvSpPr txBox="1">
            <a:spLocks noGrp="1"/>
          </p:cNvSpPr>
          <p:nvPr>
            <p:ph type="subTitle" idx="1"/>
          </p:nvPr>
        </p:nvSpPr>
        <p:spPr>
          <a:xfrm>
            <a:off x="719975" y="22864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7"/>
          <p:cNvSpPr txBox="1">
            <a:spLocks noGrp="1"/>
          </p:cNvSpPr>
          <p:nvPr>
            <p:ph type="subTitle" idx="2"/>
          </p:nvPr>
        </p:nvSpPr>
        <p:spPr>
          <a:xfrm>
            <a:off x="3419244" y="22864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17"/>
          <p:cNvSpPr txBox="1">
            <a:spLocks noGrp="1"/>
          </p:cNvSpPr>
          <p:nvPr>
            <p:ph type="subTitle" idx="3"/>
          </p:nvPr>
        </p:nvSpPr>
        <p:spPr>
          <a:xfrm>
            <a:off x="719975" y="40246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7"/>
          <p:cNvSpPr txBox="1">
            <a:spLocks noGrp="1"/>
          </p:cNvSpPr>
          <p:nvPr>
            <p:ph type="subTitle" idx="4"/>
          </p:nvPr>
        </p:nvSpPr>
        <p:spPr>
          <a:xfrm>
            <a:off x="3419244" y="40246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7"/>
          <p:cNvSpPr txBox="1">
            <a:spLocks noGrp="1"/>
          </p:cNvSpPr>
          <p:nvPr>
            <p:ph type="subTitle" idx="5"/>
          </p:nvPr>
        </p:nvSpPr>
        <p:spPr>
          <a:xfrm>
            <a:off x="6118520" y="22864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7"/>
          <p:cNvSpPr txBox="1">
            <a:spLocks noGrp="1"/>
          </p:cNvSpPr>
          <p:nvPr>
            <p:ph type="subTitle" idx="6"/>
          </p:nvPr>
        </p:nvSpPr>
        <p:spPr>
          <a:xfrm>
            <a:off x="6118520" y="40246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17"/>
          <p:cNvSpPr txBox="1">
            <a:spLocks noGrp="1"/>
          </p:cNvSpPr>
          <p:nvPr>
            <p:ph type="subTitle" idx="7"/>
          </p:nvPr>
        </p:nvSpPr>
        <p:spPr>
          <a:xfrm>
            <a:off x="719975" y="204702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17"/>
          <p:cNvSpPr txBox="1">
            <a:spLocks noGrp="1"/>
          </p:cNvSpPr>
          <p:nvPr>
            <p:ph type="subTitle" idx="8"/>
          </p:nvPr>
        </p:nvSpPr>
        <p:spPr>
          <a:xfrm>
            <a:off x="3419244" y="204702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17"/>
          <p:cNvSpPr txBox="1">
            <a:spLocks noGrp="1"/>
          </p:cNvSpPr>
          <p:nvPr>
            <p:ph type="subTitle" idx="9"/>
          </p:nvPr>
        </p:nvSpPr>
        <p:spPr>
          <a:xfrm>
            <a:off x="6118520" y="204702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17"/>
          <p:cNvSpPr txBox="1">
            <a:spLocks noGrp="1"/>
          </p:cNvSpPr>
          <p:nvPr>
            <p:ph type="subTitle" idx="13"/>
          </p:nvPr>
        </p:nvSpPr>
        <p:spPr>
          <a:xfrm>
            <a:off x="719975" y="378527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17"/>
          <p:cNvSpPr txBox="1">
            <a:spLocks noGrp="1"/>
          </p:cNvSpPr>
          <p:nvPr>
            <p:ph type="subTitle" idx="14"/>
          </p:nvPr>
        </p:nvSpPr>
        <p:spPr>
          <a:xfrm>
            <a:off x="3419250" y="378527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17"/>
          <p:cNvSpPr txBox="1">
            <a:spLocks noGrp="1"/>
          </p:cNvSpPr>
          <p:nvPr>
            <p:ph type="subTitle" idx="15"/>
          </p:nvPr>
        </p:nvSpPr>
        <p:spPr>
          <a:xfrm>
            <a:off x="6118525" y="3785275"/>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4" name="Google Shape;184;p17"/>
          <p:cNvSpPr/>
          <p:nvPr/>
        </p:nvSpPr>
        <p:spPr>
          <a:xfrm rot="7978995">
            <a:off x="7371601" y="47452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7978995">
            <a:off x="7766976" y="39991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7978594">
            <a:off x="8508968" y="49043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rot="7978594">
            <a:off x="8617118" y="350439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7"/>
        <p:cNvGrpSpPr/>
        <p:nvPr/>
      </p:nvGrpSpPr>
      <p:grpSpPr>
        <a:xfrm>
          <a:off x="0" y="0"/>
          <a:ext cx="0" cy="0"/>
          <a:chOff x="0" y="0"/>
          <a:chExt cx="0" cy="0"/>
        </a:xfrm>
      </p:grpSpPr>
      <p:sp>
        <p:nvSpPr>
          <p:cNvPr id="208" name="Google Shape;208;p19"/>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1"/>
        <p:cNvGrpSpPr/>
        <p:nvPr/>
      </p:nvGrpSpPr>
      <p:grpSpPr>
        <a:xfrm>
          <a:off x="0" y="0"/>
          <a:ext cx="0" cy="0"/>
          <a:chOff x="0" y="0"/>
          <a:chExt cx="0" cy="0"/>
        </a:xfrm>
      </p:grpSpPr>
      <p:sp>
        <p:nvSpPr>
          <p:cNvPr id="222" name="Google Shape;222;p20"/>
          <p:cNvSpPr/>
          <p:nvPr/>
        </p:nvSpPr>
        <p:spPr>
          <a:xfrm rot="7978995">
            <a:off x="-506187" y="100852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rot="7978995">
            <a:off x="-110812" y="26237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rot="7978594">
            <a:off x="631181" y="116767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rot="7978594">
            <a:off x="739331" y="-232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rot="7978653">
            <a:off x="-994484" y="381990"/>
            <a:ext cx="2097808"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2821005">
            <a:off x="7366939" y="3889222"/>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rot="-2821005">
            <a:off x="6971564" y="4635372"/>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0"/>
          <p:cNvSpPr/>
          <p:nvPr/>
        </p:nvSpPr>
        <p:spPr>
          <a:xfrm rot="-2821406">
            <a:off x="6772563" y="5030400"/>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0"/>
          <p:cNvSpPr/>
          <p:nvPr/>
        </p:nvSpPr>
        <p:spPr>
          <a:xfrm rot="-2821406">
            <a:off x="7473963" y="5130075"/>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rot="-2821347">
            <a:off x="7800890" y="4515757"/>
            <a:ext cx="2097808"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rot="-2821406">
            <a:off x="8810338" y="4446500"/>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rot="7979170">
            <a:off x="-343403" y="1793803"/>
            <a:ext cx="1442753"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7978995">
            <a:off x="6915098" y="42917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7978995">
            <a:off x="7310473" y="35455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7978594">
            <a:off x="7189815" y="49350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7978594">
            <a:off x="1100193" y="212347"/>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978995">
            <a:off x="984201" y="-726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7979261">
            <a:off x="-502777" y="1542888"/>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7978848">
            <a:off x="8409815" y="3883401"/>
            <a:ext cx="927168"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7978370">
            <a:off x="8754051" y="4446506"/>
            <a:ext cx="689649"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7978848">
            <a:off x="7920403" y="4594076"/>
            <a:ext cx="927168"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txBox="1">
            <a:spLocks noGrp="1"/>
          </p:cNvSpPr>
          <p:nvPr>
            <p:ph type="title"/>
          </p:nvPr>
        </p:nvSpPr>
        <p:spPr>
          <a:xfrm>
            <a:off x="1580875" y="2475450"/>
            <a:ext cx="6065400" cy="14829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1" name="Google Shape;41;p3"/>
          <p:cNvSpPr txBox="1">
            <a:spLocks noGrp="1"/>
          </p:cNvSpPr>
          <p:nvPr>
            <p:ph type="title" idx="2" hasCustomPrompt="1"/>
          </p:nvPr>
        </p:nvSpPr>
        <p:spPr>
          <a:xfrm>
            <a:off x="2152350" y="1234075"/>
            <a:ext cx="4839300" cy="993900"/>
          </a:xfrm>
          <a:prstGeom prst="rect">
            <a:avLst/>
          </a:prstGeom>
          <a:solidFill>
            <a:schemeClr val="accent1"/>
          </a:solid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45" name="Google Shape;45;p4"/>
          <p:cNvSpPr/>
          <p:nvPr/>
        </p:nvSpPr>
        <p:spPr>
          <a:xfrm rot="7978995">
            <a:off x="7371601" y="47452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7978995">
            <a:off x="7766976" y="39991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7978594">
            <a:off x="8508968" y="49043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7978594">
            <a:off x="8617118" y="350439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 name="Google Shape;51;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2" name="Google Shape;52;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5"/>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6"/>
          <p:cNvSpPr/>
          <p:nvPr/>
        </p:nvSpPr>
        <p:spPr>
          <a:xfrm rot="-2821406">
            <a:off x="7474974" y="4806653"/>
            <a:ext cx="69092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2821005">
            <a:off x="7874025"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2821005">
            <a:off x="7478650"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2821406">
            <a:off x="8825099" y="4911628"/>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820745">
            <a:off x="8144100" y="3880999"/>
            <a:ext cx="894052"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821406">
            <a:off x="9075321" y="3658103"/>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7"/>
          <p:cNvSpPr txBox="1">
            <a:spLocks noGrp="1"/>
          </p:cNvSpPr>
          <p:nvPr>
            <p:ph type="body" idx="1"/>
          </p:nvPr>
        </p:nvSpPr>
        <p:spPr>
          <a:xfrm>
            <a:off x="726450" y="1754975"/>
            <a:ext cx="4015200" cy="2151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0" name="Google Shape;70;p7"/>
          <p:cNvSpPr>
            <a:spLocks noGrp="1"/>
          </p:cNvSpPr>
          <p:nvPr>
            <p:ph type="pic" idx="2"/>
          </p:nvPr>
        </p:nvSpPr>
        <p:spPr>
          <a:xfrm>
            <a:off x="4976975" y="1374425"/>
            <a:ext cx="3232800" cy="2913000"/>
          </a:xfrm>
          <a:prstGeom prst="rect">
            <a:avLst/>
          </a:prstGeom>
          <a:noFill/>
          <a:ln>
            <a:noFill/>
          </a:ln>
        </p:spPr>
      </p:sp>
      <p:sp>
        <p:nvSpPr>
          <p:cNvPr id="71" name="Google Shape;71;p7"/>
          <p:cNvSpPr/>
          <p:nvPr/>
        </p:nvSpPr>
        <p:spPr>
          <a:xfrm rot="7978995">
            <a:off x="7371601" y="47452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7978995">
            <a:off x="7766976" y="39991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7978594">
            <a:off x="8508968" y="49043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7978594">
            <a:off x="8617118" y="350439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77" name="Google Shape;77;p8"/>
          <p:cNvSpPr/>
          <p:nvPr/>
        </p:nvSpPr>
        <p:spPr>
          <a:xfrm rot="7978594">
            <a:off x="971815" y="467822"/>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7978995">
            <a:off x="-779777" y="868875"/>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7978995">
            <a:off x="-384402" y="122725"/>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7978995">
            <a:off x="503298" y="5351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7978594">
            <a:off x="-378310" y="258697"/>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7979261">
            <a:off x="-549930" y="15790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7978594">
            <a:off x="-505060" y="1512222"/>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2821406">
            <a:off x="7598446" y="4702503"/>
            <a:ext cx="69092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2821005">
            <a:off x="7997498" y="430145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2821005">
            <a:off x="7602123" y="50476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2821005">
            <a:off x="6361898" y="498750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2820739">
            <a:off x="8274676" y="2980300"/>
            <a:ext cx="1770061" cy="314997"/>
          </a:xfrm>
          <a:prstGeom prst="roundRect">
            <a:avLst>
              <a:gd name="adj" fmla="val 29099"/>
            </a:avLst>
          </a:prstGeom>
          <a:solidFill>
            <a:srgbClr val="17BFFE">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2821406">
            <a:off x="8086896" y="3514328"/>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2" name="Google Shape;92;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9"/>
          <p:cNvSpPr/>
          <p:nvPr/>
        </p:nvSpPr>
        <p:spPr>
          <a:xfrm rot="7978995">
            <a:off x="-651399" y="613400"/>
            <a:ext cx="204346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rot="7978995">
            <a:off x="-256024" y="-132750"/>
            <a:ext cx="2043461" cy="314997"/>
          </a:xfrm>
          <a:prstGeom prst="roundRect">
            <a:avLst>
              <a:gd name="adj" fmla="val 29099"/>
            </a:avLst>
          </a:prstGeom>
          <a:solidFill>
            <a:srgbClr val="2C70B3">
              <a:alpha val="49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7978594">
            <a:off x="-249932" y="3222"/>
            <a:ext cx="690921" cy="314997"/>
          </a:xfrm>
          <a:prstGeom prst="roundRect">
            <a:avLst>
              <a:gd name="adj" fmla="val 29099"/>
            </a:avLst>
          </a:prstGeom>
          <a:solidFill>
            <a:srgbClr val="17BFFE">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7978594">
            <a:off x="-376682" y="1256747"/>
            <a:ext cx="690921" cy="314997"/>
          </a:xfrm>
          <a:prstGeom prst="roundRect">
            <a:avLst>
              <a:gd name="adj" fmla="val 29099"/>
            </a:avLst>
          </a:prstGeom>
          <a:solidFill>
            <a:srgbClr val="2C70B3">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1pPr>
            <a:lvl2pPr lvl="1"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2pPr>
            <a:lvl3pPr lvl="2"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3pPr>
            <a:lvl4pPr lvl="3"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4pPr>
            <a:lvl5pPr lvl="4"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5pPr>
            <a:lvl6pPr lvl="5"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6pPr>
            <a:lvl7pPr lvl="6"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7pPr>
            <a:lvl8pPr lvl="7"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8pPr>
            <a:lvl9pPr lvl="8" rtl="0">
              <a:spcBef>
                <a:spcPts val="0"/>
              </a:spcBef>
              <a:spcAft>
                <a:spcPts val="0"/>
              </a:spcAft>
              <a:buClr>
                <a:schemeClr val="dk1"/>
              </a:buClr>
              <a:buSzPts val="3500"/>
              <a:buFont typeface="Inter"/>
              <a:buNone/>
              <a:defRPr sz="35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3" r:id="rId14"/>
    <p:sldLayoutId id="2147483665" r:id="rId15"/>
    <p:sldLayoutId id="214748366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24"/>
          <p:cNvSpPr txBox="1">
            <a:spLocks noGrp="1"/>
          </p:cNvSpPr>
          <p:nvPr>
            <p:ph type="ctrTitle"/>
          </p:nvPr>
        </p:nvSpPr>
        <p:spPr>
          <a:xfrm>
            <a:off x="1193700" y="1079995"/>
            <a:ext cx="6756600" cy="262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IN" sz="4400" dirty="0"/>
            </a:br>
            <a:r>
              <a:rPr lang="en-IN" sz="4400" dirty="0"/>
              <a:t>PLANT DISEASE RECOGNITION</a:t>
            </a:r>
            <a:endParaRPr sz="4400" b="1"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1991532" y="464949"/>
            <a:ext cx="6625526" cy="526943"/>
          </a:xfrm>
          <a:prstGeom prst="rect">
            <a:avLst/>
          </a:prstGeom>
        </p:spPr>
        <p:txBody>
          <a:bodyPr spcFirstLastPara="1" wrap="square" lIns="91425" tIns="91425" rIns="91425" bIns="91425" anchor="ctr" anchorCtr="0">
            <a:noAutofit/>
          </a:bodyPr>
          <a:lstStyle/>
          <a:p>
            <a:r>
              <a:rPr lang="en" sz="3200" dirty="0">
                <a:solidFill>
                  <a:srgbClr val="002060"/>
                </a:solidFill>
              </a:rPr>
              <a:t>03  </a:t>
            </a:r>
            <a:r>
              <a:rPr lang="en-IN" sz="3200" dirty="0">
                <a:solidFill>
                  <a:srgbClr val="002060"/>
                </a:solidFill>
              </a:rPr>
              <a:t>FEATURE EXTRACTION </a:t>
            </a:r>
            <a:endParaRPr lang="en" sz="3200" dirty="0">
              <a:solidFill>
                <a:srgbClr val="002060"/>
              </a:solidFill>
            </a:endParaRPr>
          </a:p>
        </p:txBody>
      </p:sp>
      <p:sp>
        <p:nvSpPr>
          <p:cNvPr id="258" name="Google Shape;258;p26"/>
          <p:cNvSpPr txBox="1">
            <a:spLocks noGrp="1"/>
          </p:cNvSpPr>
          <p:nvPr>
            <p:ph type="title"/>
          </p:nvPr>
        </p:nvSpPr>
        <p:spPr>
          <a:xfrm>
            <a:off x="1073826" y="1237928"/>
            <a:ext cx="6687519" cy="3440623"/>
          </a:xfrm>
          <a:prstGeom prst="rect">
            <a:avLst/>
          </a:prstGeom>
        </p:spPr>
        <p:txBody>
          <a:bodyPr spcFirstLastPara="1" wrap="square" lIns="91425" tIns="91425" rIns="91425" bIns="91425" anchor="ctr" anchorCtr="0">
            <a:noAutofit/>
          </a:bodyPr>
          <a:lstStyle/>
          <a:p>
            <a:pPr algn="l">
              <a:buSzPct val="100000"/>
            </a:pPr>
            <a:r>
              <a:rPr lang="en-US" sz="1400" dirty="0">
                <a:solidFill>
                  <a:srgbClr val="0070C0"/>
                </a:solidFill>
              </a:rPr>
              <a:t>1.</a:t>
            </a:r>
            <a:r>
              <a:rPr lang="en-US" sz="1400" u="sng" dirty="0">
                <a:solidFill>
                  <a:srgbClr val="0070C0"/>
                </a:solidFill>
              </a:rPr>
              <a:t>Histograms</a:t>
            </a:r>
            <a:r>
              <a:rPr lang="en-US" sz="1400" dirty="0">
                <a:solidFill>
                  <a:srgbClr val="0070C0"/>
                </a:solidFill>
              </a:rPr>
              <a:t>:</a:t>
            </a:r>
            <a:br>
              <a:rPr lang="en-US" sz="1400" dirty="0">
                <a:solidFill>
                  <a:srgbClr val="0070C0"/>
                </a:solidFill>
              </a:rPr>
            </a:br>
            <a:r>
              <a:rPr lang="en-US" sz="1400" dirty="0">
                <a:solidFill>
                  <a:srgbClr val="0070C0"/>
                </a:solidFill>
              </a:rPr>
              <a:t>   - Description: Histograms represent the distribution of pixel intensities in an image. For color images, separate histograms can be computed for each color channel.</a:t>
            </a:r>
            <a:br>
              <a:rPr lang="en-US" sz="1400" dirty="0">
                <a:solidFill>
                  <a:srgbClr val="0070C0"/>
                </a:solidFill>
              </a:rPr>
            </a:br>
            <a:r>
              <a:rPr lang="en-US" sz="1400" dirty="0">
                <a:solidFill>
                  <a:srgbClr val="0070C0"/>
                </a:solidFill>
              </a:rPr>
              <a:t>   - Use in Feature Extraction: Histograms capture the global color distribution, providing information about the dominant colors and overall image contrast.</a:t>
            </a:r>
            <a:br>
              <a:rPr lang="en-US" sz="1400" dirty="0">
                <a:solidFill>
                  <a:srgbClr val="0070C0"/>
                </a:solidFill>
              </a:rPr>
            </a:br>
            <a:br>
              <a:rPr lang="en-US" sz="1400" dirty="0">
                <a:solidFill>
                  <a:srgbClr val="0070C0"/>
                </a:solidFill>
              </a:rPr>
            </a:br>
            <a:r>
              <a:rPr lang="en-US" sz="1400" dirty="0">
                <a:solidFill>
                  <a:srgbClr val="0070C0"/>
                </a:solidFill>
              </a:rPr>
              <a:t>2. </a:t>
            </a:r>
            <a:r>
              <a:rPr lang="en-US" sz="1400" u="sng" dirty="0">
                <a:solidFill>
                  <a:srgbClr val="0070C0"/>
                </a:solidFill>
              </a:rPr>
              <a:t>Color Moments:</a:t>
            </a:r>
            <a:br>
              <a:rPr lang="en-US" sz="1400" dirty="0">
                <a:solidFill>
                  <a:srgbClr val="0070C0"/>
                </a:solidFill>
              </a:rPr>
            </a:br>
            <a:r>
              <a:rPr lang="en-US" sz="1400" dirty="0">
                <a:solidFill>
                  <a:srgbClr val="0070C0"/>
                </a:solidFill>
              </a:rPr>
              <a:t>   - Description: Color moments (e.g., mean, standard deviation, skewness) quantify the statistical properties of color distributions in an image. They describe the central tendency, spread, and shape of color data.</a:t>
            </a:r>
            <a:br>
              <a:rPr lang="en-US" sz="1400" dirty="0">
                <a:solidFill>
                  <a:srgbClr val="0070C0"/>
                </a:solidFill>
              </a:rPr>
            </a:br>
            <a:r>
              <a:rPr lang="en-US" sz="1400" dirty="0">
                <a:solidFill>
                  <a:srgbClr val="0070C0"/>
                </a:solidFill>
              </a:rPr>
              <a:t>   - Use in Feature Extraction: Color moments offer insights into the image's color characteristics, helping to distinguish between different color patterns and textures in the image.</a:t>
            </a:r>
            <a:br>
              <a:rPr lang="en-US" sz="1400" dirty="0">
                <a:solidFill>
                  <a:srgbClr val="0070C0"/>
                </a:solidFill>
              </a:rPr>
            </a:br>
            <a:endParaRPr sz="1400" dirty="0">
              <a:solidFill>
                <a:srgbClr val="0070C0"/>
              </a:solidFill>
            </a:endParaRPr>
          </a:p>
        </p:txBody>
      </p:sp>
    </p:spTree>
    <p:extLst>
      <p:ext uri="{BB962C8B-B14F-4D97-AF65-F5344CB8AC3E}">
        <p14:creationId xmlns:p14="http://schemas.microsoft.com/office/powerpoint/2010/main" val="86861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1991532" y="464949"/>
            <a:ext cx="6625526" cy="526943"/>
          </a:xfrm>
          <a:prstGeom prst="rect">
            <a:avLst/>
          </a:prstGeom>
        </p:spPr>
        <p:txBody>
          <a:bodyPr spcFirstLastPara="1" wrap="square" lIns="91425" tIns="91425" rIns="91425" bIns="91425" anchor="ctr" anchorCtr="0">
            <a:noAutofit/>
          </a:bodyPr>
          <a:lstStyle/>
          <a:p>
            <a:r>
              <a:rPr lang="en" sz="3200" dirty="0">
                <a:solidFill>
                  <a:srgbClr val="002060"/>
                </a:solidFill>
              </a:rPr>
              <a:t>03  </a:t>
            </a:r>
            <a:r>
              <a:rPr lang="en-IN" sz="3200" dirty="0">
                <a:solidFill>
                  <a:srgbClr val="002060"/>
                </a:solidFill>
              </a:rPr>
              <a:t>FEATURE EXTRACTION </a:t>
            </a:r>
            <a:endParaRPr lang="en" sz="3200" dirty="0">
              <a:solidFill>
                <a:srgbClr val="002060"/>
              </a:solidFill>
            </a:endParaRPr>
          </a:p>
        </p:txBody>
      </p:sp>
      <p:sp>
        <p:nvSpPr>
          <p:cNvPr id="258" name="Google Shape;258;p26"/>
          <p:cNvSpPr txBox="1">
            <a:spLocks noGrp="1"/>
          </p:cNvSpPr>
          <p:nvPr>
            <p:ph type="title"/>
          </p:nvPr>
        </p:nvSpPr>
        <p:spPr>
          <a:xfrm>
            <a:off x="1073826" y="1237928"/>
            <a:ext cx="6687519" cy="3440623"/>
          </a:xfrm>
          <a:prstGeom prst="rect">
            <a:avLst/>
          </a:prstGeom>
        </p:spPr>
        <p:txBody>
          <a:bodyPr spcFirstLastPara="1" wrap="square" lIns="91425" tIns="91425" rIns="91425" bIns="91425" anchor="ctr" anchorCtr="0">
            <a:noAutofit/>
          </a:bodyPr>
          <a:lstStyle/>
          <a:p>
            <a:pPr algn="l">
              <a:buSzPct val="100000"/>
            </a:pPr>
            <a:r>
              <a:rPr lang="en-US" sz="1400" dirty="0">
                <a:solidFill>
                  <a:srgbClr val="0070C0"/>
                </a:solidFill>
              </a:rPr>
              <a:t>3.</a:t>
            </a:r>
            <a:r>
              <a:rPr lang="en-US" sz="1400" u="sng" dirty="0">
                <a:solidFill>
                  <a:srgbClr val="0070C0"/>
                </a:solidFill>
              </a:rPr>
              <a:t>Gabor Filter:</a:t>
            </a:r>
            <a:br>
              <a:rPr lang="en-US" sz="1400" u="sng" dirty="0">
                <a:solidFill>
                  <a:srgbClr val="0070C0"/>
                </a:solidFill>
              </a:rPr>
            </a:br>
            <a:br>
              <a:rPr lang="en-US" sz="1400" u="sng" dirty="0">
                <a:solidFill>
                  <a:srgbClr val="0070C0"/>
                </a:solidFill>
              </a:rPr>
            </a:br>
            <a:r>
              <a:rPr lang="en-US" sz="1400" dirty="0">
                <a:solidFill>
                  <a:srgbClr val="0070C0"/>
                </a:solidFill>
              </a:rPr>
              <a:t>-Description: Utilized for texture analysis, the Gabor filter identifies specific frequency content in the image, particularly in localized regions around the points or areas under examination.</a:t>
            </a:r>
            <a:br>
              <a:rPr lang="en-US" sz="1400" dirty="0">
                <a:solidFill>
                  <a:srgbClr val="0070C0"/>
                </a:solidFill>
              </a:rPr>
            </a:br>
            <a:br>
              <a:rPr lang="en-US" sz="1400" dirty="0">
                <a:solidFill>
                  <a:srgbClr val="0070C0"/>
                </a:solidFill>
              </a:rPr>
            </a:br>
            <a:r>
              <a:rPr lang="en-US" sz="1400" dirty="0">
                <a:solidFill>
                  <a:srgbClr val="0070C0"/>
                </a:solidFill>
              </a:rPr>
              <a:t>-Use in feature extraction: The response of Gabor filters at different orientations and scales is used to generate feature maps. These feature maps highlight different texture patterns present in the image. The responses from multiple filters create a set of features that describe the texture characteristics of the plant leaf image.</a:t>
            </a:r>
            <a:br>
              <a:rPr lang="en-US" sz="1400" dirty="0">
                <a:solidFill>
                  <a:srgbClr val="0070C0"/>
                </a:solidFill>
              </a:rPr>
            </a:br>
            <a:br>
              <a:rPr lang="en-US" sz="1400" dirty="0">
                <a:solidFill>
                  <a:srgbClr val="0070C0"/>
                </a:solidFill>
              </a:rPr>
            </a:br>
            <a:br>
              <a:rPr lang="en-US" sz="1400" dirty="0">
                <a:solidFill>
                  <a:srgbClr val="0070C0"/>
                </a:solidFill>
              </a:rPr>
            </a:br>
            <a:endParaRPr sz="1400" dirty="0">
              <a:solidFill>
                <a:srgbClr val="0070C0"/>
              </a:solidFill>
            </a:endParaRPr>
          </a:p>
        </p:txBody>
      </p:sp>
    </p:spTree>
    <p:extLst>
      <p:ext uri="{BB962C8B-B14F-4D97-AF65-F5344CB8AC3E}">
        <p14:creationId xmlns:p14="http://schemas.microsoft.com/office/powerpoint/2010/main" val="255576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1991532" y="464949"/>
            <a:ext cx="6625526" cy="526943"/>
          </a:xfrm>
          <a:prstGeom prst="rect">
            <a:avLst/>
          </a:prstGeom>
        </p:spPr>
        <p:txBody>
          <a:bodyPr spcFirstLastPara="1" wrap="square" lIns="91425" tIns="91425" rIns="91425" bIns="91425" anchor="ctr" anchorCtr="0">
            <a:noAutofit/>
          </a:bodyPr>
          <a:lstStyle/>
          <a:p>
            <a:r>
              <a:rPr lang="en" sz="3200" dirty="0"/>
              <a:t>04  </a:t>
            </a:r>
            <a:r>
              <a:rPr lang="en-IN" sz="3200" dirty="0"/>
              <a:t>CLASSIFICATION MODELS</a:t>
            </a:r>
            <a:endParaRPr lang="en" sz="3200" dirty="0"/>
          </a:p>
        </p:txBody>
      </p:sp>
      <p:sp>
        <p:nvSpPr>
          <p:cNvPr id="258" name="Google Shape;258;p26"/>
          <p:cNvSpPr txBox="1">
            <a:spLocks noGrp="1"/>
          </p:cNvSpPr>
          <p:nvPr>
            <p:ph type="title"/>
          </p:nvPr>
        </p:nvSpPr>
        <p:spPr>
          <a:xfrm>
            <a:off x="1061634" y="1216617"/>
            <a:ext cx="6687519" cy="3215898"/>
          </a:xfrm>
          <a:prstGeom prst="rect">
            <a:avLst/>
          </a:prstGeom>
        </p:spPr>
        <p:txBody>
          <a:bodyPr spcFirstLastPara="1" wrap="square" lIns="91425" tIns="91425" rIns="91425" bIns="91425" anchor="ctr" anchorCtr="0">
            <a:noAutofit/>
          </a:bodyPr>
          <a:lstStyle/>
          <a:p>
            <a:pPr algn="l">
              <a:buSzPct val="100000"/>
            </a:pPr>
            <a:r>
              <a:rPr lang="en-US" sz="1400" dirty="0">
                <a:solidFill>
                  <a:srgbClr val="0070C0"/>
                </a:solidFill>
              </a:rPr>
              <a:t>1. KNN (K-Nearest Neighbors): KNN is a simple, instance-based learning algorithm that classifies data points based on the majority class of their nearest neighbors in the feature space.</a:t>
            </a:r>
            <a:br>
              <a:rPr lang="en-US" sz="1400" dirty="0">
                <a:solidFill>
                  <a:srgbClr val="0070C0"/>
                </a:solidFill>
              </a:rPr>
            </a:br>
            <a:br>
              <a:rPr lang="en-US" sz="1400" dirty="0">
                <a:solidFill>
                  <a:srgbClr val="0070C0"/>
                </a:solidFill>
              </a:rPr>
            </a:br>
            <a:r>
              <a:rPr lang="en-US" sz="1400" dirty="0">
                <a:solidFill>
                  <a:srgbClr val="0070C0"/>
                </a:solidFill>
              </a:rPr>
              <a:t>2. ANN (Artificial Neural Network): ANN is a computational model inspired by the human brain, composed of interconnected nodes organized in layers, used for various machine learning tasks, including classification and regression.</a:t>
            </a:r>
            <a:br>
              <a:rPr lang="en-US" sz="1400" dirty="0">
                <a:solidFill>
                  <a:srgbClr val="0070C0"/>
                </a:solidFill>
              </a:rPr>
            </a:br>
            <a:br>
              <a:rPr lang="en-US" sz="1400" dirty="0">
                <a:solidFill>
                  <a:srgbClr val="0070C0"/>
                </a:solidFill>
              </a:rPr>
            </a:br>
            <a:r>
              <a:rPr lang="en-US" sz="1400" dirty="0">
                <a:solidFill>
                  <a:srgbClr val="0070C0"/>
                </a:solidFill>
              </a:rPr>
              <a:t>3. CNN (Convolutional Neural Network): CNN is a specialized deep learning architecture designed for processing structured grid data, such as images. It utilizes convolutional layers to automatically learn hierarchical features.</a:t>
            </a:r>
            <a:br>
              <a:rPr lang="en-US" sz="1400" dirty="0">
                <a:solidFill>
                  <a:srgbClr val="0070C0"/>
                </a:solidFill>
              </a:rPr>
            </a:br>
            <a:endParaRPr sz="1400" dirty="0">
              <a:solidFill>
                <a:srgbClr val="0070C0"/>
              </a:solidFill>
            </a:endParaRPr>
          </a:p>
        </p:txBody>
      </p:sp>
    </p:spTree>
    <p:extLst>
      <p:ext uri="{BB962C8B-B14F-4D97-AF65-F5344CB8AC3E}">
        <p14:creationId xmlns:p14="http://schemas.microsoft.com/office/powerpoint/2010/main" val="342132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1991532" y="464949"/>
            <a:ext cx="6625526" cy="526943"/>
          </a:xfrm>
          <a:prstGeom prst="rect">
            <a:avLst/>
          </a:prstGeom>
        </p:spPr>
        <p:txBody>
          <a:bodyPr spcFirstLastPara="1" wrap="square" lIns="91425" tIns="91425" rIns="91425" bIns="91425" anchor="ctr" anchorCtr="0">
            <a:noAutofit/>
          </a:bodyPr>
          <a:lstStyle/>
          <a:p>
            <a:r>
              <a:rPr lang="en" sz="3200" dirty="0"/>
              <a:t>04  </a:t>
            </a:r>
            <a:r>
              <a:rPr lang="en-IN" sz="3200" dirty="0"/>
              <a:t>CLASSIFICATION MODELS</a:t>
            </a:r>
            <a:endParaRPr lang="en" sz="3200" dirty="0"/>
          </a:p>
        </p:txBody>
      </p:sp>
      <p:sp>
        <p:nvSpPr>
          <p:cNvPr id="258" name="Google Shape;258;p26"/>
          <p:cNvSpPr txBox="1">
            <a:spLocks noGrp="1"/>
          </p:cNvSpPr>
          <p:nvPr>
            <p:ph type="title"/>
          </p:nvPr>
        </p:nvSpPr>
        <p:spPr>
          <a:xfrm>
            <a:off x="1061634" y="1216617"/>
            <a:ext cx="6687519" cy="3215898"/>
          </a:xfrm>
          <a:prstGeom prst="rect">
            <a:avLst/>
          </a:prstGeom>
        </p:spPr>
        <p:txBody>
          <a:bodyPr spcFirstLastPara="1" wrap="square" lIns="91425" tIns="91425" rIns="91425" bIns="91425" anchor="ctr" anchorCtr="0">
            <a:noAutofit/>
          </a:bodyPr>
          <a:lstStyle/>
          <a:p>
            <a:pPr algn="l">
              <a:buSzPct val="100000"/>
            </a:pPr>
            <a:br>
              <a:rPr lang="en-US" sz="1200" dirty="0">
                <a:solidFill>
                  <a:srgbClr val="0070C0"/>
                </a:solidFill>
              </a:rPr>
            </a:br>
            <a:r>
              <a:rPr lang="en-US" sz="1200" dirty="0">
                <a:solidFill>
                  <a:srgbClr val="0070C0"/>
                </a:solidFill>
              </a:rPr>
              <a:t>4. Random Forest: Random Forest is an ensemble learning method that constructs multiple decision trees during training and outputs the mode of the classes as the prediction, providing high accuracy and robustness.</a:t>
            </a:r>
            <a:br>
              <a:rPr lang="en-US" sz="1200" dirty="0">
                <a:solidFill>
                  <a:srgbClr val="0070C0"/>
                </a:solidFill>
              </a:rPr>
            </a:br>
            <a:br>
              <a:rPr lang="en-US" sz="1200" dirty="0">
                <a:solidFill>
                  <a:srgbClr val="0070C0"/>
                </a:solidFill>
              </a:rPr>
            </a:br>
            <a:r>
              <a:rPr lang="en-US" sz="1200" dirty="0">
                <a:solidFill>
                  <a:srgbClr val="0070C0"/>
                </a:solidFill>
              </a:rPr>
              <a:t>5. </a:t>
            </a:r>
            <a:r>
              <a:rPr lang="en-US" sz="1200" dirty="0" err="1">
                <a:solidFill>
                  <a:srgbClr val="0070C0"/>
                </a:solidFill>
              </a:rPr>
              <a:t>GaussianNB</a:t>
            </a:r>
            <a:r>
              <a:rPr lang="en-US" sz="1200" dirty="0">
                <a:solidFill>
                  <a:srgbClr val="0070C0"/>
                </a:solidFill>
              </a:rPr>
              <a:t> (Gaussian Naive Bayes): </a:t>
            </a:r>
            <a:r>
              <a:rPr lang="en-US" sz="1200" dirty="0" err="1">
                <a:solidFill>
                  <a:srgbClr val="0070C0"/>
                </a:solidFill>
              </a:rPr>
              <a:t>GaussianNB</a:t>
            </a:r>
            <a:r>
              <a:rPr lang="en-US" sz="1200" dirty="0">
                <a:solidFill>
                  <a:srgbClr val="0070C0"/>
                </a:solidFill>
              </a:rPr>
              <a:t> is a probabilistic classifier based on Bayes' theorem, assuming that features follow a Gaussian distribution. It's particularly effective for simple and fast classification tasks.</a:t>
            </a:r>
            <a:br>
              <a:rPr lang="en-US" sz="1200" dirty="0">
                <a:solidFill>
                  <a:srgbClr val="0070C0"/>
                </a:solidFill>
              </a:rPr>
            </a:br>
            <a:br>
              <a:rPr lang="en-US" sz="1200" dirty="0">
                <a:solidFill>
                  <a:srgbClr val="0070C0"/>
                </a:solidFill>
              </a:rPr>
            </a:br>
            <a:r>
              <a:rPr lang="en-US" sz="1200" dirty="0">
                <a:solidFill>
                  <a:srgbClr val="0070C0"/>
                </a:solidFill>
              </a:rPr>
              <a:t>6. Decision Tree: Decision Tree is a tree-like model where each internal node represents a decision based on a feature, leading to different branches. It's used for both classification and regression tasks.</a:t>
            </a:r>
            <a:br>
              <a:rPr lang="en-US" sz="1200" dirty="0">
                <a:solidFill>
                  <a:srgbClr val="0070C0"/>
                </a:solidFill>
              </a:rPr>
            </a:br>
            <a:br>
              <a:rPr lang="en-US" sz="1200" dirty="0">
                <a:solidFill>
                  <a:srgbClr val="0070C0"/>
                </a:solidFill>
              </a:rPr>
            </a:br>
            <a:r>
              <a:rPr lang="en-US" sz="1200" dirty="0">
                <a:solidFill>
                  <a:srgbClr val="0070C0"/>
                </a:solidFill>
              </a:rPr>
              <a:t>7. Logistic Regression: Logistic Regression is a linear model for binary classification that predicts the probability of an instance belonging to a particular class, utilizing the logistic function to model the relationship between features and class probabilities.</a:t>
            </a:r>
            <a:br>
              <a:rPr lang="en-US" sz="1200" dirty="0">
                <a:solidFill>
                  <a:srgbClr val="0070C0"/>
                </a:solidFill>
              </a:rPr>
            </a:br>
            <a:endParaRPr sz="1200" dirty="0">
              <a:solidFill>
                <a:srgbClr val="0070C0"/>
              </a:solidFill>
            </a:endParaRPr>
          </a:p>
        </p:txBody>
      </p:sp>
    </p:spTree>
    <p:extLst>
      <p:ext uri="{BB962C8B-B14F-4D97-AF65-F5344CB8AC3E}">
        <p14:creationId xmlns:p14="http://schemas.microsoft.com/office/powerpoint/2010/main" val="6778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DB5CD6-2002-2C12-8B50-FA6342AB352A}"/>
              </a:ext>
            </a:extLst>
          </p:cNvPr>
          <p:cNvPicPr>
            <a:picLocks noChangeAspect="1"/>
          </p:cNvPicPr>
          <p:nvPr/>
        </p:nvPicPr>
        <p:blipFill>
          <a:blip r:embed="rId2"/>
          <a:stretch>
            <a:fillRect/>
          </a:stretch>
        </p:blipFill>
        <p:spPr>
          <a:xfrm>
            <a:off x="731664" y="236806"/>
            <a:ext cx="2328528" cy="4690006"/>
          </a:xfrm>
          <a:prstGeom prst="rect">
            <a:avLst/>
          </a:prstGeom>
        </p:spPr>
      </p:pic>
      <p:pic>
        <p:nvPicPr>
          <p:cNvPr id="6" name="Picture 5">
            <a:extLst>
              <a:ext uri="{FF2B5EF4-FFF2-40B4-BE49-F238E27FC236}">
                <a16:creationId xmlns:a16="http://schemas.microsoft.com/office/drawing/2014/main" id="{B127266F-F4AB-7212-A946-60751B1E4747}"/>
              </a:ext>
            </a:extLst>
          </p:cNvPr>
          <p:cNvPicPr>
            <a:picLocks noChangeAspect="1"/>
          </p:cNvPicPr>
          <p:nvPr/>
        </p:nvPicPr>
        <p:blipFill>
          <a:blip r:embed="rId3"/>
          <a:stretch>
            <a:fillRect/>
          </a:stretch>
        </p:blipFill>
        <p:spPr>
          <a:xfrm>
            <a:off x="3675825" y="216688"/>
            <a:ext cx="1792349" cy="4710124"/>
          </a:xfrm>
          <a:prstGeom prst="rect">
            <a:avLst/>
          </a:prstGeom>
        </p:spPr>
      </p:pic>
      <p:pic>
        <p:nvPicPr>
          <p:cNvPr id="8" name="Picture 7">
            <a:extLst>
              <a:ext uri="{FF2B5EF4-FFF2-40B4-BE49-F238E27FC236}">
                <a16:creationId xmlns:a16="http://schemas.microsoft.com/office/drawing/2014/main" id="{83D90281-91B5-8F01-1A9E-17D1EB856799}"/>
              </a:ext>
            </a:extLst>
          </p:cNvPr>
          <p:cNvPicPr>
            <a:picLocks noChangeAspect="1"/>
          </p:cNvPicPr>
          <p:nvPr/>
        </p:nvPicPr>
        <p:blipFill>
          <a:blip r:embed="rId4"/>
          <a:stretch>
            <a:fillRect/>
          </a:stretch>
        </p:blipFill>
        <p:spPr>
          <a:xfrm>
            <a:off x="5967700" y="236806"/>
            <a:ext cx="2018060" cy="4700894"/>
          </a:xfrm>
          <a:prstGeom prst="rect">
            <a:avLst/>
          </a:prstGeom>
        </p:spPr>
      </p:pic>
    </p:spTree>
    <p:extLst>
      <p:ext uri="{BB962C8B-B14F-4D97-AF65-F5344CB8AC3E}">
        <p14:creationId xmlns:p14="http://schemas.microsoft.com/office/powerpoint/2010/main" val="49301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DC2F1-86BF-7F70-F53A-FDADEF056FA0}"/>
              </a:ext>
            </a:extLst>
          </p:cNvPr>
          <p:cNvPicPr>
            <a:picLocks noChangeAspect="1"/>
          </p:cNvPicPr>
          <p:nvPr/>
        </p:nvPicPr>
        <p:blipFill>
          <a:blip r:embed="rId2"/>
          <a:stretch>
            <a:fillRect/>
          </a:stretch>
        </p:blipFill>
        <p:spPr>
          <a:xfrm>
            <a:off x="829056" y="1095577"/>
            <a:ext cx="3267456" cy="3961074"/>
          </a:xfrm>
          <a:prstGeom prst="rect">
            <a:avLst/>
          </a:prstGeom>
        </p:spPr>
      </p:pic>
      <p:sp>
        <p:nvSpPr>
          <p:cNvPr id="7" name="Google Shape;257;p26">
            <a:extLst>
              <a:ext uri="{FF2B5EF4-FFF2-40B4-BE49-F238E27FC236}">
                <a16:creationId xmlns:a16="http://schemas.microsoft.com/office/drawing/2014/main" id="{22FE6B2B-E2E9-D764-63C5-E43899D02263}"/>
              </a:ext>
            </a:extLst>
          </p:cNvPr>
          <p:cNvSpPr txBox="1">
            <a:spLocks/>
          </p:cNvSpPr>
          <p:nvPr/>
        </p:nvSpPr>
        <p:spPr>
          <a:xfrm>
            <a:off x="1991532" y="464949"/>
            <a:ext cx="6625526" cy="526943"/>
          </a:xfrm>
          <a:prstGeom prst="rect">
            <a:avLst/>
          </a:prstGeom>
          <a:solidFill>
            <a:schemeClr val="accent1"/>
          </a:solid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9pPr>
          </a:lstStyle>
          <a:p>
            <a:r>
              <a:rPr lang="en" sz="3200" dirty="0"/>
              <a:t>CNN without feature extraction</a:t>
            </a:r>
          </a:p>
        </p:txBody>
      </p:sp>
      <p:pic>
        <p:nvPicPr>
          <p:cNvPr id="8" name="Picture 7">
            <a:extLst>
              <a:ext uri="{FF2B5EF4-FFF2-40B4-BE49-F238E27FC236}">
                <a16:creationId xmlns:a16="http://schemas.microsoft.com/office/drawing/2014/main" id="{F92E2C5B-A23C-E666-72D0-E8B0CA7599A6}"/>
              </a:ext>
            </a:extLst>
          </p:cNvPr>
          <p:cNvPicPr>
            <a:picLocks noChangeAspect="1"/>
          </p:cNvPicPr>
          <p:nvPr/>
        </p:nvPicPr>
        <p:blipFill>
          <a:blip r:embed="rId3"/>
          <a:stretch>
            <a:fillRect/>
          </a:stretch>
        </p:blipFill>
        <p:spPr>
          <a:xfrm>
            <a:off x="4255008" y="1320371"/>
            <a:ext cx="4636889" cy="2877502"/>
          </a:xfrm>
          <a:prstGeom prst="rect">
            <a:avLst/>
          </a:prstGeom>
        </p:spPr>
      </p:pic>
    </p:spTree>
    <p:extLst>
      <p:ext uri="{BB962C8B-B14F-4D97-AF65-F5344CB8AC3E}">
        <p14:creationId xmlns:p14="http://schemas.microsoft.com/office/powerpoint/2010/main" val="253993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1991532" y="464949"/>
            <a:ext cx="6625526" cy="526943"/>
          </a:xfrm>
          <a:prstGeom prst="rect">
            <a:avLst/>
          </a:prstGeom>
        </p:spPr>
        <p:txBody>
          <a:bodyPr spcFirstLastPara="1" wrap="square" lIns="91425" tIns="91425" rIns="91425" bIns="91425" anchor="ctr" anchorCtr="0">
            <a:noAutofit/>
          </a:bodyPr>
          <a:lstStyle/>
          <a:p>
            <a:r>
              <a:rPr lang="en" sz="3200" dirty="0">
                <a:solidFill>
                  <a:srgbClr val="002060"/>
                </a:solidFill>
              </a:rPr>
              <a:t>05  </a:t>
            </a:r>
            <a:r>
              <a:rPr lang="en-IN" sz="3200" dirty="0">
                <a:solidFill>
                  <a:srgbClr val="002060"/>
                </a:solidFill>
              </a:rPr>
              <a:t>Conclusion</a:t>
            </a:r>
            <a:endParaRPr lang="en" sz="3200" dirty="0">
              <a:solidFill>
                <a:srgbClr val="002060"/>
              </a:solidFill>
            </a:endParaRPr>
          </a:p>
        </p:txBody>
      </p:sp>
      <p:sp>
        <p:nvSpPr>
          <p:cNvPr id="258" name="Google Shape;258;p26"/>
          <p:cNvSpPr txBox="1">
            <a:spLocks noGrp="1"/>
          </p:cNvSpPr>
          <p:nvPr>
            <p:ph type="title"/>
          </p:nvPr>
        </p:nvSpPr>
        <p:spPr>
          <a:xfrm>
            <a:off x="1061634" y="1216617"/>
            <a:ext cx="6687519" cy="3215898"/>
          </a:xfrm>
          <a:prstGeom prst="rect">
            <a:avLst/>
          </a:prstGeom>
        </p:spPr>
        <p:txBody>
          <a:bodyPr spcFirstLastPara="1" wrap="square" lIns="91425" tIns="91425" rIns="91425" bIns="91425" anchor="ctr" anchorCtr="0">
            <a:noAutofit/>
          </a:bodyPr>
          <a:lstStyle/>
          <a:p>
            <a:pPr algn="l">
              <a:buSzPct val="100000"/>
            </a:pPr>
            <a:r>
              <a:rPr lang="en-IN" sz="1400" dirty="0">
                <a:solidFill>
                  <a:srgbClr val="0070C0"/>
                </a:solidFill>
              </a:rPr>
              <a:t>CNN for comparison without any feature extraction technique is giving 91.58% accuracy. Random forest classifier with histogram feature extraction technique is giving 92% accuracy being the better classifier.</a:t>
            </a:r>
            <a:endParaRPr sz="1400" dirty="0">
              <a:solidFill>
                <a:srgbClr val="0070C0"/>
              </a:solidFill>
            </a:endParaRPr>
          </a:p>
        </p:txBody>
      </p:sp>
    </p:spTree>
    <p:extLst>
      <p:ext uri="{BB962C8B-B14F-4D97-AF65-F5344CB8AC3E}">
        <p14:creationId xmlns:p14="http://schemas.microsoft.com/office/powerpoint/2010/main" val="2132110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002060"/>
                </a:solidFill>
              </a:rPr>
              <a:t>PLANNED CONTRIBUTIONS</a:t>
            </a:r>
            <a:endParaRPr dirty="0">
              <a:solidFill>
                <a:srgbClr val="002060"/>
              </a:solidFill>
            </a:endParaRPr>
          </a:p>
        </p:txBody>
      </p:sp>
      <p:sp>
        <p:nvSpPr>
          <p:cNvPr id="2" name="Google Shape;258;p26">
            <a:extLst>
              <a:ext uri="{FF2B5EF4-FFF2-40B4-BE49-F238E27FC236}">
                <a16:creationId xmlns:a16="http://schemas.microsoft.com/office/drawing/2014/main" id="{C9CBC797-A2E2-6B45-8C27-C4025CBF0DE4}"/>
              </a:ext>
            </a:extLst>
          </p:cNvPr>
          <p:cNvSpPr txBox="1">
            <a:spLocks/>
          </p:cNvSpPr>
          <p:nvPr/>
        </p:nvSpPr>
        <p:spPr>
          <a:xfrm>
            <a:off x="720000" y="1162373"/>
            <a:ext cx="6687519" cy="32158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Inter"/>
              <a:buNone/>
              <a:defRPr sz="28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500"/>
              <a:buFont typeface="Inter"/>
              <a:buNone/>
              <a:defRPr sz="3500" b="1" i="0" u="none" strike="noStrike" cap="none">
                <a:solidFill>
                  <a:schemeClr val="dk1"/>
                </a:solidFill>
                <a:latin typeface="Inter"/>
                <a:ea typeface="Inter"/>
                <a:cs typeface="Inter"/>
                <a:sym typeface="Inter"/>
              </a:defRPr>
            </a:lvl9pPr>
          </a:lstStyle>
          <a:p>
            <a:pPr>
              <a:buSzPct val="100000"/>
            </a:pPr>
            <a:r>
              <a:rPr lang="en-US" sz="1400" u="sng" dirty="0" err="1">
                <a:solidFill>
                  <a:srgbClr val="0070C0"/>
                </a:solidFill>
              </a:rPr>
              <a:t>Jayaraj</a:t>
            </a:r>
            <a:r>
              <a:rPr lang="en-US" sz="1400" u="sng" dirty="0">
                <a:solidFill>
                  <a:srgbClr val="0070C0"/>
                </a:solidFill>
              </a:rPr>
              <a:t> </a:t>
            </a:r>
            <a:r>
              <a:rPr lang="en-US" sz="1400" u="sng" dirty="0" err="1">
                <a:solidFill>
                  <a:srgbClr val="0070C0"/>
                </a:solidFill>
              </a:rPr>
              <a:t>Chippada</a:t>
            </a:r>
            <a:r>
              <a:rPr lang="en-US" sz="1400" dirty="0">
                <a:solidFill>
                  <a:srgbClr val="0070C0"/>
                </a:solidFill>
              </a:rPr>
              <a:t>: Histograms feature extraction technique with mentioned models.</a:t>
            </a:r>
            <a:br>
              <a:rPr lang="en-US" sz="1400" dirty="0">
                <a:solidFill>
                  <a:srgbClr val="0070C0"/>
                </a:solidFill>
              </a:rPr>
            </a:br>
            <a:br>
              <a:rPr lang="en-US" sz="1400" dirty="0">
                <a:solidFill>
                  <a:srgbClr val="0070C0"/>
                </a:solidFill>
              </a:rPr>
            </a:br>
            <a:r>
              <a:rPr lang="en-US" sz="1400" u="sng" dirty="0">
                <a:solidFill>
                  <a:srgbClr val="0070C0"/>
                </a:solidFill>
              </a:rPr>
              <a:t>Sridhar </a:t>
            </a:r>
            <a:r>
              <a:rPr lang="en-US" sz="1400" u="sng" dirty="0" err="1">
                <a:solidFill>
                  <a:srgbClr val="0070C0"/>
                </a:solidFill>
              </a:rPr>
              <a:t>Chunduri</a:t>
            </a:r>
            <a:r>
              <a:rPr lang="en-US" sz="1400" dirty="0">
                <a:solidFill>
                  <a:srgbClr val="0070C0"/>
                </a:solidFill>
              </a:rPr>
              <a:t>: Gabor filter feature extraction technique with mentioned models.</a:t>
            </a:r>
          </a:p>
          <a:p>
            <a:pPr>
              <a:buSzPct val="100000"/>
            </a:pPr>
            <a:br>
              <a:rPr lang="en-US" sz="1400" dirty="0">
                <a:solidFill>
                  <a:srgbClr val="0070C0"/>
                </a:solidFill>
              </a:rPr>
            </a:br>
            <a:r>
              <a:rPr lang="en-US" sz="1400" u="sng" dirty="0">
                <a:solidFill>
                  <a:srgbClr val="0070C0"/>
                </a:solidFill>
              </a:rPr>
              <a:t>Hruday Chowdary Gurijala</a:t>
            </a:r>
            <a:r>
              <a:rPr lang="en-US" sz="1400" dirty="0">
                <a:solidFill>
                  <a:srgbClr val="0070C0"/>
                </a:solidFill>
              </a:rPr>
              <a:t>: Color moments feature extraction technique with mentioned models and CNN.</a:t>
            </a:r>
            <a:br>
              <a:rPr lang="en-US" sz="1400" dirty="0">
                <a:solidFill>
                  <a:srgbClr val="0070C0"/>
                </a:solidFill>
              </a:rPr>
            </a:br>
            <a:br>
              <a:rPr lang="en-US" sz="1400" dirty="0">
                <a:solidFill>
                  <a:srgbClr val="0070C0"/>
                </a:solidFill>
              </a:rPr>
            </a:br>
            <a:r>
              <a:rPr lang="en-US" sz="1400" dirty="0">
                <a:solidFill>
                  <a:srgbClr val="0070C0"/>
                </a:solidFill>
              </a:rPr>
              <a:t>Regular team gatherings have been organized to facilitate in-depth discussions on our project's advancements, tackle any challenges encountered, and explore opportunities for potential improvements.</a:t>
            </a:r>
            <a:endParaRPr lang="en-IN" sz="1400" dirty="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4" name="Google Shape;317;p33">
            <a:extLst>
              <a:ext uri="{FF2B5EF4-FFF2-40B4-BE49-F238E27FC236}">
                <a16:creationId xmlns:a16="http://schemas.microsoft.com/office/drawing/2014/main" id="{84477A92-BAD5-82F2-ADC3-8ECC1632A734}"/>
              </a:ext>
            </a:extLst>
          </p:cNvPr>
          <p:cNvSpPr txBox="1">
            <a:spLocks noGrp="1"/>
          </p:cNvSpPr>
          <p:nvPr>
            <p:ph type="title"/>
          </p:nvPr>
        </p:nvSpPr>
        <p:spPr>
          <a:xfrm>
            <a:off x="1469250" y="1824600"/>
            <a:ext cx="6205500" cy="17167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Thanks You!</a:t>
            </a:r>
            <a:endParaRPr sz="6000" dirty="0"/>
          </a:p>
        </p:txBody>
      </p:sp>
    </p:spTree>
    <p:extLst>
      <p:ext uri="{BB962C8B-B14F-4D97-AF65-F5344CB8AC3E}">
        <p14:creationId xmlns:p14="http://schemas.microsoft.com/office/powerpoint/2010/main" val="385888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2060"/>
                </a:solidFill>
              </a:rPr>
              <a:t>Team Details</a:t>
            </a:r>
            <a:endParaRPr dirty="0">
              <a:solidFill>
                <a:srgbClr val="002060"/>
              </a:solidFill>
            </a:endParaRPr>
          </a:p>
        </p:txBody>
      </p:sp>
      <p:sp>
        <p:nvSpPr>
          <p:cNvPr id="250" name="Google Shape;250;p25"/>
          <p:cNvSpPr txBox="1">
            <a:spLocks noGrp="1"/>
          </p:cNvSpPr>
          <p:nvPr>
            <p:ph type="subTitle" idx="1"/>
          </p:nvPr>
        </p:nvSpPr>
        <p:spPr>
          <a:xfrm>
            <a:off x="1199457" y="1701023"/>
            <a:ext cx="6968150" cy="6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err="1">
                <a:solidFill>
                  <a:srgbClr val="0070C0"/>
                </a:solidFill>
              </a:rPr>
              <a:t>Hruday</a:t>
            </a:r>
            <a:r>
              <a:rPr lang="en-IN" sz="2400" dirty="0">
                <a:solidFill>
                  <a:srgbClr val="0070C0"/>
                </a:solidFill>
              </a:rPr>
              <a:t> Chowdary </a:t>
            </a:r>
            <a:r>
              <a:rPr lang="en-IN" sz="2400" dirty="0" err="1">
                <a:solidFill>
                  <a:srgbClr val="0070C0"/>
                </a:solidFill>
              </a:rPr>
              <a:t>Gurijala</a:t>
            </a:r>
            <a:r>
              <a:rPr lang="en-IN" sz="2400" dirty="0">
                <a:solidFill>
                  <a:srgbClr val="0070C0"/>
                </a:solidFill>
              </a:rPr>
              <a:t> – S20210020278</a:t>
            </a:r>
            <a:endParaRPr sz="2400" dirty="0">
              <a:solidFill>
                <a:srgbClr val="0070C0"/>
              </a:solidFill>
            </a:endParaRPr>
          </a:p>
        </p:txBody>
      </p:sp>
      <p:sp>
        <p:nvSpPr>
          <p:cNvPr id="252" name="Google Shape;252;p25"/>
          <p:cNvSpPr txBox="1">
            <a:spLocks noGrp="1"/>
          </p:cNvSpPr>
          <p:nvPr>
            <p:ph type="subTitle" idx="4"/>
          </p:nvPr>
        </p:nvSpPr>
        <p:spPr>
          <a:xfrm>
            <a:off x="1199457" y="3333663"/>
            <a:ext cx="6882908" cy="7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solidFill>
                  <a:srgbClr val="0070C0"/>
                </a:solidFill>
              </a:rPr>
              <a:t>Sridhar Chunduri – S20210020266</a:t>
            </a:r>
            <a:endParaRPr sz="2400" dirty="0">
              <a:solidFill>
                <a:srgbClr val="0070C0"/>
              </a:solidFill>
            </a:endParaRPr>
          </a:p>
        </p:txBody>
      </p:sp>
      <p:sp>
        <p:nvSpPr>
          <p:cNvPr id="6" name="Google Shape;252;p25">
            <a:extLst>
              <a:ext uri="{FF2B5EF4-FFF2-40B4-BE49-F238E27FC236}">
                <a16:creationId xmlns:a16="http://schemas.microsoft.com/office/drawing/2014/main" id="{C5C1CF7E-DE85-F39E-C22D-B8E72A32E2D1}"/>
              </a:ext>
            </a:extLst>
          </p:cNvPr>
          <p:cNvSpPr txBox="1">
            <a:spLocks/>
          </p:cNvSpPr>
          <p:nvPr/>
        </p:nvSpPr>
        <p:spPr>
          <a:xfrm>
            <a:off x="1199456" y="2481343"/>
            <a:ext cx="6882909" cy="73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2400" dirty="0" err="1">
                <a:solidFill>
                  <a:srgbClr val="0070C0"/>
                </a:solidFill>
              </a:rPr>
              <a:t>Jayaraj</a:t>
            </a:r>
            <a:r>
              <a:rPr lang="en-IN" sz="2400" dirty="0">
                <a:solidFill>
                  <a:srgbClr val="0070C0"/>
                </a:solidFill>
              </a:rPr>
              <a:t> </a:t>
            </a:r>
            <a:r>
              <a:rPr lang="en-IN" sz="2400" dirty="0" err="1">
                <a:solidFill>
                  <a:srgbClr val="0070C0"/>
                </a:solidFill>
              </a:rPr>
              <a:t>Chippada</a:t>
            </a:r>
            <a:r>
              <a:rPr lang="en-IN" sz="2400" dirty="0">
                <a:solidFill>
                  <a:srgbClr val="0070C0"/>
                </a:solidFill>
              </a:rPr>
              <a:t> - S20210020263</a:t>
            </a:r>
            <a:endParaRPr lang="en-US" sz="24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2060"/>
                </a:solidFill>
              </a:rPr>
              <a:t>Table of contents</a:t>
            </a:r>
            <a:endParaRPr dirty="0">
              <a:solidFill>
                <a:srgbClr val="002060"/>
              </a:solidFill>
            </a:endParaRPr>
          </a:p>
        </p:txBody>
      </p:sp>
      <p:sp>
        <p:nvSpPr>
          <p:cNvPr id="249" name="Google Shape;249;p25"/>
          <p:cNvSpPr txBox="1">
            <a:spLocks noGrp="1"/>
          </p:cNvSpPr>
          <p:nvPr>
            <p:ph type="title" idx="2"/>
          </p:nvPr>
        </p:nvSpPr>
        <p:spPr>
          <a:xfrm>
            <a:off x="920262" y="1310720"/>
            <a:ext cx="1086769" cy="387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70C0"/>
                </a:solidFill>
              </a:rPr>
              <a:t>01</a:t>
            </a:r>
            <a:endParaRPr dirty="0">
              <a:solidFill>
                <a:srgbClr val="0070C0"/>
              </a:solidFill>
            </a:endParaRPr>
          </a:p>
        </p:txBody>
      </p:sp>
      <p:sp>
        <p:nvSpPr>
          <p:cNvPr id="250" name="Google Shape;250;p25"/>
          <p:cNvSpPr txBox="1">
            <a:spLocks noGrp="1"/>
          </p:cNvSpPr>
          <p:nvPr>
            <p:ph type="subTitle" idx="1"/>
          </p:nvPr>
        </p:nvSpPr>
        <p:spPr>
          <a:xfrm>
            <a:off x="2470318" y="1310720"/>
            <a:ext cx="5025000" cy="6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0070C0"/>
                </a:solidFill>
              </a:rPr>
              <a:t>Introduction </a:t>
            </a:r>
          </a:p>
        </p:txBody>
      </p:sp>
      <p:sp>
        <p:nvSpPr>
          <p:cNvPr id="2" name="Google Shape;249;p25">
            <a:extLst>
              <a:ext uri="{FF2B5EF4-FFF2-40B4-BE49-F238E27FC236}">
                <a16:creationId xmlns:a16="http://schemas.microsoft.com/office/drawing/2014/main" id="{71573B1D-749E-D0B9-7C03-143473455127}"/>
              </a:ext>
            </a:extLst>
          </p:cNvPr>
          <p:cNvSpPr txBox="1">
            <a:spLocks/>
          </p:cNvSpPr>
          <p:nvPr/>
        </p:nvSpPr>
        <p:spPr>
          <a:xfrm>
            <a:off x="920262" y="2649722"/>
            <a:ext cx="1086769" cy="387310"/>
          </a:xfrm>
          <a:prstGeom prst="rect">
            <a:avLst/>
          </a:prstGeom>
          <a:solidFill>
            <a:schemeClr val="accent1"/>
          </a:solid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dirty="0">
                <a:solidFill>
                  <a:srgbClr val="0070C0"/>
                </a:solidFill>
              </a:rPr>
              <a:t>03</a:t>
            </a:r>
          </a:p>
        </p:txBody>
      </p:sp>
      <p:sp>
        <p:nvSpPr>
          <p:cNvPr id="3" name="Google Shape;249;p25">
            <a:extLst>
              <a:ext uri="{FF2B5EF4-FFF2-40B4-BE49-F238E27FC236}">
                <a16:creationId xmlns:a16="http://schemas.microsoft.com/office/drawing/2014/main" id="{E2DA73C8-3CA8-8694-E80F-1DA50BE30B8C}"/>
              </a:ext>
            </a:extLst>
          </p:cNvPr>
          <p:cNvSpPr txBox="1">
            <a:spLocks/>
          </p:cNvSpPr>
          <p:nvPr/>
        </p:nvSpPr>
        <p:spPr>
          <a:xfrm>
            <a:off x="920262" y="3319223"/>
            <a:ext cx="1086769" cy="387310"/>
          </a:xfrm>
          <a:prstGeom prst="rect">
            <a:avLst/>
          </a:prstGeom>
          <a:solidFill>
            <a:schemeClr val="accent1"/>
          </a:solid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dirty="0">
                <a:solidFill>
                  <a:srgbClr val="0070C0"/>
                </a:solidFill>
              </a:rPr>
              <a:t>04</a:t>
            </a:r>
          </a:p>
        </p:txBody>
      </p:sp>
      <p:sp>
        <p:nvSpPr>
          <p:cNvPr id="4" name="Google Shape;249;p25">
            <a:extLst>
              <a:ext uri="{FF2B5EF4-FFF2-40B4-BE49-F238E27FC236}">
                <a16:creationId xmlns:a16="http://schemas.microsoft.com/office/drawing/2014/main" id="{8A918172-8359-6B23-44AE-44A6203EFA1C}"/>
              </a:ext>
            </a:extLst>
          </p:cNvPr>
          <p:cNvSpPr txBox="1">
            <a:spLocks/>
          </p:cNvSpPr>
          <p:nvPr/>
        </p:nvSpPr>
        <p:spPr>
          <a:xfrm>
            <a:off x="920262" y="3988725"/>
            <a:ext cx="1086769" cy="387310"/>
          </a:xfrm>
          <a:prstGeom prst="rect">
            <a:avLst/>
          </a:prstGeom>
          <a:solidFill>
            <a:schemeClr val="accent1"/>
          </a:solid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dirty="0">
                <a:solidFill>
                  <a:srgbClr val="0070C0"/>
                </a:solidFill>
              </a:rPr>
              <a:t>05</a:t>
            </a:r>
          </a:p>
        </p:txBody>
      </p:sp>
      <p:sp>
        <p:nvSpPr>
          <p:cNvPr id="5" name="Google Shape;249;p25">
            <a:extLst>
              <a:ext uri="{FF2B5EF4-FFF2-40B4-BE49-F238E27FC236}">
                <a16:creationId xmlns:a16="http://schemas.microsoft.com/office/drawing/2014/main" id="{EF2C3A73-6139-5C98-7B83-79A8366612B7}"/>
              </a:ext>
            </a:extLst>
          </p:cNvPr>
          <p:cNvSpPr txBox="1">
            <a:spLocks/>
          </p:cNvSpPr>
          <p:nvPr/>
        </p:nvSpPr>
        <p:spPr>
          <a:xfrm>
            <a:off x="904762" y="1980221"/>
            <a:ext cx="1086769" cy="387310"/>
          </a:xfrm>
          <a:prstGeom prst="rect">
            <a:avLst/>
          </a:prstGeom>
          <a:solidFill>
            <a:schemeClr val="accent1"/>
          </a:solid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dirty="0">
                <a:solidFill>
                  <a:srgbClr val="0070C0"/>
                </a:solidFill>
              </a:rPr>
              <a:t>02</a:t>
            </a:r>
          </a:p>
        </p:txBody>
      </p:sp>
      <p:sp>
        <p:nvSpPr>
          <p:cNvPr id="8" name="Google Shape;250;p25">
            <a:extLst>
              <a:ext uri="{FF2B5EF4-FFF2-40B4-BE49-F238E27FC236}">
                <a16:creationId xmlns:a16="http://schemas.microsoft.com/office/drawing/2014/main" id="{4B817402-F450-18D6-3C97-AB4D30C684E5}"/>
              </a:ext>
            </a:extLst>
          </p:cNvPr>
          <p:cNvSpPr txBox="1">
            <a:spLocks/>
          </p:cNvSpPr>
          <p:nvPr/>
        </p:nvSpPr>
        <p:spPr>
          <a:xfrm>
            <a:off x="2485931" y="1977762"/>
            <a:ext cx="5025000" cy="6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solidFill>
                  <a:srgbClr val="0070C0"/>
                </a:solidFill>
              </a:rPr>
              <a:t>Problem Specifications </a:t>
            </a:r>
            <a:endParaRPr lang="en-US" dirty="0">
              <a:solidFill>
                <a:srgbClr val="0070C0"/>
              </a:solidFill>
            </a:endParaRPr>
          </a:p>
        </p:txBody>
      </p:sp>
      <p:sp>
        <p:nvSpPr>
          <p:cNvPr id="9" name="Google Shape;250;p25">
            <a:extLst>
              <a:ext uri="{FF2B5EF4-FFF2-40B4-BE49-F238E27FC236}">
                <a16:creationId xmlns:a16="http://schemas.microsoft.com/office/drawing/2014/main" id="{F0C5BFFD-34B8-517A-3D40-D11783094E52}"/>
              </a:ext>
            </a:extLst>
          </p:cNvPr>
          <p:cNvSpPr txBox="1">
            <a:spLocks/>
          </p:cNvSpPr>
          <p:nvPr/>
        </p:nvSpPr>
        <p:spPr>
          <a:xfrm>
            <a:off x="2485931" y="2644804"/>
            <a:ext cx="5025000" cy="6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solidFill>
                  <a:srgbClr val="0070C0"/>
                </a:solidFill>
              </a:rPr>
              <a:t>Feature Extraction </a:t>
            </a:r>
            <a:endParaRPr lang="en-US" dirty="0">
              <a:solidFill>
                <a:srgbClr val="0070C0"/>
              </a:solidFill>
            </a:endParaRPr>
          </a:p>
        </p:txBody>
      </p:sp>
      <p:sp>
        <p:nvSpPr>
          <p:cNvPr id="10" name="Google Shape;250;p25">
            <a:extLst>
              <a:ext uri="{FF2B5EF4-FFF2-40B4-BE49-F238E27FC236}">
                <a16:creationId xmlns:a16="http://schemas.microsoft.com/office/drawing/2014/main" id="{795FAD22-A883-494F-BBE5-C63C16C40C7F}"/>
              </a:ext>
            </a:extLst>
          </p:cNvPr>
          <p:cNvSpPr txBox="1">
            <a:spLocks/>
          </p:cNvSpPr>
          <p:nvPr/>
        </p:nvSpPr>
        <p:spPr>
          <a:xfrm>
            <a:off x="2485931" y="3978887"/>
            <a:ext cx="5025000" cy="6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solidFill>
                  <a:srgbClr val="0070C0"/>
                </a:solidFill>
              </a:rPr>
              <a:t>Conclusion</a:t>
            </a:r>
            <a:endParaRPr lang="en-US" dirty="0">
              <a:solidFill>
                <a:srgbClr val="0070C0"/>
              </a:solidFill>
            </a:endParaRPr>
          </a:p>
        </p:txBody>
      </p:sp>
      <p:sp>
        <p:nvSpPr>
          <p:cNvPr id="11" name="Google Shape;250;p25">
            <a:extLst>
              <a:ext uri="{FF2B5EF4-FFF2-40B4-BE49-F238E27FC236}">
                <a16:creationId xmlns:a16="http://schemas.microsoft.com/office/drawing/2014/main" id="{73F90E53-DEF6-00DB-05A1-B633CF108A50}"/>
              </a:ext>
            </a:extLst>
          </p:cNvPr>
          <p:cNvSpPr txBox="1">
            <a:spLocks/>
          </p:cNvSpPr>
          <p:nvPr/>
        </p:nvSpPr>
        <p:spPr>
          <a:xfrm>
            <a:off x="2470318" y="3311846"/>
            <a:ext cx="5025000" cy="6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dirty="0">
                <a:solidFill>
                  <a:srgbClr val="0070C0"/>
                </a:solidFill>
              </a:rPr>
              <a:t>Classification Models </a:t>
            </a:r>
            <a:endParaRPr lang="en-US" dirty="0">
              <a:solidFill>
                <a:srgbClr val="0070C0"/>
              </a:solidFill>
            </a:endParaRPr>
          </a:p>
        </p:txBody>
      </p:sp>
    </p:spTree>
    <p:extLst>
      <p:ext uri="{BB962C8B-B14F-4D97-AF65-F5344CB8AC3E}">
        <p14:creationId xmlns:p14="http://schemas.microsoft.com/office/powerpoint/2010/main" val="228708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2203676" y="587461"/>
            <a:ext cx="4736647" cy="496950"/>
          </a:xfrm>
          <a:prstGeom prst="rect">
            <a:avLst/>
          </a:prstGeom>
        </p:spPr>
        <p:txBody>
          <a:bodyPr spcFirstLastPara="1" wrap="square" lIns="91425" tIns="91425" rIns="91425" bIns="91425" anchor="ctr" anchorCtr="0">
            <a:noAutofit/>
          </a:bodyPr>
          <a:lstStyle/>
          <a:p>
            <a:r>
              <a:rPr lang="en" sz="3200" dirty="0">
                <a:solidFill>
                  <a:srgbClr val="002060"/>
                </a:solidFill>
              </a:rPr>
              <a:t>01  </a:t>
            </a:r>
            <a:r>
              <a:rPr lang="en-IN" sz="3200" dirty="0">
                <a:solidFill>
                  <a:srgbClr val="002060"/>
                </a:solidFill>
              </a:rPr>
              <a:t>INTRODUCTION</a:t>
            </a:r>
            <a:endParaRPr lang="en" dirty="0">
              <a:solidFill>
                <a:srgbClr val="002060"/>
              </a:solidFill>
            </a:endParaRPr>
          </a:p>
        </p:txBody>
      </p:sp>
      <p:sp>
        <p:nvSpPr>
          <p:cNvPr id="258" name="Google Shape;258;p26"/>
          <p:cNvSpPr txBox="1">
            <a:spLocks noGrp="1"/>
          </p:cNvSpPr>
          <p:nvPr>
            <p:ph type="title"/>
          </p:nvPr>
        </p:nvSpPr>
        <p:spPr>
          <a:xfrm>
            <a:off x="925976" y="1216617"/>
            <a:ext cx="7454095" cy="3215898"/>
          </a:xfrm>
          <a:prstGeom prst="rect">
            <a:avLst/>
          </a:prstGeom>
        </p:spPr>
        <p:txBody>
          <a:bodyPr spcFirstLastPara="1" wrap="square" lIns="91425" tIns="91425" rIns="91425" bIns="91425" anchor="ctr" anchorCtr="0">
            <a:noAutofit/>
          </a:bodyPr>
          <a:lstStyle/>
          <a:p>
            <a:pPr algn="l"/>
            <a:r>
              <a:rPr lang="en-US" sz="1200" dirty="0">
                <a:solidFill>
                  <a:srgbClr val="0070C0"/>
                </a:solidFill>
              </a:rPr>
              <a:t>As farmers and agriculture field are the important part of our life , farmers are the root level building blocks in the economy of any country . They work really heard for a whole season to grow a specific crop for survival of his family.</a:t>
            </a:r>
            <a:br>
              <a:rPr lang="en-US" sz="1200" dirty="0">
                <a:solidFill>
                  <a:srgbClr val="0070C0"/>
                </a:solidFill>
              </a:rPr>
            </a:br>
            <a:br>
              <a:rPr lang="en-US" sz="1200" dirty="0">
                <a:solidFill>
                  <a:srgbClr val="0070C0"/>
                </a:solidFill>
              </a:rPr>
            </a:br>
            <a:r>
              <a:rPr lang="en-US" sz="1200" dirty="0">
                <a:solidFill>
                  <a:srgbClr val="0070C0"/>
                </a:solidFill>
              </a:rPr>
              <a:t>Sometimes these crops on which he dedicated his whole 3-6 months to nurture these crops got disease as result of which they can't sell their crops on the price he was expecting.</a:t>
            </a:r>
            <a:br>
              <a:rPr lang="en-US" sz="1200" dirty="0">
                <a:solidFill>
                  <a:srgbClr val="0070C0"/>
                </a:solidFill>
              </a:rPr>
            </a:br>
            <a:br>
              <a:rPr lang="en-US" sz="1200" dirty="0">
                <a:solidFill>
                  <a:srgbClr val="0070C0"/>
                </a:solidFill>
              </a:rPr>
            </a:br>
            <a:r>
              <a:rPr lang="en-US" sz="1200" dirty="0">
                <a:solidFill>
                  <a:srgbClr val="0070C0"/>
                </a:solidFill>
              </a:rPr>
              <a:t>And He thinks if he knew these if he knew the plant disease before hand , he can use specific pesticides and fertilizers to get over these disease.</a:t>
            </a:r>
            <a:br>
              <a:rPr lang="en-US" sz="1200" dirty="0">
                <a:solidFill>
                  <a:srgbClr val="0070C0"/>
                </a:solidFill>
              </a:rPr>
            </a:br>
            <a:br>
              <a:rPr lang="en-US" sz="1200" dirty="0">
                <a:solidFill>
                  <a:srgbClr val="0070C0"/>
                </a:solidFill>
              </a:rPr>
            </a:br>
            <a:r>
              <a:rPr lang="en-US" sz="1200" dirty="0">
                <a:solidFill>
                  <a:srgbClr val="0070C0"/>
                </a:solidFill>
              </a:rPr>
              <a:t>What if we can use deep learning techniques to help famers to know about specific disease , so that they can be ready before harvesting their crops</a:t>
            </a:r>
            <a:br>
              <a:rPr lang="en-US" sz="1200" dirty="0">
                <a:solidFill>
                  <a:srgbClr val="0070C0"/>
                </a:solidFill>
              </a:rPr>
            </a:br>
            <a:endParaRPr lang="en-IN" sz="1200"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1991532" y="464949"/>
            <a:ext cx="6625526" cy="526943"/>
          </a:xfrm>
          <a:prstGeom prst="rect">
            <a:avLst/>
          </a:prstGeom>
        </p:spPr>
        <p:txBody>
          <a:bodyPr spcFirstLastPara="1" wrap="square" lIns="91425" tIns="91425" rIns="91425" bIns="91425" anchor="ctr" anchorCtr="0">
            <a:noAutofit/>
          </a:bodyPr>
          <a:lstStyle/>
          <a:p>
            <a:r>
              <a:rPr lang="en" sz="3200" dirty="0">
                <a:solidFill>
                  <a:srgbClr val="002060"/>
                </a:solidFill>
              </a:rPr>
              <a:t>02  </a:t>
            </a:r>
            <a:r>
              <a:rPr lang="en-IN" sz="3200" dirty="0">
                <a:solidFill>
                  <a:srgbClr val="002060"/>
                </a:solidFill>
              </a:rPr>
              <a:t>PROBLEM SPECIFICATIONS</a:t>
            </a:r>
            <a:endParaRPr lang="en" sz="3200" dirty="0">
              <a:solidFill>
                <a:srgbClr val="002060"/>
              </a:solidFill>
            </a:endParaRPr>
          </a:p>
        </p:txBody>
      </p:sp>
      <p:sp>
        <p:nvSpPr>
          <p:cNvPr id="258" name="Google Shape;258;p26"/>
          <p:cNvSpPr txBox="1">
            <a:spLocks noGrp="1"/>
          </p:cNvSpPr>
          <p:nvPr>
            <p:ph type="title"/>
          </p:nvPr>
        </p:nvSpPr>
        <p:spPr>
          <a:xfrm>
            <a:off x="1061634" y="1216617"/>
            <a:ext cx="6687519" cy="3215898"/>
          </a:xfrm>
          <a:prstGeom prst="rect">
            <a:avLst/>
          </a:prstGeom>
        </p:spPr>
        <p:txBody>
          <a:bodyPr spcFirstLastPara="1" wrap="square" lIns="91425" tIns="91425" rIns="91425" bIns="91425" anchor="ctr" anchorCtr="0">
            <a:noAutofit/>
          </a:bodyPr>
          <a:lstStyle/>
          <a:p>
            <a:pPr algn="l"/>
            <a:r>
              <a:rPr lang="en-US" sz="1400" dirty="0">
                <a:solidFill>
                  <a:srgbClr val="0070C0"/>
                </a:solidFill>
              </a:rPr>
              <a:t>The dataset used (from Kaggle) is built using offline augmentation from the original dataset. The original dataset can be found on this </a:t>
            </a:r>
            <a:r>
              <a:rPr lang="en-US" sz="1400" dirty="0" err="1">
                <a:solidFill>
                  <a:srgbClr val="0070C0"/>
                </a:solidFill>
              </a:rPr>
              <a:t>github</a:t>
            </a:r>
            <a:r>
              <a:rPr lang="en-US" sz="1400" dirty="0">
                <a:solidFill>
                  <a:srgbClr val="0070C0"/>
                </a:solidFill>
              </a:rPr>
              <a:t> repo. This dataset consists of about 87K </a:t>
            </a:r>
            <a:r>
              <a:rPr lang="en-US" sz="1400" dirty="0" err="1">
                <a:solidFill>
                  <a:srgbClr val="0070C0"/>
                </a:solidFill>
              </a:rPr>
              <a:t>rgb</a:t>
            </a:r>
            <a:r>
              <a:rPr lang="en-US" sz="1400" dirty="0">
                <a:solidFill>
                  <a:srgbClr val="0070C0"/>
                </a:solidFill>
              </a:rPr>
              <a:t> images of healthy and diseased crop leaves which is categorized into 38 different classes. The total dataset is divided into 80/20 ratio of training and validation set preserving the directory structure. A new directory containing 33 test images is created later for prediction purpose. From this data we build models to classify and identify different diseases of plants. This project also explores the impact of feature extraction techniques like wavelet transform, on classification performance.</a:t>
            </a:r>
            <a:endParaRPr sz="1400" dirty="0">
              <a:solidFill>
                <a:srgbClr val="0070C0"/>
              </a:solidFill>
            </a:endParaRPr>
          </a:p>
        </p:txBody>
      </p:sp>
    </p:spTree>
    <p:extLst>
      <p:ext uri="{BB962C8B-B14F-4D97-AF65-F5344CB8AC3E}">
        <p14:creationId xmlns:p14="http://schemas.microsoft.com/office/powerpoint/2010/main" val="339178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idx="2"/>
          </p:nvPr>
        </p:nvSpPr>
        <p:spPr>
          <a:xfrm>
            <a:off x="1991532" y="464949"/>
            <a:ext cx="6625526" cy="526943"/>
          </a:xfrm>
          <a:prstGeom prst="rect">
            <a:avLst/>
          </a:prstGeom>
        </p:spPr>
        <p:txBody>
          <a:bodyPr spcFirstLastPara="1" wrap="square" lIns="91425" tIns="91425" rIns="91425" bIns="91425" anchor="ctr" anchorCtr="0">
            <a:noAutofit/>
          </a:bodyPr>
          <a:lstStyle/>
          <a:p>
            <a:r>
              <a:rPr lang="en" sz="3200" dirty="0">
                <a:solidFill>
                  <a:srgbClr val="002060"/>
                </a:solidFill>
              </a:rPr>
              <a:t>02  </a:t>
            </a:r>
            <a:r>
              <a:rPr lang="en-IN" sz="3200" dirty="0">
                <a:solidFill>
                  <a:srgbClr val="002060"/>
                </a:solidFill>
              </a:rPr>
              <a:t>PROBLEM SPECIFICATIONS</a:t>
            </a:r>
            <a:endParaRPr lang="en" sz="3200" dirty="0">
              <a:solidFill>
                <a:srgbClr val="002060"/>
              </a:solidFill>
            </a:endParaRPr>
          </a:p>
        </p:txBody>
      </p:sp>
      <p:sp>
        <p:nvSpPr>
          <p:cNvPr id="258" name="Google Shape;258;p26"/>
          <p:cNvSpPr txBox="1">
            <a:spLocks noGrp="1"/>
          </p:cNvSpPr>
          <p:nvPr>
            <p:ph type="title"/>
          </p:nvPr>
        </p:nvSpPr>
        <p:spPr>
          <a:xfrm>
            <a:off x="1061634" y="1216617"/>
            <a:ext cx="6687519" cy="3215898"/>
          </a:xfrm>
          <a:prstGeom prst="rect">
            <a:avLst/>
          </a:prstGeom>
        </p:spPr>
        <p:txBody>
          <a:bodyPr spcFirstLastPara="1" wrap="square" lIns="91425" tIns="91425" rIns="91425" bIns="91425" anchor="ctr" anchorCtr="0">
            <a:noAutofit/>
          </a:bodyPr>
          <a:lstStyle/>
          <a:p>
            <a:pPr algn="l"/>
            <a:r>
              <a:rPr lang="en-US" sz="1400" dirty="0">
                <a:solidFill>
                  <a:srgbClr val="0070C0"/>
                </a:solidFill>
              </a:rPr>
              <a:t>Our primary goal is to develop an efficient plant disease recognition system capable of early detection and classification. By leveraging machine learning, we aim to provide a tool that empowers farmers with timely information for effective disease management. This project holds significance in enhancing agricultural practices by automating the identification of plant diseases. We aim to explore the effectiveness of different models like resnet50, ANN, KNN , Random forest Classifier </a:t>
            </a:r>
            <a:r>
              <a:rPr lang="en-US" sz="1400" dirty="0" err="1">
                <a:solidFill>
                  <a:srgbClr val="0070C0"/>
                </a:solidFill>
              </a:rPr>
              <a:t>etc</a:t>
            </a:r>
            <a:r>
              <a:rPr lang="en-US" sz="1400" dirty="0">
                <a:solidFill>
                  <a:srgbClr val="0070C0"/>
                </a:solidFill>
              </a:rPr>
              <a:t> and CNN in accurately classifying a diverse set of plant diseases.</a:t>
            </a:r>
            <a:endParaRPr sz="1400" dirty="0">
              <a:solidFill>
                <a:srgbClr val="0070C0"/>
              </a:solidFill>
            </a:endParaRPr>
          </a:p>
        </p:txBody>
      </p:sp>
    </p:spTree>
    <p:extLst>
      <p:ext uri="{BB962C8B-B14F-4D97-AF65-F5344CB8AC3E}">
        <p14:creationId xmlns:p14="http://schemas.microsoft.com/office/powerpoint/2010/main" val="347409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20315B-6988-A110-FF82-75D9BA121528}"/>
              </a:ext>
            </a:extLst>
          </p:cNvPr>
          <p:cNvPicPr>
            <a:picLocks noChangeAspect="1"/>
          </p:cNvPicPr>
          <p:nvPr/>
        </p:nvPicPr>
        <p:blipFill>
          <a:blip r:embed="rId2"/>
          <a:stretch>
            <a:fillRect/>
          </a:stretch>
        </p:blipFill>
        <p:spPr>
          <a:xfrm>
            <a:off x="684850" y="1327779"/>
            <a:ext cx="7959278" cy="3121530"/>
          </a:xfrm>
          <a:prstGeom prst="rect">
            <a:avLst/>
          </a:prstGeom>
        </p:spPr>
      </p:pic>
      <p:sp>
        <p:nvSpPr>
          <p:cNvPr id="3" name="Google Shape;257;p26">
            <a:extLst>
              <a:ext uri="{FF2B5EF4-FFF2-40B4-BE49-F238E27FC236}">
                <a16:creationId xmlns:a16="http://schemas.microsoft.com/office/drawing/2014/main" id="{7EFC9F5E-28DA-7D5B-A9B9-A7079E4BDD12}"/>
              </a:ext>
            </a:extLst>
          </p:cNvPr>
          <p:cNvSpPr txBox="1">
            <a:spLocks/>
          </p:cNvSpPr>
          <p:nvPr/>
        </p:nvSpPr>
        <p:spPr>
          <a:xfrm>
            <a:off x="1991532" y="464949"/>
            <a:ext cx="6652596" cy="632331"/>
          </a:xfrm>
          <a:prstGeom prst="rect">
            <a:avLst/>
          </a:prstGeom>
          <a:solidFill>
            <a:schemeClr val="accent1"/>
          </a:solid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9pPr>
          </a:lstStyle>
          <a:p>
            <a:r>
              <a:rPr lang="en" sz="3200">
                <a:solidFill>
                  <a:srgbClr val="002060"/>
                </a:solidFill>
              </a:rPr>
              <a:t>Data Distribution</a:t>
            </a:r>
            <a:endParaRPr lang="en" sz="3200" dirty="0">
              <a:solidFill>
                <a:srgbClr val="002060"/>
              </a:solidFill>
            </a:endParaRPr>
          </a:p>
        </p:txBody>
      </p:sp>
    </p:spTree>
    <p:extLst>
      <p:ext uri="{BB962C8B-B14F-4D97-AF65-F5344CB8AC3E}">
        <p14:creationId xmlns:p14="http://schemas.microsoft.com/office/powerpoint/2010/main" val="375716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667D15-3CE9-FDC1-BA96-38077D49CF09}"/>
              </a:ext>
            </a:extLst>
          </p:cNvPr>
          <p:cNvPicPr>
            <a:picLocks noChangeAspect="1"/>
          </p:cNvPicPr>
          <p:nvPr/>
        </p:nvPicPr>
        <p:blipFill>
          <a:blip r:embed="rId2"/>
          <a:stretch>
            <a:fillRect/>
          </a:stretch>
        </p:blipFill>
        <p:spPr>
          <a:xfrm>
            <a:off x="0" y="325465"/>
            <a:ext cx="9144000" cy="2964656"/>
          </a:xfrm>
          <a:prstGeom prst="rect">
            <a:avLst/>
          </a:prstGeom>
        </p:spPr>
      </p:pic>
      <p:pic>
        <p:nvPicPr>
          <p:cNvPr id="7" name="Picture 6">
            <a:extLst>
              <a:ext uri="{FF2B5EF4-FFF2-40B4-BE49-F238E27FC236}">
                <a16:creationId xmlns:a16="http://schemas.microsoft.com/office/drawing/2014/main" id="{5112FA62-60F4-80BC-9B38-C2D55C179BC8}"/>
              </a:ext>
            </a:extLst>
          </p:cNvPr>
          <p:cNvPicPr>
            <a:picLocks noChangeAspect="1"/>
          </p:cNvPicPr>
          <p:nvPr/>
        </p:nvPicPr>
        <p:blipFill>
          <a:blip r:embed="rId3"/>
          <a:stretch>
            <a:fillRect/>
          </a:stretch>
        </p:blipFill>
        <p:spPr>
          <a:xfrm>
            <a:off x="0" y="3545237"/>
            <a:ext cx="9144000" cy="1028700"/>
          </a:xfrm>
          <a:prstGeom prst="rect">
            <a:avLst/>
          </a:prstGeom>
        </p:spPr>
      </p:pic>
    </p:spTree>
    <p:extLst>
      <p:ext uri="{BB962C8B-B14F-4D97-AF65-F5344CB8AC3E}">
        <p14:creationId xmlns:p14="http://schemas.microsoft.com/office/powerpoint/2010/main" val="311713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727C1C-CE2C-C8E0-783F-C2D6F2BFA002}"/>
              </a:ext>
            </a:extLst>
          </p:cNvPr>
          <p:cNvPicPr>
            <a:picLocks noChangeAspect="1"/>
          </p:cNvPicPr>
          <p:nvPr/>
        </p:nvPicPr>
        <p:blipFill>
          <a:blip r:embed="rId2"/>
          <a:stretch>
            <a:fillRect/>
          </a:stretch>
        </p:blipFill>
        <p:spPr>
          <a:xfrm>
            <a:off x="2304288" y="851478"/>
            <a:ext cx="5657866" cy="4292022"/>
          </a:xfrm>
          <a:prstGeom prst="rect">
            <a:avLst/>
          </a:prstGeom>
        </p:spPr>
      </p:pic>
      <p:sp>
        <p:nvSpPr>
          <p:cNvPr id="2" name="Google Shape;257;p26">
            <a:extLst>
              <a:ext uri="{FF2B5EF4-FFF2-40B4-BE49-F238E27FC236}">
                <a16:creationId xmlns:a16="http://schemas.microsoft.com/office/drawing/2014/main" id="{5FCB5AA8-0951-68DD-DFC0-A6A59A139DF4}"/>
              </a:ext>
            </a:extLst>
          </p:cNvPr>
          <p:cNvSpPr txBox="1">
            <a:spLocks/>
          </p:cNvSpPr>
          <p:nvPr/>
        </p:nvSpPr>
        <p:spPr>
          <a:xfrm>
            <a:off x="2210988" y="294261"/>
            <a:ext cx="6506292" cy="386529"/>
          </a:xfrm>
          <a:prstGeom prst="rect">
            <a:avLst/>
          </a:prstGeom>
          <a:solidFill>
            <a:schemeClr val="accent1"/>
          </a:solid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1pPr>
            <a:lvl2pPr marR="0" lvl="1"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6000"/>
              <a:buFont typeface="Inter"/>
              <a:buNone/>
              <a:defRPr sz="6000" b="1" i="0" u="none" strike="noStrike" cap="none">
                <a:solidFill>
                  <a:schemeClr val="dk1"/>
                </a:solidFill>
                <a:latin typeface="Inter"/>
                <a:ea typeface="Inter"/>
                <a:cs typeface="Inter"/>
                <a:sym typeface="Inter"/>
              </a:defRPr>
            </a:lvl9pPr>
          </a:lstStyle>
          <a:p>
            <a:r>
              <a:rPr lang="en" sz="3200" dirty="0">
                <a:solidFill>
                  <a:srgbClr val="002060"/>
                </a:solidFill>
              </a:rPr>
              <a:t>Sample Input Data</a:t>
            </a:r>
          </a:p>
        </p:txBody>
      </p:sp>
    </p:spTree>
    <p:extLst>
      <p:ext uri="{BB962C8B-B14F-4D97-AF65-F5344CB8AC3E}">
        <p14:creationId xmlns:p14="http://schemas.microsoft.com/office/powerpoint/2010/main" val="3003727027"/>
      </p:ext>
    </p:extLst>
  </p:cSld>
  <p:clrMapOvr>
    <a:masterClrMapping/>
  </p:clrMapOvr>
</p:sld>
</file>

<file path=ppt/theme/theme1.xml><?xml version="1.0" encoding="utf-8"?>
<a:theme xmlns:a="http://schemas.openxmlformats.org/drawingml/2006/main" name="Inverse Functions by Slidesgo">
  <a:themeElements>
    <a:clrScheme name="Simple Light">
      <a:dk1>
        <a:srgbClr val="17024E"/>
      </a:dk1>
      <a:lt1>
        <a:srgbClr val="E6F8FF"/>
      </a:lt1>
      <a:dk2>
        <a:srgbClr val="CDFAFF"/>
      </a:dk2>
      <a:lt2>
        <a:srgbClr val="2C70B3"/>
      </a:lt2>
      <a:accent1>
        <a:srgbClr val="9BE9FF"/>
      </a:accent1>
      <a:accent2>
        <a:srgbClr val="FFFFFF"/>
      </a:accent2>
      <a:accent3>
        <a:srgbClr val="FFFFFF"/>
      </a:accent3>
      <a:accent4>
        <a:srgbClr val="FFFFFF"/>
      </a:accent4>
      <a:accent5>
        <a:srgbClr val="FFFFFF"/>
      </a:accent5>
      <a:accent6>
        <a:srgbClr val="FFFFFF"/>
      </a:accent6>
      <a:hlink>
        <a:srgbClr val="1702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1033</Words>
  <Application>Microsoft Office PowerPoint</Application>
  <PresentationFormat>On-screen Show (16:9)</PresentationFormat>
  <Paragraphs>39</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Bebas Neue</vt:lpstr>
      <vt:lpstr>Darker Grotesque SemiBold</vt:lpstr>
      <vt:lpstr>Inter</vt:lpstr>
      <vt:lpstr>Lato</vt:lpstr>
      <vt:lpstr>Inverse Functions by Slidesgo</vt:lpstr>
      <vt:lpstr> PLANT DISEASE RECOGNITION</vt:lpstr>
      <vt:lpstr>Team Details</vt:lpstr>
      <vt:lpstr>Table of contents</vt:lpstr>
      <vt:lpstr>01  INTRODUCTION</vt:lpstr>
      <vt:lpstr>02  PROBLEM SPECIFICATIONS</vt:lpstr>
      <vt:lpstr>02  PROBLEM SPECIFICATIONS</vt:lpstr>
      <vt:lpstr>PowerPoint Presentation</vt:lpstr>
      <vt:lpstr>PowerPoint Presentation</vt:lpstr>
      <vt:lpstr>PowerPoint Presentation</vt:lpstr>
      <vt:lpstr>03  FEATURE EXTRACTION </vt:lpstr>
      <vt:lpstr>03  FEATURE EXTRACTION </vt:lpstr>
      <vt:lpstr>04  CLASSIFICATION MODELS</vt:lpstr>
      <vt:lpstr>04  CLASSIFICATION MODELS</vt:lpstr>
      <vt:lpstr>PowerPoint Presentation</vt:lpstr>
      <vt:lpstr>PowerPoint Presentation</vt:lpstr>
      <vt:lpstr>05  Conclusion</vt:lpstr>
      <vt:lpstr>PLANNED CONTRIBUTIONS</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PLANT DISEASE RECOGNITION</dc:title>
  <dc:creator>Dell</dc:creator>
  <cp:lastModifiedBy>Hruday Gurijala</cp:lastModifiedBy>
  <cp:revision>9</cp:revision>
  <dcterms:modified xsi:type="dcterms:W3CDTF">2023-12-10T17:32:52Z</dcterms:modified>
</cp:coreProperties>
</file>