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embeddedFontLst>
    <p:embeddedFont>
      <p:font typeface="Calibri" panose="020F0502020204030204" pitchFamily="34" charset="0"/>
      <p:regular r:id="rId8"/>
      <p:bold r:id="rId9"/>
      <p:italic r:id="rId10"/>
      <p:boldItalic r:id="rId11"/>
    </p:embeddedFont>
    <p:embeddedFont>
      <p:font typeface="Franklin Gothic" panose="020B0604020202020204" charset="0"/>
      <p:bold r:id="rId12"/>
    </p:embeddedFont>
    <p:embeddedFont>
      <p:font typeface="Libre Franklin"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jJmGzBMyoe221CrGi0Hi306kzVc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notesMaster" Target="notesMasters/notesMaster1.xml"/><Relationship Id="rId12" Type="http://schemas.openxmlformats.org/officeDocument/2006/relationships/font" Target="fonts/font5.fntdata"/><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1" name="Google Shape;24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0"/>
              <a:buFont typeface="Arial"/>
              <a:buNone/>
            </a:pPr>
            <a:r>
              <a:rPr lang="en-US" sz="20000" b="1" i="0" u="none" strike="noStrike" cap="none">
                <a:solidFill>
                  <a:schemeClr val="dk1"/>
                </a:solidFill>
                <a:latin typeface="Libre Franklin"/>
                <a:ea typeface="Libre Franklin"/>
                <a:cs typeface="Libre Franklin"/>
                <a:sym typeface="Libre Franklin"/>
              </a:rPr>
              <a:t>“</a:t>
            </a:r>
            <a:endParaRPr sz="1400" b="0" i="0" u="none" strike="noStrike" cap="none">
              <a:solidFill>
                <a:srgbClr val="000000"/>
              </a:solidFill>
              <a:latin typeface="Arial"/>
              <a:ea typeface="Arial"/>
              <a:cs typeface="Arial"/>
              <a:sym typeface="Arial"/>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a:t>Basic Details of the Team and Problem Statement</a:t>
            </a:r>
            <a:endParaRPr/>
          </a:p>
        </p:txBody>
      </p:sp>
      <p:sp>
        <p:nvSpPr>
          <p:cNvPr id="211" name="Google Shape;211;p1"/>
          <p:cNvSpPr txBox="1">
            <a:spLocks noGrp="1"/>
          </p:cNvSpPr>
          <p:nvPr>
            <p:ph type="body" idx="1"/>
          </p:nvPr>
        </p:nvSpPr>
        <p:spPr>
          <a:xfrm>
            <a:off x="5825447" y="1575621"/>
            <a:ext cx="6043998" cy="4922833"/>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sz="2000" dirty="0">
                <a:latin typeface="Franklin Gothic"/>
                <a:ea typeface="Franklin Gothic"/>
                <a:cs typeface="Franklin Gothic"/>
                <a:sym typeface="Franklin Gothic"/>
              </a:rPr>
              <a:t>Theme Name: Smart Education</a:t>
            </a:r>
            <a:endParaRPr lang="en-US" sz="2000" dirty="0">
              <a:ea typeface="Franklin Gothic"/>
              <a:cs typeface="Franklin Gothic"/>
            </a:endParaRPr>
          </a:p>
          <a:p>
            <a:pPr marL="0" lvl="0" indent="0" algn="l" rtl="0">
              <a:lnSpc>
                <a:spcPct val="90000"/>
              </a:lnSpc>
              <a:spcBef>
                <a:spcPts val="0"/>
              </a:spcBef>
              <a:spcAft>
                <a:spcPts val="0"/>
              </a:spcAft>
              <a:buClr>
                <a:schemeClr val="lt2"/>
              </a:buClr>
              <a:buSzPts val="1800"/>
              <a:buNone/>
            </a:pPr>
            <a:endParaRPr sz="2000" dirty="0">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sz="2000" dirty="0">
                <a:latin typeface="Franklin Gothic"/>
                <a:ea typeface="Franklin Gothic"/>
                <a:cs typeface="Franklin Gothic"/>
                <a:sym typeface="Franklin Gothic"/>
              </a:rPr>
              <a:t>Problem Statement Title: </a:t>
            </a:r>
            <a:r>
              <a:rPr lang="en-US" sz="2400" b="0" i="0" u="none" strike="noStrike" dirty="0">
                <a:effectLst/>
                <a:latin typeface="montserratregular"/>
              </a:rPr>
              <a:t>Bringing power of AI/ML to aid of teacher in a classroom</a:t>
            </a:r>
            <a:endParaRPr sz="2400" dirty="0"/>
          </a:p>
          <a:p>
            <a:pPr marL="0" lvl="0" indent="0" algn="l" rtl="0">
              <a:lnSpc>
                <a:spcPct val="90000"/>
              </a:lnSpc>
              <a:spcBef>
                <a:spcPts val="1000"/>
              </a:spcBef>
              <a:spcAft>
                <a:spcPts val="0"/>
              </a:spcAft>
              <a:buClr>
                <a:schemeClr val="lt2"/>
              </a:buClr>
              <a:buSzPts val="1800"/>
              <a:buNone/>
            </a:pPr>
            <a:br>
              <a:rPr lang="en-US" sz="2000" dirty="0">
                <a:latin typeface="Franklin Gothic"/>
                <a:ea typeface="Franklin Gothic"/>
                <a:cs typeface="Franklin Gothic"/>
                <a:sym typeface="Franklin Gothic"/>
              </a:rPr>
            </a:br>
            <a:r>
              <a:rPr lang="en-US" sz="2000" dirty="0">
                <a:latin typeface="Franklin Gothic"/>
                <a:ea typeface="Franklin Gothic"/>
                <a:cs typeface="Franklin Gothic"/>
                <a:sym typeface="Franklin Gothic"/>
              </a:rPr>
              <a:t>Team Name: </a:t>
            </a:r>
            <a:endParaRPr sz="2000" dirty="0"/>
          </a:p>
          <a:p>
            <a:pPr marL="0" lvl="0" indent="0" algn="l" rtl="0">
              <a:lnSpc>
                <a:spcPct val="90000"/>
              </a:lnSpc>
              <a:spcBef>
                <a:spcPts val="1000"/>
              </a:spcBef>
              <a:spcAft>
                <a:spcPts val="0"/>
              </a:spcAft>
              <a:buClr>
                <a:schemeClr val="lt2"/>
              </a:buClr>
              <a:buSzPts val="1800"/>
              <a:buNone/>
            </a:pPr>
            <a:br>
              <a:rPr lang="en-US" sz="2000" dirty="0">
                <a:latin typeface="Franklin Gothic"/>
                <a:ea typeface="Franklin Gothic"/>
                <a:cs typeface="Franklin Gothic"/>
                <a:sym typeface="Franklin Gothic"/>
              </a:rPr>
            </a:br>
            <a:r>
              <a:rPr lang="en-US" sz="2000" dirty="0">
                <a:latin typeface="Franklin Gothic"/>
                <a:ea typeface="Franklin Gothic"/>
                <a:cs typeface="Franklin Gothic"/>
                <a:sym typeface="Franklin Gothic"/>
              </a:rPr>
              <a:t>Team Leader Name: Hrushikesh Kachgunde</a:t>
            </a:r>
            <a:endParaRPr sz="2000" dirty="0"/>
          </a:p>
          <a:p>
            <a:pPr marL="0" lvl="0" indent="0" algn="l" rtl="0">
              <a:lnSpc>
                <a:spcPct val="90000"/>
              </a:lnSpc>
              <a:spcBef>
                <a:spcPts val="1000"/>
              </a:spcBef>
              <a:spcAft>
                <a:spcPts val="0"/>
              </a:spcAft>
              <a:buClr>
                <a:schemeClr val="lt2"/>
              </a:buClr>
              <a:buSzPts val="1800"/>
              <a:buNone/>
            </a:pPr>
            <a:br>
              <a:rPr lang="en-US" sz="2000" dirty="0">
                <a:latin typeface="Franklin Gothic"/>
                <a:ea typeface="Franklin Gothic"/>
                <a:cs typeface="Franklin Gothic"/>
                <a:sym typeface="Franklin Gothic"/>
              </a:rPr>
            </a:br>
            <a:r>
              <a:rPr lang="en-US" sz="2000" dirty="0">
                <a:latin typeface="Franklin Gothic"/>
                <a:ea typeface="Franklin Gothic"/>
                <a:cs typeface="Franklin Gothic"/>
                <a:sym typeface="Franklin Gothic"/>
              </a:rPr>
              <a:t>Institute Name: Dr. D Y Patil Institute of Engineering 	             Management and Research</a:t>
            </a:r>
            <a:endParaRPr sz="2000" dirty="0"/>
          </a:p>
          <a:p>
            <a:pPr marL="0" lvl="0" indent="0" algn="l" rtl="0">
              <a:lnSpc>
                <a:spcPct val="90000"/>
              </a:lnSpc>
              <a:spcBef>
                <a:spcPts val="1000"/>
              </a:spcBef>
              <a:spcAft>
                <a:spcPts val="0"/>
              </a:spcAft>
              <a:buClr>
                <a:schemeClr val="lt2"/>
              </a:buClr>
              <a:buSzPts val="1800"/>
              <a:buNone/>
            </a:pPr>
            <a:endParaRPr dirty="0">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endParaRPr dirty="0"/>
          </a:p>
        </p:txBody>
      </p:sp>
      <p:pic>
        <p:nvPicPr>
          <p:cNvPr id="212" name="Google Shape;212;p1"/>
          <p:cNvPicPr preferRelativeResize="0"/>
          <p:nvPr/>
        </p:nvPicPr>
        <p:blipFill rotWithShape="1">
          <a:blip r:embed="rId3">
            <a:alphaModFix/>
          </a:blip>
          <a:srcRect/>
          <a:stretch/>
        </p:blipFill>
        <p:spPr>
          <a:xfrm>
            <a:off x="758316" y="417956"/>
            <a:ext cx="2019048" cy="201904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64023" y="879063"/>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Idea/Approach Details</a:t>
            </a:r>
            <a:endParaRPr/>
          </a:p>
        </p:txBody>
      </p:sp>
      <p:sp>
        <p:nvSpPr>
          <p:cNvPr id="218" name="Google Shape;218;p2"/>
          <p:cNvSpPr txBox="1">
            <a:spLocks noGrp="1"/>
          </p:cNvSpPr>
          <p:nvPr>
            <p:ph type="body" idx="1"/>
          </p:nvPr>
        </p:nvSpPr>
        <p:spPr>
          <a:xfrm>
            <a:off x="624406" y="2257918"/>
            <a:ext cx="6213664" cy="4321953"/>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sz="1800" dirty="0">
                <a:solidFill>
                  <a:schemeClr val="lt2"/>
                </a:solidFill>
                <a:latin typeface="Franklin Gothic"/>
                <a:ea typeface="Franklin Gothic"/>
                <a:cs typeface="Franklin Gothic"/>
                <a:sym typeface="Franklin Gothic"/>
              </a:rPr>
              <a:t>Describe your idea/Solution/Prototype here:</a:t>
            </a:r>
            <a:endParaRPr dirty="0"/>
          </a:p>
          <a:p>
            <a:pPr marL="285750" lvl="0" indent="-285750" algn="l" rtl="0">
              <a:lnSpc>
                <a:spcPct val="100000"/>
              </a:lnSpc>
              <a:spcBef>
                <a:spcPts val="1000"/>
              </a:spcBef>
              <a:spcAft>
                <a:spcPts val="0"/>
              </a:spcAft>
              <a:buClr>
                <a:schemeClr val="dk1"/>
              </a:buClr>
              <a:buSzPts val="1600"/>
              <a:buFont typeface="Noto Sans Symbols"/>
              <a:buChar char="⮚"/>
            </a:pPr>
            <a:r>
              <a:rPr lang="en-US" dirty="0"/>
              <a:t> Generate QR codes for each individual student and attach them to identity card’s (back side).</a:t>
            </a:r>
          </a:p>
          <a:p>
            <a:pPr marL="285750" lvl="0" indent="-285750" algn="l" rtl="0">
              <a:lnSpc>
                <a:spcPct val="100000"/>
              </a:lnSpc>
              <a:spcBef>
                <a:spcPts val="1000"/>
              </a:spcBef>
              <a:spcAft>
                <a:spcPts val="0"/>
              </a:spcAft>
              <a:buClr>
                <a:schemeClr val="dk1"/>
              </a:buClr>
              <a:buSzPts val="1600"/>
              <a:buFont typeface="Noto Sans Symbols"/>
              <a:buChar char="⮚"/>
            </a:pPr>
            <a:r>
              <a:rPr lang="en-US" dirty="0"/>
              <a:t>Class teacher, librarian and person authorized for the mid-day meal (also other tasks) will do a one time login each day, to authorize himself then scan the QR codes of students with his mobile phones.</a:t>
            </a:r>
          </a:p>
          <a:p>
            <a:pPr marL="285750" lvl="0" indent="-285750" algn="l" rtl="0">
              <a:lnSpc>
                <a:spcPct val="100000"/>
              </a:lnSpc>
              <a:spcBef>
                <a:spcPts val="1000"/>
              </a:spcBef>
              <a:spcAft>
                <a:spcPts val="0"/>
              </a:spcAft>
              <a:buClr>
                <a:schemeClr val="dk1"/>
              </a:buClr>
              <a:buSzPts val="1600"/>
              <a:buFont typeface="Noto Sans Symbols"/>
              <a:buChar char="⮚"/>
            </a:pPr>
            <a:r>
              <a:rPr lang="en-US" dirty="0"/>
              <a:t>This will update the records for each day and will be maintained digitally with easy access at any point hence reducing the time for data tracking and reduction in consumption of resources.</a:t>
            </a:r>
          </a:p>
          <a:p>
            <a:pPr marL="285750" lvl="0" indent="-285750" algn="l" rtl="0">
              <a:lnSpc>
                <a:spcPct val="100000"/>
              </a:lnSpc>
              <a:spcBef>
                <a:spcPts val="1000"/>
              </a:spcBef>
              <a:spcAft>
                <a:spcPts val="0"/>
              </a:spcAft>
              <a:buClr>
                <a:schemeClr val="dk1"/>
              </a:buClr>
              <a:buSzPts val="1600"/>
              <a:buFont typeface="Noto Sans Symbols"/>
              <a:buChar char="⮚"/>
            </a:pPr>
            <a:r>
              <a:rPr lang="en-US" dirty="0"/>
              <a:t>The UI will be a website where the authorized person logs in and starts scanning QR codes.</a:t>
            </a:r>
          </a:p>
          <a:p>
            <a:pPr marL="0" lvl="0" indent="0" algn="l" rtl="0">
              <a:lnSpc>
                <a:spcPct val="100000"/>
              </a:lnSpc>
              <a:spcBef>
                <a:spcPts val="1000"/>
              </a:spcBef>
              <a:spcAft>
                <a:spcPts val="0"/>
              </a:spcAft>
              <a:buClr>
                <a:schemeClr val="dk1"/>
              </a:buClr>
              <a:buSzPts val="1600"/>
            </a:pPr>
            <a:endParaRPr dirty="0"/>
          </a:p>
          <a:p>
            <a:pPr marL="285750" lvl="0" indent="-184150" algn="l" rtl="0">
              <a:lnSpc>
                <a:spcPct val="100000"/>
              </a:lnSpc>
              <a:spcBef>
                <a:spcPts val="1000"/>
              </a:spcBef>
              <a:spcAft>
                <a:spcPts val="0"/>
              </a:spcAft>
              <a:buClr>
                <a:schemeClr val="dk1"/>
              </a:buClr>
              <a:buSzPts val="1600"/>
              <a:buFont typeface="Noto Sans Symbols"/>
              <a:buNone/>
            </a:pPr>
            <a:endParaRPr dirty="0"/>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fld id="{00000000-1234-1234-1234-123412341234}" type="slidenum">
              <a:rPr lang="en-US"/>
              <a:t>2</a:t>
            </a:fld>
            <a:endParaRPr/>
          </a:p>
        </p:txBody>
      </p:sp>
      <p:sp>
        <p:nvSpPr>
          <p:cNvPr id="222" name="Google Shape;222;p2"/>
          <p:cNvSpPr txBox="1"/>
          <p:nvPr/>
        </p:nvSpPr>
        <p:spPr>
          <a:xfrm>
            <a:off x="7223709" y="3631917"/>
            <a:ext cx="4572001" cy="2759088"/>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0" i="0" u="none" strike="noStrike" cap="none" dirty="0">
                <a:solidFill>
                  <a:schemeClr val="lt2"/>
                </a:solidFill>
                <a:latin typeface="Franklin Gothic"/>
                <a:ea typeface="Franklin Gothic"/>
                <a:cs typeface="Franklin Gothic"/>
                <a:sym typeface="Franklin Gothic"/>
              </a:rPr>
              <a:t>Describe your Technology stack here</a:t>
            </a:r>
            <a:r>
              <a:rPr lang="en-US" sz="1600" b="0" i="0" u="none" strike="noStrike" cap="none" dirty="0">
                <a:solidFill>
                  <a:schemeClr val="dk1"/>
                </a:solidFill>
                <a:latin typeface="Libre Franklin"/>
                <a:ea typeface="Libre Franklin"/>
                <a:cs typeface="Libre Franklin"/>
                <a:sym typeface="Libre Franklin"/>
              </a:rPr>
              <a:t>:</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1000"/>
              </a:spcBef>
              <a:spcAft>
                <a:spcPts val="0"/>
              </a:spcAft>
              <a:buClr>
                <a:schemeClr val="dk1"/>
              </a:buClr>
              <a:buSzPts val="1600"/>
              <a:buFont typeface="Noto Sans Symbols"/>
              <a:buChar char="⮚"/>
            </a:pPr>
            <a:r>
              <a:rPr lang="en-US" sz="1600" b="0" i="0" u="none" strike="noStrike" cap="none" dirty="0">
                <a:solidFill>
                  <a:schemeClr val="dk1"/>
                </a:solidFill>
                <a:latin typeface="Libre Franklin"/>
                <a:ea typeface="Libre Franklin"/>
                <a:cs typeface="Libre Franklin"/>
                <a:sym typeface="Libre Franklin"/>
              </a:rPr>
              <a:t>Programming language used throughout the system building will be python. Html, </a:t>
            </a:r>
            <a:r>
              <a:rPr lang="en-US" sz="1600" b="0" i="0" u="none" strike="noStrike" cap="none" dirty="0" err="1">
                <a:solidFill>
                  <a:schemeClr val="dk1"/>
                </a:solidFill>
                <a:latin typeface="Libre Franklin"/>
                <a:ea typeface="Libre Franklin"/>
                <a:cs typeface="Libre Franklin"/>
                <a:sym typeface="Libre Franklin"/>
              </a:rPr>
              <a:t>css</a:t>
            </a:r>
            <a:r>
              <a:rPr lang="en-US" sz="1600" b="0" i="0" u="none" strike="noStrike" cap="none" dirty="0">
                <a:solidFill>
                  <a:schemeClr val="dk1"/>
                </a:solidFill>
                <a:latin typeface="Libre Franklin"/>
                <a:ea typeface="Libre Franklin"/>
                <a:cs typeface="Libre Franklin"/>
                <a:sym typeface="Libre Franklin"/>
              </a:rPr>
              <a:t> and </a:t>
            </a:r>
            <a:r>
              <a:rPr lang="en-US" sz="1600" b="0" i="0" u="none" strike="noStrike" cap="none" dirty="0" err="1">
                <a:solidFill>
                  <a:schemeClr val="dk1"/>
                </a:solidFill>
                <a:latin typeface="Libre Franklin"/>
                <a:ea typeface="Libre Franklin"/>
                <a:cs typeface="Libre Franklin"/>
                <a:sym typeface="Libre Franklin"/>
              </a:rPr>
              <a:t>javascript</a:t>
            </a:r>
            <a:r>
              <a:rPr lang="en-US" sz="1600" b="0" i="0" u="none" strike="noStrike" cap="none" dirty="0">
                <a:solidFill>
                  <a:schemeClr val="dk1"/>
                </a:solidFill>
                <a:latin typeface="Libre Franklin"/>
                <a:ea typeface="Libre Franklin"/>
                <a:cs typeface="Libre Franklin"/>
                <a:sym typeface="Libre Franklin"/>
              </a:rPr>
              <a:t> will be used for the web front end.</a:t>
            </a:r>
          </a:p>
          <a:p>
            <a:pPr marL="285750" marR="0" lvl="0" indent="-285750" algn="l" rtl="0">
              <a:lnSpc>
                <a:spcPct val="100000"/>
              </a:lnSpc>
              <a:spcBef>
                <a:spcPts val="1000"/>
              </a:spcBef>
              <a:spcAft>
                <a:spcPts val="0"/>
              </a:spcAft>
              <a:buClr>
                <a:schemeClr val="dk1"/>
              </a:buClr>
              <a:buSzPts val="1600"/>
              <a:buFont typeface="Noto Sans Symbols"/>
              <a:buChar char="⮚"/>
            </a:pPr>
            <a:r>
              <a:rPr lang="en-US" sz="1600" dirty="0">
                <a:solidFill>
                  <a:schemeClr val="dk1"/>
                </a:solidFill>
                <a:latin typeface="Libre Franklin"/>
                <a:ea typeface="Libre Franklin"/>
                <a:cs typeface="Libre Franklin"/>
                <a:sym typeface="Libre Franklin"/>
              </a:rPr>
              <a:t>Libraries like pandas and </a:t>
            </a:r>
            <a:r>
              <a:rPr lang="en-US" sz="1600" dirty="0" err="1">
                <a:solidFill>
                  <a:schemeClr val="dk1"/>
                </a:solidFill>
                <a:latin typeface="Libre Franklin"/>
                <a:ea typeface="Libre Franklin"/>
                <a:cs typeface="Libre Franklin"/>
                <a:sym typeface="Libre Franklin"/>
              </a:rPr>
              <a:t>numpy</a:t>
            </a:r>
            <a:r>
              <a:rPr lang="en-US" sz="1600" dirty="0">
                <a:solidFill>
                  <a:schemeClr val="dk1"/>
                </a:solidFill>
                <a:latin typeface="Libre Franklin"/>
                <a:ea typeface="Libre Franklin"/>
                <a:cs typeface="Libre Franklin"/>
                <a:sym typeface="Libre Franklin"/>
              </a:rPr>
              <a:t> will be used to manipulate the records.</a:t>
            </a:r>
          </a:p>
          <a:p>
            <a:pPr marL="285750" marR="0" lvl="0" indent="-285750" algn="l" rtl="0">
              <a:lnSpc>
                <a:spcPct val="100000"/>
              </a:lnSpc>
              <a:spcBef>
                <a:spcPts val="1000"/>
              </a:spcBef>
              <a:spcAft>
                <a:spcPts val="0"/>
              </a:spcAft>
              <a:buClr>
                <a:schemeClr val="dk1"/>
              </a:buClr>
              <a:buSzPts val="1600"/>
              <a:buFont typeface="Noto Sans Symbols"/>
              <a:buChar char="⮚"/>
            </a:pPr>
            <a:r>
              <a:rPr lang="en-US" sz="1600" dirty="0" err="1">
                <a:solidFill>
                  <a:schemeClr val="dk1"/>
                </a:solidFill>
                <a:latin typeface="Libre Franklin"/>
                <a:ea typeface="Libre Franklin"/>
                <a:cs typeface="Libre Franklin"/>
                <a:sym typeface="Libre Franklin"/>
              </a:rPr>
              <a:t>Opencv</a:t>
            </a:r>
            <a:r>
              <a:rPr lang="en-US" sz="1600" dirty="0">
                <a:solidFill>
                  <a:schemeClr val="dk1"/>
                </a:solidFill>
                <a:latin typeface="Libre Franklin"/>
                <a:ea typeface="Libre Franklin"/>
                <a:cs typeface="Libre Franklin"/>
                <a:sym typeface="Libre Franklin"/>
              </a:rPr>
              <a:t>, </a:t>
            </a:r>
            <a:r>
              <a:rPr lang="en-US" sz="1600" dirty="0" err="1">
                <a:solidFill>
                  <a:schemeClr val="dk1"/>
                </a:solidFill>
                <a:latin typeface="Libre Franklin"/>
                <a:ea typeface="Libre Franklin"/>
                <a:cs typeface="Libre Franklin"/>
                <a:sym typeface="Libre Franklin"/>
              </a:rPr>
              <a:t>pyzbar</a:t>
            </a:r>
            <a:r>
              <a:rPr lang="en-US" sz="1600" dirty="0">
                <a:solidFill>
                  <a:schemeClr val="dk1"/>
                </a:solidFill>
                <a:latin typeface="Libre Franklin"/>
                <a:ea typeface="Libre Franklin"/>
                <a:cs typeface="Libre Franklin"/>
                <a:sym typeface="Libre Franklin"/>
              </a:rPr>
              <a:t> and </a:t>
            </a:r>
            <a:r>
              <a:rPr lang="en-US" sz="1600" dirty="0" err="1">
                <a:solidFill>
                  <a:schemeClr val="dk1"/>
                </a:solidFill>
                <a:latin typeface="Libre Franklin"/>
                <a:ea typeface="Libre Franklin"/>
                <a:cs typeface="Libre Franklin"/>
                <a:sym typeface="Libre Franklin"/>
              </a:rPr>
              <a:t>qrcode</a:t>
            </a:r>
            <a:r>
              <a:rPr lang="en-US" sz="1600" dirty="0">
                <a:solidFill>
                  <a:schemeClr val="dk1"/>
                </a:solidFill>
                <a:latin typeface="Libre Franklin"/>
                <a:ea typeface="Libre Franklin"/>
                <a:cs typeface="Libre Franklin"/>
                <a:sym typeface="Libre Franklin"/>
              </a:rPr>
              <a:t> libraries to generate </a:t>
            </a:r>
            <a:r>
              <a:rPr lang="en-US" sz="1600" dirty="0" err="1">
                <a:solidFill>
                  <a:schemeClr val="dk1"/>
                </a:solidFill>
                <a:latin typeface="Libre Franklin"/>
                <a:ea typeface="Libre Franklin"/>
                <a:cs typeface="Libre Franklin"/>
                <a:sym typeface="Libre Franklin"/>
              </a:rPr>
              <a:t>qrcodes</a:t>
            </a:r>
            <a:r>
              <a:rPr lang="en-US" sz="1600" dirty="0">
                <a:solidFill>
                  <a:schemeClr val="dk1"/>
                </a:solidFill>
                <a:latin typeface="Libre Franklin"/>
                <a:ea typeface="Libre Franklin"/>
                <a:cs typeface="Libre Franklin"/>
                <a:sym typeface="Libre Franklin"/>
              </a:rPr>
              <a:t> and read data from them.</a:t>
            </a:r>
          </a:p>
        </p:txBody>
      </p:sp>
      <p:pic>
        <p:nvPicPr>
          <p:cNvPr id="11" name="Picture 10">
            <a:extLst>
              <a:ext uri="{FF2B5EF4-FFF2-40B4-BE49-F238E27FC236}">
                <a16:creationId xmlns:a16="http://schemas.microsoft.com/office/drawing/2014/main" id="{A596DF13-A506-431E-B720-85C009DAD014}"/>
              </a:ext>
            </a:extLst>
          </p:cNvPr>
          <p:cNvPicPr>
            <a:picLocks noChangeAspect="1"/>
          </p:cNvPicPr>
          <p:nvPr/>
        </p:nvPicPr>
        <p:blipFill>
          <a:blip r:embed="rId3"/>
          <a:stretch>
            <a:fillRect/>
          </a:stretch>
        </p:blipFill>
        <p:spPr>
          <a:xfrm>
            <a:off x="6951289" y="185661"/>
            <a:ext cx="5109164" cy="304042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Idea/Approach Details</a:t>
            </a:r>
            <a:endParaRPr/>
          </a:p>
        </p:txBody>
      </p:sp>
      <p:sp>
        <p:nvSpPr>
          <p:cNvPr id="228" name="Google Shape;228;p3"/>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a:t>Describe your Use Cases here</a:t>
            </a:r>
            <a:endParaRPr/>
          </a:p>
        </p:txBody>
      </p:sp>
      <p:sp>
        <p:nvSpPr>
          <p:cNvPr id="229" name="Google Shape;229;p3"/>
          <p:cNvSpPr txBox="1">
            <a:spLocks noGrp="1"/>
          </p:cNvSpPr>
          <p:nvPr>
            <p:ph type="body" idx="1"/>
          </p:nvPr>
        </p:nvSpPr>
        <p:spPr>
          <a:xfrm>
            <a:off x="952499"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Noto Sans Symbols"/>
              <a:buChar char="⮚"/>
            </a:pPr>
            <a:r>
              <a:rPr lang="en-US" dirty="0"/>
              <a:t>A student enrolled in a particular institution will need to carry his unique QR code  that will be printed on backside of his ID card provided by the institution.  He will show this QR to the authorized person (class teacher, librarian or meal provider).</a:t>
            </a:r>
          </a:p>
          <a:p>
            <a:pPr marL="0" lvl="0" indent="0" algn="l" rtl="0">
              <a:lnSpc>
                <a:spcPct val="90000"/>
              </a:lnSpc>
              <a:spcBef>
                <a:spcPts val="0"/>
              </a:spcBef>
              <a:spcAft>
                <a:spcPts val="0"/>
              </a:spcAft>
              <a:buClr>
                <a:schemeClr val="dk1"/>
              </a:buClr>
              <a:buSzPts val="1600"/>
            </a:pPr>
            <a:endParaRPr lang="en-US" dirty="0"/>
          </a:p>
          <a:p>
            <a:pPr marL="285750" lvl="0" indent="-285750" algn="l" rtl="0">
              <a:lnSpc>
                <a:spcPct val="90000"/>
              </a:lnSpc>
              <a:spcBef>
                <a:spcPts val="0"/>
              </a:spcBef>
              <a:spcAft>
                <a:spcPts val="0"/>
              </a:spcAft>
              <a:buClr>
                <a:schemeClr val="dk1"/>
              </a:buClr>
              <a:buSzPts val="1600"/>
              <a:buFont typeface="Noto Sans Symbols"/>
              <a:buChar char="⮚"/>
            </a:pPr>
            <a:r>
              <a:rPr lang="en-US" dirty="0"/>
              <a:t>The authorized person needs to do a one time login for the day to access the QR scan functionality on his phone. Then he can start scanning the QR codes and at the end of the day have access to all this data in digital format.</a:t>
            </a:r>
          </a:p>
          <a:p>
            <a:pPr marL="285750" lvl="0" indent="-285750" algn="l" rtl="0">
              <a:lnSpc>
                <a:spcPct val="90000"/>
              </a:lnSpc>
              <a:spcBef>
                <a:spcPts val="0"/>
              </a:spcBef>
              <a:spcAft>
                <a:spcPts val="0"/>
              </a:spcAft>
              <a:buClr>
                <a:schemeClr val="dk1"/>
              </a:buClr>
              <a:buSzPts val="1600"/>
              <a:buFont typeface="Noto Sans Symbols"/>
              <a:buChar char="⮚"/>
            </a:pPr>
            <a:endParaRPr lang="en-US" dirty="0"/>
          </a:p>
          <a:p>
            <a:pPr marL="285750" lvl="0" indent="-285750" algn="l" rtl="0">
              <a:lnSpc>
                <a:spcPct val="90000"/>
              </a:lnSpc>
              <a:spcBef>
                <a:spcPts val="0"/>
              </a:spcBef>
              <a:spcAft>
                <a:spcPts val="0"/>
              </a:spcAft>
              <a:buClr>
                <a:schemeClr val="dk1"/>
              </a:buClr>
              <a:buSzPts val="1600"/>
              <a:buFont typeface="Noto Sans Symbols"/>
              <a:buChar char="⮚"/>
            </a:pPr>
            <a:r>
              <a:rPr lang="en-US" dirty="0"/>
              <a:t>This way resources are bounded to each individual student.</a:t>
            </a:r>
            <a:endParaRPr dirty="0"/>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fld id="{00000000-1234-1234-1234-123412341234}" type="slidenum">
              <a:rPr lang="en-US"/>
              <a:t>3</a:t>
            </a:fld>
            <a:endParaRPr/>
          </a:p>
        </p:txBody>
      </p:sp>
      <p:sp>
        <p:nvSpPr>
          <p:cNvPr id="231" name="Google Shape;231;p3"/>
          <p:cNvSpPr txBox="1"/>
          <p:nvPr/>
        </p:nvSpPr>
        <p:spPr>
          <a:xfrm>
            <a:off x="6096000" y="2286000"/>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u="none" strike="noStrike" cap="none">
                <a:solidFill>
                  <a:schemeClr val="lt2"/>
                </a:solidFill>
                <a:latin typeface="Franklin Gothic"/>
                <a:ea typeface="Franklin Gothic"/>
                <a:cs typeface="Franklin Gothic"/>
                <a:sym typeface="Franklin Gothic"/>
              </a:rPr>
              <a:t>Describe your Dependencies / Show stopper here</a:t>
            </a:r>
            <a:endParaRPr sz="1400" b="0" i="0" u="none" strike="noStrike" cap="none">
              <a:solidFill>
                <a:srgbClr val="000000"/>
              </a:solidFill>
              <a:latin typeface="Arial"/>
              <a:ea typeface="Arial"/>
              <a:cs typeface="Arial"/>
              <a:sym typeface="Arial"/>
            </a:endParaRPr>
          </a:p>
        </p:txBody>
      </p:sp>
      <p:sp>
        <p:nvSpPr>
          <p:cNvPr id="232" name="Google Shape;232;p3"/>
          <p:cNvSpPr txBox="1"/>
          <p:nvPr/>
        </p:nvSpPr>
        <p:spPr>
          <a:xfrm>
            <a:off x="6248399"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600"/>
              <a:buFont typeface="Noto Sans Symbols"/>
              <a:buChar char="⮚"/>
            </a:pPr>
            <a:r>
              <a:rPr lang="en-US" sz="1600" b="0" i="0" u="none" strike="noStrike" cap="none" dirty="0">
                <a:solidFill>
                  <a:schemeClr val="dk1"/>
                </a:solidFill>
                <a:latin typeface="Libre Franklin"/>
                <a:ea typeface="Libre Franklin"/>
                <a:cs typeface="Libre Franklin"/>
                <a:sym typeface="Libre Franklin"/>
              </a:rPr>
              <a:t>  An access to a mobile phone </a:t>
            </a:r>
            <a:r>
              <a:rPr lang="en-US" sz="1600" dirty="0">
                <a:solidFill>
                  <a:schemeClr val="dk1"/>
                </a:solidFill>
                <a:latin typeface="Libre Franklin"/>
                <a:ea typeface="Libre Franklin"/>
                <a:cs typeface="Libre Franklin"/>
                <a:sym typeface="Libre Franklin"/>
              </a:rPr>
              <a:t>or similar device is must. Internet connection will be required too.</a:t>
            </a:r>
          </a:p>
          <a:p>
            <a:pPr marL="285750" marR="0" lvl="0" indent="-285750" algn="l" rtl="0">
              <a:lnSpc>
                <a:spcPct val="90000"/>
              </a:lnSpc>
              <a:spcBef>
                <a:spcPts val="0"/>
              </a:spcBef>
              <a:spcAft>
                <a:spcPts val="0"/>
              </a:spcAft>
              <a:buClr>
                <a:schemeClr val="dk1"/>
              </a:buClr>
              <a:buSzPts val="1600"/>
              <a:buFont typeface="Noto Sans Symbols"/>
              <a:buChar char="⮚"/>
            </a:pPr>
            <a:endParaRPr lang="en-US" sz="1600" b="0" i="0" u="none" strike="noStrike" cap="none" dirty="0">
              <a:solidFill>
                <a:schemeClr val="dk1"/>
              </a:solidFill>
              <a:latin typeface="Libre Franklin"/>
              <a:sym typeface="Libre Franklin"/>
            </a:endParaRPr>
          </a:p>
          <a:p>
            <a:pPr marL="285750" marR="0" lvl="0" indent="-285750" algn="l" rtl="0">
              <a:lnSpc>
                <a:spcPct val="90000"/>
              </a:lnSpc>
              <a:spcBef>
                <a:spcPts val="0"/>
              </a:spcBef>
              <a:spcAft>
                <a:spcPts val="0"/>
              </a:spcAft>
              <a:buClr>
                <a:schemeClr val="dk1"/>
              </a:buClr>
              <a:buSzPts val="1600"/>
              <a:buFont typeface="Noto Sans Symbols"/>
              <a:buChar char="⮚"/>
            </a:pPr>
            <a:r>
              <a:rPr lang="en-US" sz="1600" dirty="0">
                <a:solidFill>
                  <a:schemeClr val="dk1"/>
                </a:solidFill>
                <a:latin typeface="Libre Franklin"/>
                <a:ea typeface="Arial"/>
                <a:cs typeface="Arial"/>
                <a:sym typeface="Libre Franklin"/>
              </a:rPr>
              <a:t>If the student loses his QR/ID card and the authorities are not told about this, the QR can be misused.</a:t>
            </a:r>
          </a:p>
          <a:p>
            <a:pPr marL="285750" marR="0" lvl="0" indent="-285750" algn="l" rtl="0">
              <a:lnSpc>
                <a:spcPct val="90000"/>
              </a:lnSpc>
              <a:spcBef>
                <a:spcPts val="0"/>
              </a:spcBef>
              <a:spcAft>
                <a:spcPts val="0"/>
              </a:spcAft>
              <a:buClr>
                <a:schemeClr val="dk1"/>
              </a:buClr>
              <a:buSzPts val="1600"/>
              <a:buFont typeface="Noto Sans Symbols"/>
              <a:buChar char="⮚"/>
            </a:pPr>
            <a:endParaRPr lang="en-US" sz="1600" b="0" i="0" u="none" strike="noStrike" cap="none" dirty="0">
              <a:solidFill>
                <a:schemeClr val="dk1"/>
              </a:solidFill>
              <a:latin typeface="Libre Franklin"/>
              <a:sym typeface="Libre Franklin"/>
            </a:endParaRPr>
          </a:p>
          <a:p>
            <a:pPr marL="285750" marR="0" lvl="0" indent="-285750" algn="l" rtl="0">
              <a:lnSpc>
                <a:spcPct val="90000"/>
              </a:lnSpc>
              <a:spcBef>
                <a:spcPts val="0"/>
              </a:spcBef>
              <a:spcAft>
                <a:spcPts val="0"/>
              </a:spcAft>
              <a:buClr>
                <a:schemeClr val="dk1"/>
              </a:buClr>
              <a:buSzPts val="1600"/>
              <a:buFont typeface="Noto Sans Symbols"/>
              <a:buChar char="⮚"/>
            </a:pPr>
            <a:r>
              <a:rPr lang="en-US" sz="1600" dirty="0">
                <a:solidFill>
                  <a:schemeClr val="dk1"/>
                </a:solidFill>
                <a:latin typeface="Libre Franklin"/>
                <a:ea typeface="Arial"/>
                <a:cs typeface="Arial"/>
                <a:sym typeface="Libre Franklin"/>
              </a:rPr>
              <a:t>Students have a habit of forgetting things if the QR is left at home a copy of all the QRs can be maintained by the institution.</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Team Member Details </a:t>
            </a:r>
            <a:endParaRPr/>
          </a:p>
        </p:txBody>
      </p:sp>
      <p:sp>
        <p:nvSpPr>
          <p:cNvPr id="238" name="Google Shape;238;p4"/>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200" b="1" dirty="0">
                <a:solidFill>
                  <a:srgbClr val="5D7C3F"/>
                </a:solidFill>
              </a:rPr>
              <a:t>Team Leader Name: Hrushikesh Kachgunde</a:t>
            </a:r>
            <a:endParaRPr dirty="0"/>
          </a:p>
          <a:p>
            <a:pPr marL="0" lvl="0" indent="0" algn="l" rtl="0">
              <a:lnSpc>
                <a:spcPct val="90000"/>
              </a:lnSpc>
              <a:spcBef>
                <a:spcPts val="1000"/>
              </a:spcBef>
              <a:spcAft>
                <a:spcPts val="0"/>
              </a:spcAft>
              <a:buClr>
                <a:schemeClr val="dk1"/>
              </a:buClr>
              <a:buSzPts val="1200"/>
              <a:buNone/>
            </a:pPr>
            <a:r>
              <a:rPr lang="en-US" sz="1200" dirty="0"/>
              <a:t>Branch (</a:t>
            </a:r>
            <a:r>
              <a:rPr lang="en-US" sz="1200" dirty="0" err="1"/>
              <a:t>Btech</a:t>
            </a:r>
            <a:r>
              <a:rPr lang="en-US" sz="1200" dirty="0"/>
              <a:t>/</a:t>
            </a:r>
            <a:r>
              <a:rPr lang="en-US" sz="1200" dirty="0" err="1"/>
              <a:t>Mtech</a:t>
            </a:r>
            <a:r>
              <a:rPr lang="en-US" sz="1200" dirty="0"/>
              <a:t>/PhD </a:t>
            </a:r>
            <a:r>
              <a:rPr lang="en-US" sz="1200" dirty="0" err="1"/>
              <a:t>etc</a:t>
            </a:r>
            <a:r>
              <a:rPr lang="en-US" sz="1200" dirty="0"/>
              <a:t>): B.E.			Stream (ECE, CSE </a:t>
            </a:r>
            <a:r>
              <a:rPr lang="en-US" sz="1200" dirty="0" err="1"/>
              <a:t>etc</a:t>
            </a:r>
            <a:r>
              <a:rPr lang="en-US" sz="1200" dirty="0"/>
              <a:t>): AI &amp; Data Science 	Year (I,II,III,IV):  II</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1 Name: </a:t>
            </a:r>
            <a:r>
              <a:rPr lang="en-US" sz="1200" b="1" dirty="0" err="1">
                <a:solidFill>
                  <a:srgbClr val="5D7C3F"/>
                </a:solidFill>
              </a:rPr>
              <a:t>Prathamesh</a:t>
            </a:r>
            <a:r>
              <a:rPr lang="en-US" sz="1200" b="1" dirty="0">
                <a:solidFill>
                  <a:srgbClr val="5D7C3F"/>
                </a:solidFill>
              </a:rPr>
              <a:t> </a:t>
            </a:r>
            <a:r>
              <a:rPr lang="en-US" sz="1200" b="1" dirty="0" err="1">
                <a:solidFill>
                  <a:srgbClr val="5D7C3F"/>
                </a:solidFill>
              </a:rPr>
              <a:t>Parit</a:t>
            </a:r>
            <a:endParaRPr dirty="0"/>
          </a:p>
          <a:p>
            <a:pPr marL="0" lvl="0" indent="0" algn="l" rtl="0">
              <a:lnSpc>
                <a:spcPct val="90000"/>
              </a:lnSpc>
              <a:spcBef>
                <a:spcPts val="1000"/>
              </a:spcBef>
              <a:spcAft>
                <a:spcPts val="0"/>
              </a:spcAft>
              <a:buClr>
                <a:schemeClr val="dk1"/>
              </a:buClr>
              <a:buSzPts val="1200"/>
              <a:buNone/>
            </a:pPr>
            <a:r>
              <a:rPr lang="en-US" sz="1200" dirty="0"/>
              <a:t>Branch (</a:t>
            </a:r>
            <a:r>
              <a:rPr lang="en-US" sz="1200" dirty="0" err="1"/>
              <a:t>Btech</a:t>
            </a:r>
            <a:r>
              <a:rPr lang="en-US" sz="1200" dirty="0"/>
              <a:t>/</a:t>
            </a:r>
            <a:r>
              <a:rPr lang="en-US" sz="1200" dirty="0" err="1"/>
              <a:t>Mtech</a:t>
            </a:r>
            <a:r>
              <a:rPr lang="en-US" sz="1200" dirty="0"/>
              <a:t>/PhD </a:t>
            </a:r>
            <a:r>
              <a:rPr lang="en-US" sz="1200" dirty="0" err="1"/>
              <a:t>etc</a:t>
            </a:r>
            <a:r>
              <a:rPr lang="en-US" sz="1200" dirty="0"/>
              <a:t>):B.E. 			Stream (ECE, CSE </a:t>
            </a:r>
            <a:r>
              <a:rPr lang="en-US" sz="1200" dirty="0" err="1"/>
              <a:t>etc</a:t>
            </a:r>
            <a:r>
              <a:rPr lang="en-US" sz="1200" dirty="0"/>
              <a:t>): AI &amp; Data Science 	Year (I,II,III,IV): II</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2 Name: Riddhi </a:t>
            </a:r>
            <a:r>
              <a:rPr lang="en-US" sz="1200" b="1" dirty="0" err="1">
                <a:solidFill>
                  <a:srgbClr val="5D7C3F"/>
                </a:solidFill>
              </a:rPr>
              <a:t>Gujarathi</a:t>
            </a:r>
            <a:endParaRPr dirty="0"/>
          </a:p>
          <a:p>
            <a:pPr marL="0" lvl="0" indent="0" algn="l" rtl="0">
              <a:lnSpc>
                <a:spcPct val="90000"/>
              </a:lnSpc>
              <a:spcBef>
                <a:spcPts val="1000"/>
              </a:spcBef>
              <a:spcAft>
                <a:spcPts val="0"/>
              </a:spcAft>
              <a:buClr>
                <a:schemeClr val="dk1"/>
              </a:buClr>
              <a:buSzPts val="1200"/>
              <a:buNone/>
            </a:pPr>
            <a:r>
              <a:rPr lang="en-US" sz="1200" dirty="0"/>
              <a:t>Branch (</a:t>
            </a:r>
            <a:r>
              <a:rPr lang="en-US" sz="1200" dirty="0" err="1"/>
              <a:t>Btech</a:t>
            </a:r>
            <a:r>
              <a:rPr lang="en-US" sz="1200" dirty="0"/>
              <a:t>/</a:t>
            </a:r>
            <a:r>
              <a:rPr lang="en-US" sz="1200" dirty="0" err="1"/>
              <a:t>Mtech</a:t>
            </a:r>
            <a:r>
              <a:rPr lang="en-US" sz="1200" dirty="0"/>
              <a:t>/PhD </a:t>
            </a:r>
            <a:r>
              <a:rPr lang="en-US" sz="1200" dirty="0" err="1"/>
              <a:t>etc</a:t>
            </a:r>
            <a:r>
              <a:rPr lang="en-US" sz="1200" dirty="0"/>
              <a:t>): B.E. 			Stream (ECE, CSE </a:t>
            </a:r>
            <a:r>
              <a:rPr lang="en-US" sz="1200" dirty="0" err="1"/>
              <a:t>etc</a:t>
            </a:r>
            <a:r>
              <a:rPr lang="en-US" sz="1200" dirty="0"/>
              <a:t>): AI &amp; Data Science	Year (I,II,III,IV): II</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3 Name: Type Rupesh </a:t>
            </a:r>
            <a:r>
              <a:rPr lang="en-US" sz="1200" b="1" dirty="0" err="1">
                <a:solidFill>
                  <a:srgbClr val="5D7C3F"/>
                </a:solidFill>
              </a:rPr>
              <a:t>Suryawanshi</a:t>
            </a:r>
            <a:endParaRPr dirty="0"/>
          </a:p>
          <a:p>
            <a:pPr marL="0" lvl="0" indent="0" algn="l" rtl="0">
              <a:lnSpc>
                <a:spcPct val="90000"/>
              </a:lnSpc>
              <a:spcBef>
                <a:spcPts val="1000"/>
              </a:spcBef>
              <a:spcAft>
                <a:spcPts val="0"/>
              </a:spcAft>
              <a:buClr>
                <a:schemeClr val="dk1"/>
              </a:buClr>
              <a:buSzPts val="1200"/>
              <a:buNone/>
            </a:pPr>
            <a:r>
              <a:rPr lang="en-US" sz="1200" dirty="0"/>
              <a:t>Branch (</a:t>
            </a:r>
            <a:r>
              <a:rPr lang="en-US" sz="1200" dirty="0" err="1"/>
              <a:t>Btech</a:t>
            </a:r>
            <a:r>
              <a:rPr lang="en-US" sz="1200" dirty="0"/>
              <a:t>/</a:t>
            </a:r>
            <a:r>
              <a:rPr lang="en-US" sz="1200" dirty="0" err="1"/>
              <a:t>Mtech</a:t>
            </a:r>
            <a:r>
              <a:rPr lang="en-US" sz="1200" dirty="0"/>
              <a:t>/PhD </a:t>
            </a:r>
            <a:r>
              <a:rPr lang="en-US" sz="1200" dirty="0" err="1"/>
              <a:t>etc</a:t>
            </a:r>
            <a:r>
              <a:rPr lang="en-US" sz="1200" dirty="0"/>
              <a:t>): B.E. 			Stream (ECE, CSE </a:t>
            </a:r>
            <a:r>
              <a:rPr lang="en-US" sz="1200" dirty="0" err="1"/>
              <a:t>etc</a:t>
            </a:r>
            <a:r>
              <a:rPr lang="en-US" sz="1200" dirty="0"/>
              <a:t>): AI &amp; Data Science 	Year (I,II,III,IV): II</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4 Name: Type Saniya Mulla</a:t>
            </a:r>
            <a:endParaRPr dirty="0"/>
          </a:p>
          <a:p>
            <a:pPr marL="0" lvl="0" indent="0" algn="l" rtl="0">
              <a:lnSpc>
                <a:spcPct val="90000"/>
              </a:lnSpc>
              <a:spcBef>
                <a:spcPts val="1000"/>
              </a:spcBef>
              <a:spcAft>
                <a:spcPts val="0"/>
              </a:spcAft>
              <a:buClr>
                <a:schemeClr val="dk1"/>
              </a:buClr>
              <a:buSzPts val="1200"/>
              <a:buNone/>
            </a:pPr>
            <a:r>
              <a:rPr lang="en-US" sz="1200" dirty="0"/>
              <a:t>Branch (</a:t>
            </a:r>
            <a:r>
              <a:rPr lang="en-US" sz="1200" dirty="0" err="1"/>
              <a:t>Btech</a:t>
            </a:r>
            <a:r>
              <a:rPr lang="en-US" sz="1200" dirty="0"/>
              <a:t>/</a:t>
            </a:r>
            <a:r>
              <a:rPr lang="en-US" sz="1200" dirty="0" err="1"/>
              <a:t>Mtech</a:t>
            </a:r>
            <a:r>
              <a:rPr lang="en-US" sz="1200" dirty="0"/>
              <a:t>/PhD </a:t>
            </a:r>
            <a:r>
              <a:rPr lang="en-US" sz="1200" dirty="0" err="1"/>
              <a:t>etc</a:t>
            </a:r>
            <a:r>
              <a:rPr lang="en-US" sz="1200" dirty="0"/>
              <a:t>): B.E. 			Stream (ECE, CSE </a:t>
            </a:r>
            <a:r>
              <a:rPr lang="en-US" sz="1200" dirty="0" err="1"/>
              <a:t>etc</a:t>
            </a:r>
            <a:r>
              <a:rPr lang="en-US" sz="1200" dirty="0"/>
              <a:t>): AI &amp; Data Science 	Year (I,II,III,IV): II</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5 Name: Type Sukanya </a:t>
            </a:r>
            <a:r>
              <a:rPr lang="en-US" sz="1200" b="1" dirty="0" err="1">
                <a:solidFill>
                  <a:srgbClr val="5D7C3F"/>
                </a:solidFill>
              </a:rPr>
              <a:t>Biradar</a:t>
            </a:r>
            <a:endParaRPr dirty="0"/>
          </a:p>
          <a:p>
            <a:pPr marL="0" lvl="0" indent="0" algn="l" rtl="0">
              <a:lnSpc>
                <a:spcPct val="90000"/>
              </a:lnSpc>
              <a:spcBef>
                <a:spcPts val="1000"/>
              </a:spcBef>
              <a:spcAft>
                <a:spcPts val="0"/>
              </a:spcAft>
              <a:buClr>
                <a:schemeClr val="dk1"/>
              </a:buClr>
              <a:buSzPts val="1200"/>
              <a:buNone/>
            </a:pPr>
            <a:r>
              <a:rPr lang="en-US" sz="1200" dirty="0"/>
              <a:t>Branch (</a:t>
            </a:r>
            <a:r>
              <a:rPr lang="en-US" sz="1200" dirty="0" err="1"/>
              <a:t>Btech</a:t>
            </a:r>
            <a:r>
              <a:rPr lang="en-US" sz="1200" dirty="0"/>
              <a:t>/</a:t>
            </a:r>
            <a:r>
              <a:rPr lang="en-US" sz="1200" dirty="0" err="1"/>
              <a:t>Mtech</a:t>
            </a:r>
            <a:r>
              <a:rPr lang="en-US" sz="1200" dirty="0"/>
              <a:t>/PhD </a:t>
            </a:r>
            <a:r>
              <a:rPr lang="en-US" sz="1200" dirty="0" err="1"/>
              <a:t>etc</a:t>
            </a:r>
            <a:r>
              <a:rPr lang="en-US" sz="1200" dirty="0"/>
              <a:t>): B.E. 			Stream (ECE, CSE </a:t>
            </a:r>
            <a:r>
              <a:rPr lang="en-US" sz="1200" dirty="0" err="1"/>
              <a:t>etc</a:t>
            </a:r>
            <a:r>
              <a:rPr lang="en-US" sz="1200" dirty="0"/>
              <a:t>): AI &amp; Data Science 	Year (I,II,III,IV): II</a:t>
            </a:r>
            <a:endParaRPr dirty="0"/>
          </a:p>
          <a:p>
            <a:pPr marL="0" lvl="0" indent="0" algn="l" rtl="0">
              <a:lnSpc>
                <a:spcPct val="90000"/>
              </a:lnSpc>
              <a:spcBef>
                <a:spcPts val="1000"/>
              </a:spcBef>
              <a:spcAft>
                <a:spcPts val="0"/>
              </a:spcAft>
              <a:buClr>
                <a:srgbClr val="804160"/>
              </a:buClr>
              <a:buSzPts val="1200"/>
              <a:buNone/>
            </a:pPr>
            <a:r>
              <a:rPr lang="en-US" sz="1200" b="1" dirty="0">
                <a:solidFill>
                  <a:srgbClr val="804160"/>
                </a:solidFill>
              </a:rPr>
              <a:t>Team Mentor 1 Name: Type Your Name Here</a:t>
            </a:r>
            <a:endParaRPr dirty="0"/>
          </a:p>
          <a:p>
            <a:pPr marL="0" lvl="0" indent="0" algn="l" rtl="0">
              <a:lnSpc>
                <a:spcPct val="90000"/>
              </a:lnSpc>
              <a:spcBef>
                <a:spcPts val="1000"/>
              </a:spcBef>
              <a:spcAft>
                <a:spcPts val="0"/>
              </a:spcAft>
              <a:buClr>
                <a:schemeClr val="dk1"/>
              </a:buClr>
              <a:buSzPts val="1200"/>
              <a:buNone/>
            </a:pPr>
            <a:r>
              <a:rPr lang="en-US" sz="1200" dirty="0"/>
              <a:t>Category (Academic/Industry): 			Expertise (AI/ML/Blockchain </a:t>
            </a:r>
            <a:r>
              <a:rPr lang="en-US" sz="1200" dirty="0" err="1"/>
              <a:t>etc</a:t>
            </a:r>
            <a:r>
              <a:rPr lang="en-US" sz="1200" dirty="0"/>
              <a:t>): 		Domain Experience (in years):    </a:t>
            </a:r>
            <a:endParaRPr dirty="0"/>
          </a:p>
          <a:p>
            <a:pPr marL="0" lvl="0" indent="0" algn="l" rtl="0">
              <a:lnSpc>
                <a:spcPct val="90000"/>
              </a:lnSpc>
              <a:spcBef>
                <a:spcPts val="1000"/>
              </a:spcBef>
              <a:spcAft>
                <a:spcPts val="0"/>
              </a:spcAft>
              <a:buClr>
                <a:srgbClr val="804160"/>
              </a:buClr>
              <a:buSzPts val="1200"/>
              <a:buNone/>
            </a:pPr>
            <a:r>
              <a:rPr lang="en-US" sz="1200" b="1" dirty="0">
                <a:solidFill>
                  <a:srgbClr val="804160"/>
                </a:solidFill>
              </a:rPr>
              <a:t>Team Mentor 2 Name: Type Your Name Here</a:t>
            </a:r>
            <a:endParaRPr dirty="0"/>
          </a:p>
          <a:p>
            <a:pPr marL="0" lvl="0" indent="0" algn="l" rtl="0">
              <a:lnSpc>
                <a:spcPct val="90000"/>
              </a:lnSpc>
              <a:spcBef>
                <a:spcPts val="1000"/>
              </a:spcBef>
              <a:spcAft>
                <a:spcPts val="0"/>
              </a:spcAft>
              <a:buClr>
                <a:schemeClr val="dk1"/>
              </a:buClr>
              <a:buSzPts val="1200"/>
              <a:buNone/>
            </a:pPr>
            <a:r>
              <a:rPr lang="en-US" sz="1200" dirty="0"/>
              <a:t>Category (Academic/Industry): 	 		Expertise (AI/ML/Blockchain </a:t>
            </a:r>
            <a:r>
              <a:rPr lang="en-US" sz="1200" dirty="0" err="1"/>
              <a:t>etc</a:t>
            </a:r>
            <a:r>
              <a:rPr lang="en-US" sz="1200" dirty="0"/>
              <a:t>): 		Domain Experience (in years):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5"/>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Technology Stack</a:t>
            </a:r>
            <a:endParaRPr/>
          </a:p>
        </p:txBody>
      </p:sp>
      <p:sp>
        <p:nvSpPr>
          <p:cNvPr id="244" name="Google Shape;244;p5"/>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a:t>Please mention the technology stack   </a:t>
            </a:r>
            <a:endParaRPr/>
          </a:p>
        </p:txBody>
      </p:sp>
      <p:sp>
        <p:nvSpPr>
          <p:cNvPr id="245" name="Google Shape;245;p5"/>
          <p:cNvSpPr txBox="1">
            <a:spLocks noGrp="1"/>
          </p:cNvSpPr>
          <p:nvPr>
            <p:ph type="body" idx="1"/>
          </p:nvPr>
        </p:nvSpPr>
        <p:spPr>
          <a:xfrm>
            <a:off x="952499" y="2656903"/>
            <a:ext cx="10572561" cy="3922968"/>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1000"/>
              </a:spcBef>
              <a:spcAft>
                <a:spcPts val="0"/>
              </a:spcAft>
              <a:buClr>
                <a:schemeClr val="dk1"/>
              </a:buClr>
              <a:buSzPts val="1600"/>
              <a:buFont typeface="Noto Sans Symbols"/>
              <a:buChar char="⮚"/>
            </a:pPr>
            <a:r>
              <a:rPr lang="en-US" sz="1600" b="0" i="0" u="none" strike="noStrike" cap="none" dirty="0">
                <a:solidFill>
                  <a:schemeClr val="dk1"/>
                </a:solidFill>
                <a:latin typeface="Libre Franklin"/>
                <a:ea typeface="Libre Franklin"/>
                <a:cs typeface="Libre Franklin"/>
                <a:sym typeface="Libre Franklin"/>
              </a:rPr>
              <a:t>Python</a:t>
            </a:r>
          </a:p>
          <a:p>
            <a:pPr marL="285750" marR="0" lvl="0" indent="-285750" algn="l" rtl="0">
              <a:lnSpc>
                <a:spcPct val="100000"/>
              </a:lnSpc>
              <a:spcBef>
                <a:spcPts val="1000"/>
              </a:spcBef>
              <a:spcAft>
                <a:spcPts val="0"/>
              </a:spcAft>
              <a:buClr>
                <a:schemeClr val="dk1"/>
              </a:buClr>
              <a:buSzPts val="1600"/>
              <a:buFont typeface="Noto Sans Symbols"/>
              <a:buChar char="⮚"/>
            </a:pPr>
            <a:r>
              <a:rPr lang="en-US" sz="1600" dirty="0">
                <a:solidFill>
                  <a:schemeClr val="dk1"/>
                </a:solidFill>
                <a:latin typeface="Libre Franklin"/>
                <a:ea typeface="Libre Franklin"/>
                <a:cs typeface="Libre Franklin"/>
                <a:sym typeface="Libre Franklin"/>
              </a:rPr>
              <a:t>Flask</a:t>
            </a:r>
          </a:p>
          <a:p>
            <a:pPr marL="285750" marR="0" lvl="0" indent="-285750" algn="l" rtl="0">
              <a:lnSpc>
                <a:spcPct val="100000"/>
              </a:lnSpc>
              <a:spcBef>
                <a:spcPts val="1000"/>
              </a:spcBef>
              <a:spcAft>
                <a:spcPts val="0"/>
              </a:spcAft>
              <a:buClr>
                <a:schemeClr val="dk1"/>
              </a:buClr>
              <a:buSzPts val="1600"/>
              <a:buFont typeface="Noto Sans Symbols"/>
              <a:buChar char="⮚"/>
            </a:pPr>
            <a:r>
              <a:rPr lang="en-US" sz="1600" b="0" i="0" u="none" strike="noStrike" cap="none" dirty="0" err="1">
                <a:solidFill>
                  <a:schemeClr val="dk1"/>
                </a:solidFill>
                <a:latin typeface="Libre Franklin"/>
                <a:ea typeface="Libre Franklin"/>
                <a:cs typeface="Libre Franklin"/>
                <a:sym typeface="Libre Franklin"/>
              </a:rPr>
              <a:t>Sql_alchemy</a:t>
            </a:r>
            <a:endParaRPr lang="en-US" sz="1600" dirty="0">
              <a:solidFill>
                <a:schemeClr val="dk1"/>
              </a:solidFill>
              <a:latin typeface="Libre Franklin"/>
              <a:ea typeface="Libre Franklin"/>
              <a:cs typeface="Libre Franklin"/>
              <a:sym typeface="Libre Franklin"/>
            </a:endParaRPr>
          </a:p>
          <a:p>
            <a:pPr marL="285750" marR="0" lvl="0" indent="-285750" algn="l" rtl="0">
              <a:lnSpc>
                <a:spcPct val="100000"/>
              </a:lnSpc>
              <a:spcBef>
                <a:spcPts val="1000"/>
              </a:spcBef>
              <a:spcAft>
                <a:spcPts val="0"/>
              </a:spcAft>
              <a:buClr>
                <a:schemeClr val="dk1"/>
              </a:buClr>
              <a:buSzPts val="1600"/>
              <a:buFont typeface="Noto Sans Symbols"/>
              <a:buChar char="⮚"/>
            </a:pPr>
            <a:r>
              <a:rPr lang="en-US" sz="1600" b="0" i="0" u="none" strike="noStrike" cap="none" dirty="0">
                <a:solidFill>
                  <a:schemeClr val="dk1"/>
                </a:solidFill>
                <a:latin typeface="Libre Franklin"/>
                <a:sym typeface="Libre Franklin"/>
              </a:rPr>
              <a:t>Pandas, </a:t>
            </a:r>
            <a:r>
              <a:rPr lang="en-US" sz="1600" b="0" i="0" u="none" strike="noStrike" cap="none" dirty="0" err="1">
                <a:solidFill>
                  <a:schemeClr val="dk1"/>
                </a:solidFill>
                <a:latin typeface="Libre Franklin"/>
                <a:sym typeface="Libre Franklin"/>
              </a:rPr>
              <a:t>Numpy</a:t>
            </a:r>
            <a:r>
              <a:rPr lang="en-US" sz="1600" b="0" i="0" u="none" strike="noStrike" cap="none" dirty="0">
                <a:solidFill>
                  <a:schemeClr val="dk1"/>
                </a:solidFill>
                <a:latin typeface="Libre Franklin"/>
                <a:sym typeface="Libre Franklin"/>
              </a:rPr>
              <a:t> &amp; Matplotlib</a:t>
            </a:r>
          </a:p>
          <a:p>
            <a:pPr marL="285750" marR="0" lvl="0" indent="-285750" algn="l" rtl="0">
              <a:lnSpc>
                <a:spcPct val="100000"/>
              </a:lnSpc>
              <a:spcBef>
                <a:spcPts val="1000"/>
              </a:spcBef>
              <a:spcAft>
                <a:spcPts val="0"/>
              </a:spcAft>
              <a:buClr>
                <a:schemeClr val="dk1"/>
              </a:buClr>
              <a:buSzPts val="1600"/>
              <a:buFont typeface="Noto Sans Symbols"/>
              <a:buChar char="⮚"/>
            </a:pPr>
            <a:r>
              <a:rPr lang="en-US" sz="1600" dirty="0" err="1">
                <a:solidFill>
                  <a:schemeClr val="dk1"/>
                </a:solidFill>
                <a:latin typeface="Libre Franklin"/>
                <a:ea typeface="Arial"/>
                <a:cs typeface="Arial"/>
                <a:sym typeface="Libre Franklin"/>
              </a:rPr>
              <a:t>Opencv</a:t>
            </a:r>
            <a:endParaRPr lang="en-US" sz="1600" dirty="0">
              <a:solidFill>
                <a:schemeClr val="dk1"/>
              </a:solidFill>
              <a:latin typeface="Libre Franklin"/>
              <a:ea typeface="Arial"/>
              <a:cs typeface="Arial"/>
              <a:sym typeface="Libre Franklin"/>
            </a:endParaRPr>
          </a:p>
          <a:p>
            <a:pPr marL="285750" marR="0" lvl="0" indent="-285750" algn="l" rtl="0">
              <a:lnSpc>
                <a:spcPct val="100000"/>
              </a:lnSpc>
              <a:spcBef>
                <a:spcPts val="1000"/>
              </a:spcBef>
              <a:spcAft>
                <a:spcPts val="0"/>
              </a:spcAft>
              <a:buClr>
                <a:schemeClr val="dk1"/>
              </a:buClr>
              <a:buSzPts val="1600"/>
              <a:buFont typeface="Noto Sans Symbols"/>
              <a:buChar char="⮚"/>
            </a:pPr>
            <a:r>
              <a:rPr lang="en-US" b="0" i="0" u="none" strike="noStrike" cap="none" dirty="0" err="1">
                <a:ea typeface="Arial"/>
                <a:cs typeface="Arial"/>
              </a:rPr>
              <a:t>Qrcode</a:t>
            </a:r>
            <a:r>
              <a:rPr lang="en-US" b="0" i="0" u="none" strike="noStrike" cap="none" dirty="0">
                <a:ea typeface="Arial"/>
                <a:cs typeface="Arial"/>
              </a:rPr>
              <a:t>, </a:t>
            </a:r>
            <a:r>
              <a:rPr lang="en-US" b="0" i="0" u="none" strike="noStrike" cap="none" dirty="0" err="1">
                <a:ea typeface="Arial"/>
                <a:cs typeface="Arial"/>
              </a:rPr>
              <a:t>Pyzbar</a:t>
            </a:r>
            <a:endParaRPr lang="en-US" sz="1400" b="0" i="0" u="none" strike="noStrike" cap="none" dirty="0">
              <a:solidFill>
                <a:srgbClr val="000000"/>
              </a:solidFill>
              <a:latin typeface="Arial"/>
              <a:ea typeface="Arial"/>
              <a:cs typeface="Arial"/>
              <a:sym typeface="Arial"/>
            </a:endParaRPr>
          </a:p>
          <a:p>
            <a:pPr marL="285750" lvl="0" indent="-285750" algn="l" rtl="0">
              <a:lnSpc>
                <a:spcPct val="90000"/>
              </a:lnSpc>
              <a:spcBef>
                <a:spcPts val="1000"/>
              </a:spcBef>
              <a:spcAft>
                <a:spcPts val="0"/>
              </a:spcAft>
              <a:buClr>
                <a:schemeClr val="dk1"/>
              </a:buClr>
              <a:buSzPts val="1600"/>
              <a:buFont typeface="Noto Sans Symbols"/>
              <a:buChar char="⮚"/>
            </a:pPr>
            <a:endParaRPr dirty="0"/>
          </a:p>
        </p:txBody>
      </p:sp>
      <p:sp>
        <p:nvSpPr>
          <p:cNvPr id="246" name="Google Shape;246;p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fld id="{00000000-1234-1234-1234-123412341234}" type="slidenum">
              <a:rPr lang="en-US"/>
              <a:t>5</a:t>
            </a:fld>
            <a:endParaRPr/>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808</Words>
  <Application>Microsoft Office PowerPoint</Application>
  <PresentationFormat>Widescreen</PresentationFormat>
  <Paragraphs>58</Paragraphs>
  <Slides>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Calibri</vt:lpstr>
      <vt:lpstr>Arial</vt:lpstr>
      <vt:lpstr>Libre Franklin</vt:lpstr>
      <vt:lpstr>Noto Sans Symbols</vt:lpstr>
      <vt:lpstr>montserratregular</vt:lpstr>
      <vt:lpstr>Franklin Gothic</vt:lpstr>
      <vt:lpstr>Theme1</vt:lpstr>
      <vt:lpstr>Basic Details of the Team and Problem Statement</vt:lpstr>
      <vt:lpstr>Idea/Approach Details</vt:lpstr>
      <vt:lpstr>Idea/Approach Details</vt:lpstr>
      <vt:lpstr>Team Member Details </vt:lpstr>
      <vt:lpstr>Technology Stack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Hrushikesh Kachgunde</cp:lastModifiedBy>
  <cp:revision>1</cp:revision>
  <dcterms:created xsi:type="dcterms:W3CDTF">2022-02-11T07:14:46Z</dcterms:created>
  <dcterms:modified xsi:type="dcterms:W3CDTF">2022-03-20T12:22:36Z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