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96" r:id="rId7"/>
    <p:sldId id="297" r:id="rId8"/>
    <p:sldId id="298" r:id="rId9"/>
    <p:sldId id="303" r:id="rId10"/>
    <p:sldId id="300" r:id="rId11"/>
    <p:sldId id="304" r:id="rId12"/>
    <p:sldId id="301" r:id="rId13"/>
    <p:sldId id="302" r:id="rId14"/>
    <p:sldId id="27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2109" autoAdjust="0"/>
  </p:normalViewPr>
  <p:slideViewPr>
    <p:cSldViewPr snapToGrid="0" snapToObjects="1">
      <p:cViewPr varScale="1">
        <p:scale>
          <a:sx n="81" d="100"/>
          <a:sy n="81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ovus-Neurons/Object-Detec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youtube.com/watch?v=7qLOnV1Ops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ovus-Neurons/Object-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github.com/tzutalin/labelIm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wnload.tensorflow.org/models/object_detection/tf2/20200711/ssd_mobilenet_v2_fpnlite_320x320_coco17_tpu-8.tar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us-Neurons/Manthan-Hackathon-INTL-IVA-06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50">
            <a:extLst>
              <a:ext uri="{FF2B5EF4-FFF2-40B4-BE49-F238E27FC236}">
                <a16:creationId xmlns:a16="http://schemas.microsoft.com/office/drawing/2014/main" id="{FCA2C82D-3480-45F2-A4B5-CBC398A28EF8}"/>
              </a:ext>
            </a:extLst>
          </p:cNvPr>
          <p:cNvGrpSpPr/>
          <p:nvPr/>
        </p:nvGrpSpPr>
        <p:grpSpPr>
          <a:xfrm>
            <a:off x="5329220" y="2019584"/>
            <a:ext cx="3869316" cy="4436065"/>
            <a:chOff x="5419407" y="3281869"/>
            <a:chExt cx="743968" cy="852939"/>
          </a:xfrm>
        </p:grpSpPr>
        <p:sp>
          <p:nvSpPr>
            <p:cNvPr id="4" name="Google Shape;1068;p46">
              <a:extLst>
                <a:ext uri="{FF2B5EF4-FFF2-40B4-BE49-F238E27FC236}">
                  <a16:creationId xmlns:a16="http://schemas.microsoft.com/office/drawing/2014/main" id="{89607345-FCD2-4EAD-9102-DA5B27F679F3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69;p46">
              <a:extLst>
                <a:ext uri="{FF2B5EF4-FFF2-40B4-BE49-F238E27FC236}">
                  <a16:creationId xmlns:a16="http://schemas.microsoft.com/office/drawing/2014/main" id="{0965BF32-A76B-43C4-B830-81DE8CBDA9CB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70;p46">
              <a:extLst>
                <a:ext uri="{FF2B5EF4-FFF2-40B4-BE49-F238E27FC236}">
                  <a16:creationId xmlns:a16="http://schemas.microsoft.com/office/drawing/2014/main" id="{5B584DFA-0DDF-440A-9C2C-234C3B929EC4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1;p46">
              <a:extLst>
                <a:ext uri="{FF2B5EF4-FFF2-40B4-BE49-F238E27FC236}">
                  <a16:creationId xmlns:a16="http://schemas.microsoft.com/office/drawing/2014/main" id="{3047065B-83F9-4349-A904-305D912ACD85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2;p46">
              <a:extLst>
                <a:ext uri="{FF2B5EF4-FFF2-40B4-BE49-F238E27FC236}">
                  <a16:creationId xmlns:a16="http://schemas.microsoft.com/office/drawing/2014/main" id="{145BC330-CE67-4C3B-9607-1AEC13947707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3;p46">
              <a:extLst>
                <a:ext uri="{FF2B5EF4-FFF2-40B4-BE49-F238E27FC236}">
                  <a16:creationId xmlns:a16="http://schemas.microsoft.com/office/drawing/2014/main" id="{EB283AB5-4485-4757-AE3B-F513FCF78035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4;p46">
              <a:extLst>
                <a:ext uri="{FF2B5EF4-FFF2-40B4-BE49-F238E27FC236}">
                  <a16:creationId xmlns:a16="http://schemas.microsoft.com/office/drawing/2014/main" id="{A740B287-B0B9-4F04-A526-D2F7EBD99FEE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5;p46">
              <a:extLst>
                <a:ext uri="{FF2B5EF4-FFF2-40B4-BE49-F238E27FC236}">
                  <a16:creationId xmlns:a16="http://schemas.microsoft.com/office/drawing/2014/main" id="{0615D295-CC74-45C0-996B-2A00C888FB3A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6;p46">
              <a:extLst>
                <a:ext uri="{FF2B5EF4-FFF2-40B4-BE49-F238E27FC236}">
                  <a16:creationId xmlns:a16="http://schemas.microsoft.com/office/drawing/2014/main" id="{586E408F-4F3B-4FA6-919C-77E943CC3901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7;p46">
              <a:extLst>
                <a:ext uri="{FF2B5EF4-FFF2-40B4-BE49-F238E27FC236}">
                  <a16:creationId xmlns:a16="http://schemas.microsoft.com/office/drawing/2014/main" id="{64486339-9D88-45DD-B7C5-ECEE69E9524B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8;p46">
              <a:extLst>
                <a:ext uri="{FF2B5EF4-FFF2-40B4-BE49-F238E27FC236}">
                  <a16:creationId xmlns:a16="http://schemas.microsoft.com/office/drawing/2014/main" id="{F6094D8B-E78E-40AC-AC1C-8FEC486B3FED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9;p46">
              <a:extLst>
                <a:ext uri="{FF2B5EF4-FFF2-40B4-BE49-F238E27FC236}">
                  <a16:creationId xmlns:a16="http://schemas.microsoft.com/office/drawing/2014/main" id="{3DB5013C-C261-4647-924B-72307EEFF41D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80;p46">
              <a:extLst>
                <a:ext uri="{FF2B5EF4-FFF2-40B4-BE49-F238E27FC236}">
                  <a16:creationId xmlns:a16="http://schemas.microsoft.com/office/drawing/2014/main" id="{D490967B-0DC7-4AB0-AB1E-FE3178BF13C9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1;p46">
              <a:extLst>
                <a:ext uri="{FF2B5EF4-FFF2-40B4-BE49-F238E27FC236}">
                  <a16:creationId xmlns:a16="http://schemas.microsoft.com/office/drawing/2014/main" id="{1FEFB3FD-9892-40EE-9866-5CAE3A5CEF29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2;p46">
              <a:extLst>
                <a:ext uri="{FF2B5EF4-FFF2-40B4-BE49-F238E27FC236}">
                  <a16:creationId xmlns:a16="http://schemas.microsoft.com/office/drawing/2014/main" id="{F7158E87-581F-491C-9748-0DA695564572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3;p46">
              <a:extLst>
                <a:ext uri="{FF2B5EF4-FFF2-40B4-BE49-F238E27FC236}">
                  <a16:creationId xmlns:a16="http://schemas.microsoft.com/office/drawing/2014/main" id="{3B17AE0E-EED6-4A52-A490-BFCA77BDBEA2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4;p46">
              <a:extLst>
                <a:ext uri="{FF2B5EF4-FFF2-40B4-BE49-F238E27FC236}">
                  <a16:creationId xmlns:a16="http://schemas.microsoft.com/office/drawing/2014/main" id="{89D5A873-D31C-46BF-8A56-6223FCBB901A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5;p46">
              <a:extLst>
                <a:ext uri="{FF2B5EF4-FFF2-40B4-BE49-F238E27FC236}">
                  <a16:creationId xmlns:a16="http://schemas.microsoft.com/office/drawing/2014/main" id="{DCC2D1CD-F703-4FB1-9A86-59F5C553245B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6;p46">
              <a:extLst>
                <a:ext uri="{FF2B5EF4-FFF2-40B4-BE49-F238E27FC236}">
                  <a16:creationId xmlns:a16="http://schemas.microsoft.com/office/drawing/2014/main" id="{154B6117-F4B4-4031-BCE8-3022C795530A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7;p46">
              <a:extLst>
                <a:ext uri="{FF2B5EF4-FFF2-40B4-BE49-F238E27FC236}">
                  <a16:creationId xmlns:a16="http://schemas.microsoft.com/office/drawing/2014/main" id="{2A022E20-63BA-4DF3-8447-7A9D2EA6766C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DE2E018-0B2B-4889-9712-EC4D46CC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C006BFAD-9EB7-46FD-A470-66157103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40" y="1227334"/>
            <a:ext cx="6852216" cy="2417100"/>
          </a:xfrm>
        </p:spPr>
        <p:txBody>
          <a:bodyPr/>
          <a:lstStyle/>
          <a:p>
            <a:r>
              <a:rPr lang="en-IN" sz="4000" dirty="0">
                <a:solidFill>
                  <a:schemeClr val="accent1"/>
                </a:solidFill>
              </a:rPr>
              <a:t>Solution by: Novus Neurons</a:t>
            </a:r>
            <a:br>
              <a:rPr lang="en-IN" sz="4000" dirty="0">
                <a:solidFill>
                  <a:schemeClr val="accent1"/>
                </a:solidFill>
              </a:rPr>
            </a:b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Team Leader: Hrushikesh Kachgunde</a:t>
            </a:r>
            <a:br>
              <a:rPr lang="en-IN" sz="2000" dirty="0">
                <a:solidFill>
                  <a:schemeClr val="accent6">
                    <a:lumMod val="25000"/>
                    <a:lumOff val="75000"/>
                  </a:schemeClr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Visit - </a:t>
            </a: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Novus-Neurons/</a:t>
            </a:r>
            <a:r>
              <a:rPr lang="en-IN" sz="1600" dirty="0" err="1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Obj</a:t>
            </a: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-Detect</a:t>
            </a:r>
            <a:br>
              <a:rPr lang="en-IN" sz="4800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90C0-49BA-4A79-ADD0-F2DCC85A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77" y="479950"/>
            <a:ext cx="4709565" cy="839052"/>
          </a:xfrm>
        </p:spPr>
        <p:txBody>
          <a:bodyPr/>
          <a:lstStyle/>
          <a:p>
            <a:pPr algn="ctr"/>
            <a:r>
              <a:rPr lang="en-IN" sz="2800" dirty="0"/>
              <a:t>3. Training and Evaluating     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9E89B-4C86-41BF-8D64-4B1E140292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ED21-70AD-4C22-8744-A353F53B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3" y="378048"/>
            <a:ext cx="3854529" cy="437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1B5EC-0A2D-40AA-B203-591A313DF78A}"/>
              </a:ext>
            </a:extLst>
          </p:cNvPr>
          <p:cNvSpPr txBox="1"/>
          <p:nvPr/>
        </p:nvSpPr>
        <p:spPr>
          <a:xfrm>
            <a:off x="4512734" y="1481667"/>
            <a:ext cx="43518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 this section training the model for 4000 to 4500 epochs (approx. 5 minute on Tesla K80).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Evaluating the model on targeting the precision and recall metrics. Check on random test images will be made.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Running it on the train video to check its performance then moving to test video. Here trying to identify poorly classified labels.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This final step is a </a:t>
            </a: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n-IN" dirty="0">
                <a:solidFill>
                  <a:schemeClr val="tx1"/>
                </a:solidFill>
              </a:rPr>
              <a:t> testing and optimization phase until satisfied results.</a:t>
            </a:r>
          </a:p>
        </p:txBody>
      </p:sp>
    </p:spTree>
    <p:extLst>
      <p:ext uri="{BB962C8B-B14F-4D97-AF65-F5344CB8AC3E}">
        <p14:creationId xmlns:p14="http://schemas.microsoft.com/office/powerpoint/2010/main" val="93444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8620-70C8-4DC3-9303-122193E1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00" y="207270"/>
            <a:ext cx="5307000" cy="474815"/>
          </a:xfrm>
        </p:spPr>
        <p:txBody>
          <a:bodyPr/>
          <a:lstStyle/>
          <a:p>
            <a:pPr algn="ctr"/>
            <a:r>
              <a:rPr lang="en-IN" sz="3600" dirty="0"/>
              <a:t>Demo Clip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0FBCC-563E-47C3-943A-6C7D1DD74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6661-D61B-460B-9D07-914CBA18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6133"/>
            <a:ext cx="1253067" cy="276167"/>
          </a:xfrm>
          <a:prstGeom prst="rect">
            <a:avLst/>
          </a:prstGeom>
        </p:spPr>
      </p:pic>
      <p:pic>
        <p:nvPicPr>
          <p:cNvPr id="5" name="OBJ-display-ppt-1">
            <a:hlinkClick r:id="" action="ppaction://media"/>
            <a:extLst>
              <a:ext uri="{FF2B5EF4-FFF2-40B4-BE49-F238E27FC236}">
                <a16:creationId xmlns:a16="http://schemas.microsoft.com/office/drawing/2014/main" id="{04999ED8-D3D3-4AE9-A793-89598FE5EF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2830" y="853656"/>
            <a:ext cx="6678340" cy="3458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A7E98-CAFB-4F6A-ABCE-844A5B402BA3}"/>
              </a:ext>
            </a:extLst>
          </p:cNvPr>
          <p:cNvSpPr txBox="1"/>
          <p:nvPr/>
        </p:nvSpPr>
        <p:spPr>
          <a:xfrm>
            <a:off x="0" y="4749850"/>
            <a:ext cx="826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Random-Video-Used-from-</a:t>
            </a:r>
            <a:r>
              <a:rPr lang="en-IN" dirty="0" err="1">
                <a:solidFill>
                  <a:schemeClr val="tx1"/>
                </a:solidFill>
              </a:rPr>
              <a:t>youtube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>
                <a:solidFill>
                  <a:schemeClr val="tx1"/>
                </a:solidFill>
                <a:hlinkClick r:id="rId6"/>
              </a:rPr>
              <a:t>Drive-Around-Pune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53AC-C412-44AB-81D5-88F64B23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937600"/>
            <a:ext cx="5307000" cy="396300"/>
          </a:xfrm>
        </p:spPr>
        <p:txBody>
          <a:bodyPr/>
          <a:lstStyle/>
          <a:p>
            <a:r>
              <a:rPr lang="en-IN" sz="3200" dirty="0"/>
              <a:t>Vision of the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CA9F4-3692-4758-A469-0716FE5E5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" name="Grupo 60">
            <a:extLst>
              <a:ext uri="{FF2B5EF4-FFF2-40B4-BE49-F238E27FC236}">
                <a16:creationId xmlns:a16="http://schemas.microsoft.com/office/drawing/2014/main" id="{08DC924F-F47A-4498-A35B-790C63571507}"/>
              </a:ext>
            </a:extLst>
          </p:cNvPr>
          <p:cNvGrpSpPr/>
          <p:nvPr/>
        </p:nvGrpSpPr>
        <p:grpSpPr>
          <a:xfrm>
            <a:off x="5294454" y="374369"/>
            <a:ext cx="3646346" cy="4521699"/>
            <a:chOff x="2522057" y="2360511"/>
            <a:chExt cx="554801" cy="683772"/>
          </a:xfrm>
        </p:grpSpPr>
        <p:sp>
          <p:nvSpPr>
            <p:cNvPr id="5" name="Google Shape;986;p46">
              <a:extLst>
                <a:ext uri="{FF2B5EF4-FFF2-40B4-BE49-F238E27FC236}">
                  <a16:creationId xmlns:a16="http://schemas.microsoft.com/office/drawing/2014/main" id="{FC9820BC-0559-4E26-A46A-45A373B05FD8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87;p46">
              <a:extLst>
                <a:ext uri="{FF2B5EF4-FFF2-40B4-BE49-F238E27FC236}">
                  <a16:creationId xmlns:a16="http://schemas.microsoft.com/office/drawing/2014/main" id="{49442476-30DA-4638-A8E1-7DF28E0FAC6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8;p46">
              <a:extLst>
                <a:ext uri="{FF2B5EF4-FFF2-40B4-BE49-F238E27FC236}">
                  <a16:creationId xmlns:a16="http://schemas.microsoft.com/office/drawing/2014/main" id="{6272B26A-556B-4EC4-B27A-2FDBC6E00AC6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89;p46">
              <a:extLst>
                <a:ext uri="{FF2B5EF4-FFF2-40B4-BE49-F238E27FC236}">
                  <a16:creationId xmlns:a16="http://schemas.microsoft.com/office/drawing/2014/main" id="{437E150D-0365-4E21-9C1A-6751585B23EA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90;p46">
              <a:extLst>
                <a:ext uri="{FF2B5EF4-FFF2-40B4-BE49-F238E27FC236}">
                  <a16:creationId xmlns:a16="http://schemas.microsoft.com/office/drawing/2014/main" id="{DE3311D5-B5B0-41D6-BB00-79B3CEB6ED55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91;p46">
              <a:extLst>
                <a:ext uri="{FF2B5EF4-FFF2-40B4-BE49-F238E27FC236}">
                  <a16:creationId xmlns:a16="http://schemas.microsoft.com/office/drawing/2014/main" id="{9F9F8F3B-005F-48B9-AA56-4CCA37D53813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92;p46">
              <a:extLst>
                <a:ext uri="{FF2B5EF4-FFF2-40B4-BE49-F238E27FC236}">
                  <a16:creationId xmlns:a16="http://schemas.microsoft.com/office/drawing/2014/main" id="{A11323E3-6A02-4818-8D74-686B42AA03A2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93;p46">
              <a:extLst>
                <a:ext uri="{FF2B5EF4-FFF2-40B4-BE49-F238E27FC236}">
                  <a16:creationId xmlns:a16="http://schemas.microsoft.com/office/drawing/2014/main" id="{6D1318F1-FA98-4F52-B1CA-A3F52D614EBC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94;p46">
              <a:extLst>
                <a:ext uri="{FF2B5EF4-FFF2-40B4-BE49-F238E27FC236}">
                  <a16:creationId xmlns:a16="http://schemas.microsoft.com/office/drawing/2014/main" id="{813BD874-AF46-45AE-B2D8-2646F120AABB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95;p46">
              <a:extLst>
                <a:ext uri="{FF2B5EF4-FFF2-40B4-BE49-F238E27FC236}">
                  <a16:creationId xmlns:a16="http://schemas.microsoft.com/office/drawing/2014/main" id="{B82E2202-F88B-4ABB-B532-0997C93EE978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96;p46">
              <a:extLst>
                <a:ext uri="{FF2B5EF4-FFF2-40B4-BE49-F238E27FC236}">
                  <a16:creationId xmlns:a16="http://schemas.microsoft.com/office/drawing/2014/main" id="{D3F599A4-24A9-4778-909D-D8115C087B93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7;p46">
              <a:extLst>
                <a:ext uri="{FF2B5EF4-FFF2-40B4-BE49-F238E27FC236}">
                  <a16:creationId xmlns:a16="http://schemas.microsoft.com/office/drawing/2014/main" id="{5006C497-8FB2-4C7C-95A7-7EDFE2E94584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98;p46">
              <a:extLst>
                <a:ext uri="{FF2B5EF4-FFF2-40B4-BE49-F238E27FC236}">
                  <a16:creationId xmlns:a16="http://schemas.microsoft.com/office/drawing/2014/main" id="{56E310A2-FF24-443C-82F0-089D7CD9F4BF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99;p46">
              <a:extLst>
                <a:ext uri="{FF2B5EF4-FFF2-40B4-BE49-F238E27FC236}">
                  <a16:creationId xmlns:a16="http://schemas.microsoft.com/office/drawing/2014/main" id="{9D9156E1-0472-4E6A-BD99-CE5F5CD77C5F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00;p46">
              <a:extLst>
                <a:ext uri="{FF2B5EF4-FFF2-40B4-BE49-F238E27FC236}">
                  <a16:creationId xmlns:a16="http://schemas.microsoft.com/office/drawing/2014/main" id="{27EB0506-C1C3-4440-9F45-210FCDB2D0C3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01;p46">
              <a:extLst>
                <a:ext uri="{FF2B5EF4-FFF2-40B4-BE49-F238E27FC236}">
                  <a16:creationId xmlns:a16="http://schemas.microsoft.com/office/drawing/2014/main" id="{A24D4DCC-A81F-472D-9491-0EDF5EBB250C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02;p46">
              <a:extLst>
                <a:ext uri="{FF2B5EF4-FFF2-40B4-BE49-F238E27FC236}">
                  <a16:creationId xmlns:a16="http://schemas.microsoft.com/office/drawing/2014/main" id="{550AA086-8B3E-4D4E-930C-7FFC634136FE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03;p46">
              <a:extLst>
                <a:ext uri="{FF2B5EF4-FFF2-40B4-BE49-F238E27FC236}">
                  <a16:creationId xmlns:a16="http://schemas.microsoft.com/office/drawing/2014/main" id="{62198756-E18A-4459-80BB-9C5763BA26CD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04;p46">
              <a:extLst>
                <a:ext uri="{FF2B5EF4-FFF2-40B4-BE49-F238E27FC236}">
                  <a16:creationId xmlns:a16="http://schemas.microsoft.com/office/drawing/2014/main" id="{ED4817E8-CB89-4707-986A-42C7C748CD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5;p46">
              <a:extLst>
                <a:ext uri="{FF2B5EF4-FFF2-40B4-BE49-F238E27FC236}">
                  <a16:creationId xmlns:a16="http://schemas.microsoft.com/office/drawing/2014/main" id="{25C5D131-8F6B-4E9A-943E-D13E9DC0F714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6;p46">
              <a:extLst>
                <a:ext uri="{FF2B5EF4-FFF2-40B4-BE49-F238E27FC236}">
                  <a16:creationId xmlns:a16="http://schemas.microsoft.com/office/drawing/2014/main" id="{5470EF74-5E5E-4789-AA5E-518B9DD92B2B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7;p46">
              <a:extLst>
                <a:ext uri="{FF2B5EF4-FFF2-40B4-BE49-F238E27FC236}">
                  <a16:creationId xmlns:a16="http://schemas.microsoft.com/office/drawing/2014/main" id="{01D9887B-B4B3-43F1-8EF9-5D2404853FBC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08;p46">
              <a:extLst>
                <a:ext uri="{FF2B5EF4-FFF2-40B4-BE49-F238E27FC236}">
                  <a16:creationId xmlns:a16="http://schemas.microsoft.com/office/drawing/2014/main" id="{E3018970-FACD-49CF-863A-F766B81841C3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09;p46">
              <a:extLst>
                <a:ext uri="{FF2B5EF4-FFF2-40B4-BE49-F238E27FC236}">
                  <a16:creationId xmlns:a16="http://schemas.microsoft.com/office/drawing/2014/main" id="{D5109F36-F43E-4E21-B3DD-FC347EBF2089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10;p46">
              <a:extLst>
                <a:ext uri="{FF2B5EF4-FFF2-40B4-BE49-F238E27FC236}">
                  <a16:creationId xmlns:a16="http://schemas.microsoft.com/office/drawing/2014/main" id="{2CDD79D9-FE81-4B35-9AAB-D55A2D9AE494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11;p46">
              <a:extLst>
                <a:ext uri="{FF2B5EF4-FFF2-40B4-BE49-F238E27FC236}">
                  <a16:creationId xmlns:a16="http://schemas.microsoft.com/office/drawing/2014/main" id="{24BBBFFE-E200-4BE6-9840-0D73A924B1F8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12;p46">
              <a:extLst>
                <a:ext uri="{FF2B5EF4-FFF2-40B4-BE49-F238E27FC236}">
                  <a16:creationId xmlns:a16="http://schemas.microsoft.com/office/drawing/2014/main" id="{06BC10A4-282D-458F-A257-8C62A5FEB043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346619-CDB3-4D73-B2F0-E8BE4DCBA873}"/>
              </a:ext>
            </a:extLst>
          </p:cNvPr>
          <p:cNvSpPr txBox="1"/>
          <p:nvPr/>
        </p:nvSpPr>
        <p:spPr>
          <a:xfrm>
            <a:off x="672164" y="1608020"/>
            <a:ext cx="5428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The vision of this idea is to accurately identify objects spread out across a grid of images, even when the objects to be identified are obscured or partially visible.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model already yields high accuracy on a small set of training images.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Most of the Object detection model fails in either of recognition or localization unlike this one because, here we will be using a state of the art deep learning model on top of TFOD API which lowers our chances of losing accuracy.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Considering the already known difficulties this model is well suited for Advanced Object Detection needed in our case.</a:t>
            </a:r>
          </a:p>
        </p:txBody>
      </p:sp>
    </p:spTree>
    <p:extLst>
      <p:ext uri="{BB962C8B-B14F-4D97-AF65-F5344CB8AC3E}">
        <p14:creationId xmlns:p14="http://schemas.microsoft.com/office/powerpoint/2010/main" val="251836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D5E14-8D9B-49DA-85B8-B9776893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4" name="Grupo 1">
            <a:extLst>
              <a:ext uri="{FF2B5EF4-FFF2-40B4-BE49-F238E27FC236}">
                <a16:creationId xmlns:a16="http://schemas.microsoft.com/office/drawing/2014/main" id="{9178369C-6271-44F3-AED9-0AFF8EB78D2E}"/>
              </a:ext>
            </a:extLst>
          </p:cNvPr>
          <p:cNvGrpSpPr/>
          <p:nvPr/>
        </p:nvGrpSpPr>
        <p:grpSpPr>
          <a:xfrm>
            <a:off x="5741070" y="926886"/>
            <a:ext cx="3152618" cy="3505769"/>
            <a:chOff x="996049" y="1552369"/>
            <a:chExt cx="485510" cy="684774"/>
          </a:xfrm>
        </p:grpSpPr>
        <p:sp>
          <p:nvSpPr>
            <p:cNvPr id="5" name="Google Shape;902;p46">
              <a:extLst>
                <a:ext uri="{FF2B5EF4-FFF2-40B4-BE49-F238E27FC236}">
                  <a16:creationId xmlns:a16="http://schemas.microsoft.com/office/drawing/2014/main" id="{4E7F97E8-888B-46CE-BC76-1634767DF6F5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03;p46">
              <a:extLst>
                <a:ext uri="{FF2B5EF4-FFF2-40B4-BE49-F238E27FC236}">
                  <a16:creationId xmlns:a16="http://schemas.microsoft.com/office/drawing/2014/main" id="{26FCE652-B457-4F91-A6E0-73BE257094E3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04;p46">
              <a:extLst>
                <a:ext uri="{FF2B5EF4-FFF2-40B4-BE49-F238E27FC236}">
                  <a16:creationId xmlns:a16="http://schemas.microsoft.com/office/drawing/2014/main" id="{30DFA44F-84A9-42AE-ACD3-17771DAD7BDF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05;p46">
              <a:extLst>
                <a:ext uri="{FF2B5EF4-FFF2-40B4-BE49-F238E27FC236}">
                  <a16:creationId xmlns:a16="http://schemas.microsoft.com/office/drawing/2014/main" id="{34EF9A3F-ECF6-4110-9444-AB7EE7BB7ECC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06;p46">
              <a:extLst>
                <a:ext uri="{FF2B5EF4-FFF2-40B4-BE49-F238E27FC236}">
                  <a16:creationId xmlns:a16="http://schemas.microsoft.com/office/drawing/2014/main" id="{A0C1D251-F495-4555-9CD8-A3A18250DFE9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7;p46">
              <a:extLst>
                <a:ext uri="{FF2B5EF4-FFF2-40B4-BE49-F238E27FC236}">
                  <a16:creationId xmlns:a16="http://schemas.microsoft.com/office/drawing/2014/main" id="{C4EA3E88-7397-448F-B97E-8B0C4BB3115E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08;p46">
              <a:extLst>
                <a:ext uri="{FF2B5EF4-FFF2-40B4-BE49-F238E27FC236}">
                  <a16:creationId xmlns:a16="http://schemas.microsoft.com/office/drawing/2014/main" id="{3452B983-7542-42F0-A679-5391DF5C959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9;p46">
              <a:extLst>
                <a:ext uri="{FF2B5EF4-FFF2-40B4-BE49-F238E27FC236}">
                  <a16:creationId xmlns:a16="http://schemas.microsoft.com/office/drawing/2014/main" id="{EED44D97-69AC-4DF2-8CFB-5C83E6E4B7A8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10;p46">
              <a:extLst>
                <a:ext uri="{FF2B5EF4-FFF2-40B4-BE49-F238E27FC236}">
                  <a16:creationId xmlns:a16="http://schemas.microsoft.com/office/drawing/2014/main" id="{A4DA7CE7-3760-413F-AB7B-AE89CAEE421C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1;p46">
              <a:extLst>
                <a:ext uri="{FF2B5EF4-FFF2-40B4-BE49-F238E27FC236}">
                  <a16:creationId xmlns:a16="http://schemas.microsoft.com/office/drawing/2014/main" id="{6C6D176E-F9F4-46B8-94BE-4E2C96F1B77E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12;p46">
              <a:extLst>
                <a:ext uri="{FF2B5EF4-FFF2-40B4-BE49-F238E27FC236}">
                  <a16:creationId xmlns:a16="http://schemas.microsoft.com/office/drawing/2014/main" id="{5D91D5FA-A2DA-4DE8-A193-1E854BB18877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13;p46">
              <a:extLst>
                <a:ext uri="{FF2B5EF4-FFF2-40B4-BE49-F238E27FC236}">
                  <a16:creationId xmlns:a16="http://schemas.microsoft.com/office/drawing/2014/main" id="{D38684C4-CBD7-4FD5-8F38-AAABB97ADF7A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14;p46">
              <a:extLst>
                <a:ext uri="{FF2B5EF4-FFF2-40B4-BE49-F238E27FC236}">
                  <a16:creationId xmlns:a16="http://schemas.microsoft.com/office/drawing/2014/main" id="{DEB7E826-1F55-4DE6-9286-B6BFEEF13349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15;p46">
              <a:extLst>
                <a:ext uri="{FF2B5EF4-FFF2-40B4-BE49-F238E27FC236}">
                  <a16:creationId xmlns:a16="http://schemas.microsoft.com/office/drawing/2014/main" id="{87773EA5-9370-498F-9030-89DFED8D387F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16;p46">
              <a:extLst>
                <a:ext uri="{FF2B5EF4-FFF2-40B4-BE49-F238E27FC236}">
                  <a16:creationId xmlns:a16="http://schemas.microsoft.com/office/drawing/2014/main" id="{B01BE25B-17BC-473E-8048-4F1FEBB8C3AA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17;p46">
              <a:extLst>
                <a:ext uri="{FF2B5EF4-FFF2-40B4-BE49-F238E27FC236}">
                  <a16:creationId xmlns:a16="http://schemas.microsoft.com/office/drawing/2014/main" id="{197A372B-CF52-43E1-9EC7-F42FC28ED95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8;p46">
              <a:extLst>
                <a:ext uri="{FF2B5EF4-FFF2-40B4-BE49-F238E27FC236}">
                  <a16:creationId xmlns:a16="http://schemas.microsoft.com/office/drawing/2014/main" id="{191CA5B5-05F1-4573-95F9-9B5007A7E617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9;p46">
              <a:extLst>
                <a:ext uri="{FF2B5EF4-FFF2-40B4-BE49-F238E27FC236}">
                  <a16:creationId xmlns:a16="http://schemas.microsoft.com/office/drawing/2014/main" id="{3AFB0B8D-D0E3-4A25-A779-31596C4873DE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20;p46">
              <a:extLst>
                <a:ext uri="{FF2B5EF4-FFF2-40B4-BE49-F238E27FC236}">
                  <a16:creationId xmlns:a16="http://schemas.microsoft.com/office/drawing/2014/main" id="{6A64072D-E7EB-49EB-BCB1-B86CCE31E347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21;p46">
              <a:extLst>
                <a:ext uri="{FF2B5EF4-FFF2-40B4-BE49-F238E27FC236}">
                  <a16:creationId xmlns:a16="http://schemas.microsoft.com/office/drawing/2014/main" id="{F40DEC80-AD85-4A35-A497-6407313F55A9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22;p46">
              <a:extLst>
                <a:ext uri="{FF2B5EF4-FFF2-40B4-BE49-F238E27FC236}">
                  <a16:creationId xmlns:a16="http://schemas.microsoft.com/office/drawing/2014/main" id="{A56607EB-4E77-4FD4-B2AC-C3A0C66172C1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23;p46">
              <a:extLst>
                <a:ext uri="{FF2B5EF4-FFF2-40B4-BE49-F238E27FC236}">
                  <a16:creationId xmlns:a16="http://schemas.microsoft.com/office/drawing/2014/main" id="{0ECD4846-A52D-4C23-8762-C0CEE3858A50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24;p46">
              <a:extLst>
                <a:ext uri="{FF2B5EF4-FFF2-40B4-BE49-F238E27FC236}">
                  <a16:creationId xmlns:a16="http://schemas.microsoft.com/office/drawing/2014/main" id="{B6D058DC-8827-4CCA-845E-D24745FDE029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25;p46">
              <a:extLst>
                <a:ext uri="{FF2B5EF4-FFF2-40B4-BE49-F238E27FC236}">
                  <a16:creationId xmlns:a16="http://schemas.microsoft.com/office/drawing/2014/main" id="{2FE8AC4B-076F-4EBF-8B32-58063CDBC840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26;p46">
              <a:extLst>
                <a:ext uri="{FF2B5EF4-FFF2-40B4-BE49-F238E27FC236}">
                  <a16:creationId xmlns:a16="http://schemas.microsoft.com/office/drawing/2014/main" id="{DA1732E0-E7B7-4A0E-8CBE-8CF7020091EA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B360FB8-DDE9-4DB5-B572-59B85AFC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1110DA-B75F-4108-B350-9A49390DC227}"/>
              </a:ext>
            </a:extLst>
          </p:cNvPr>
          <p:cNvSpPr txBox="1"/>
          <p:nvPr/>
        </p:nvSpPr>
        <p:spPr>
          <a:xfrm>
            <a:off x="3137316" y="311838"/>
            <a:ext cx="430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Members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BB23A6-1795-4EC1-A0D7-374055FA379F}"/>
              </a:ext>
            </a:extLst>
          </p:cNvPr>
          <p:cNvSpPr txBox="1"/>
          <p:nvPr/>
        </p:nvSpPr>
        <p:spPr>
          <a:xfrm>
            <a:off x="530717" y="1791677"/>
            <a:ext cx="5677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 Hrushikesh Kachgunde</a:t>
            </a:r>
          </a:p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 Sunny Kumar</a:t>
            </a:r>
          </a:p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3. </a:t>
            </a:r>
            <a:r>
              <a:rPr lang="en-IN" sz="28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Amanpreet</a:t>
            </a: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57592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2645911" y="1686910"/>
            <a:ext cx="3999253" cy="11902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FF43C-F658-41A9-83F9-03630460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" y="2484175"/>
            <a:ext cx="1253067" cy="276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76AA7-F0AD-4E22-A1BD-829CCE08BE8F}"/>
              </a:ext>
            </a:extLst>
          </p:cNvPr>
          <p:cNvSpPr txBox="1"/>
          <p:nvPr/>
        </p:nvSpPr>
        <p:spPr>
          <a:xfrm>
            <a:off x="-646388" y="4661464"/>
            <a:ext cx="481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Visit - </a:t>
            </a:r>
            <a:r>
              <a:rPr lang="en-IN" sz="1600" b="1" dirty="0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Novus-Neurons/</a:t>
            </a:r>
            <a:r>
              <a:rPr lang="en-IN" sz="1600" b="1" dirty="0" err="1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Obj</a:t>
            </a:r>
            <a:r>
              <a:rPr lang="en-IN" sz="1600" b="1" dirty="0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-Detect</a:t>
            </a:r>
            <a:endParaRPr lang="en-IN" sz="1600" b="1" u="sng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88889E-6 1.48148E-6 L 3.88889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959987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Advanced Object Detection</a:t>
            </a:r>
            <a:endParaRPr sz="3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58DC0-B82D-4A1F-A027-CA3187E298A4}"/>
              </a:ext>
            </a:extLst>
          </p:cNvPr>
          <p:cNvSpPr txBox="1"/>
          <p:nvPr/>
        </p:nvSpPr>
        <p:spPr>
          <a:xfrm>
            <a:off x="754561" y="1666068"/>
            <a:ext cx="7838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Machine learning model which correctly labels objects such as Cars, Bikes, Scooties and Rickshaws, with an accuracy of 95% while predicting in images as well as videos.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Works well on partially visible objects in the frame.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pretrained dense deep learning models and leveraging the model with transfer learning to enhance the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C25BE6-D5FB-4131-8249-FCBD45CD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5" y="545251"/>
            <a:ext cx="5188615" cy="40189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04FA06-52BA-4492-8009-E761D194BBBC}"/>
              </a:ext>
            </a:extLst>
          </p:cNvPr>
          <p:cNvSpPr txBox="1"/>
          <p:nvPr/>
        </p:nvSpPr>
        <p:spPr>
          <a:xfrm>
            <a:off x="354930" y="1452292"/>
            <a:ext cx="27586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Setting up python and a machine learning frame work.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  <a:hlinkClick r:id="rId4"/>
              </a:rPr>
              <a:t>LabelImg</a:t>
            </a:r>
            <a:r>
              <a:rPr lang="en-IN" sz="1600" dirty="0">
                <a:solidFill>
                  <a:schemeClr val="tx1"/>
                </a:solidFill>
              </a:rPr>
              <a:t> to annotate our train and test images.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TFOD API and SSD Mob net at last for building the model.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6BE32-580E-40E6-8779-D61AE4199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0775"/>
            <a:ext cx="1886148" cy="28469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A975B62-1019-448D-9A4D-E17AD03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30" y="714717"/>
            <a:ext cx="2571596" cy="619896"/>
          </a:xfrm>
        </p:spPr>
        <p:txBody>
          <a:bodyPr/>
          <a:lstStyle/>
          <a:p>
            <a:r>
              <a:rPr lang="en-IN" sz="4000" dirty="0"/>
              <a:t> Base 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Idea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Our approach towards the problem 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9CEA4B-BFDF-4AE2-9D21-8CFEB1D7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76" y="501769"/>
            <a:ext cx="5307000" cy="396300"/>
          </a:xfrm>
        </p:spPr>
        <p:txBody>
          <a:bodyPr>
            <a:noAutofit/>
          </a:bodyPr>
          <a:lstStyle/>
          <a:p>
            <a:r>
              <a:rPr lang="en-IN" sz="3600" dirty="0"/>
              <a:t> Approach to the problem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A5C60-0E33-4BB4-AF75-D94AA269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20" y="1044806"/>
            <a:ext cx="5530592" cy="3406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81994-3A24-4B30-9E74-87B74F5E2401}"/>
              </a:ext>
            </a:extLst>
          </p:cNvPr>
          <p:cNvSpPr txBox="1"/>
          <p:nvPr/>
        </p:nvSpPr>
        <p:spPr>
          <a:xfrm>
            <a:off x="5954233" y="1119963"/>
            <a:ext cx="2936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Building the system using a pretrained opensource deep learning model that predicts quite well - </a:t>
            </a:r>
            <a:r>
              <a:rPr lang="en-IN" b="0" i="0" u="none" strike="noStrike" dirty="0">
                <a:effectLst/>
                <a:latin typeface="-apple-system"/>
                <a:hlinkClick r:id="rId4"/>
              </a:rPr>
              <a:t>SSD MobileNet V2 FPNLite 320x320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 f</a:t>
            </a:r>
            <a:r>
              <a:rPr lang="en-IN" dirty="0">
                <a:solidFill>
                  <a:schemeClr val="tx1"/>
                </a:solidFill>
                <a:latin typeface="-apple-system"/>
              </a:rPr>
              <a:t>or object recognition. </a:t>
            </a:r>
          </a:p>
          <a:p>
            <a:endParaRPr lang="en-IN" dirty="0">
              <a:solidFill>
                <a:schemeClr val="tx1"/>
              </a:solidFill>
              <a:latin typeface="-apple-system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</a:rPr>
              <a:t>Then using the TFOD API to localize the object in a better way.</a:t>
            </a:r>
          </a:p>
          <a:p>
            <a:endParaRPr lang="en-IN" dirty="0">
              <a:solidFill>
                <a:schemeClr val="tx1"/>
              </a:solidFill>
              <a:latin typeface="-apple-system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</a:rPr>
              <a:t>Once the model is ready evaluating the scores and testing on random drive around videos to check for corrections and confusions then optimizing accordingly.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A75-B70B-4749-8F68-D69AC787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67" y="937600"/>
            <a:ext cx="5307000" cy="396300"/>
          </a:xfrm>
        </p:spPr>
        <p:txBody>
          <a:bodyPr/>
          <a:lstStyle/>
          <a:p>
            <a:r>
              <a:rPr lang="en-IN" sz="3200" dirty="0"/>
              <a:t>Insights in 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0DBE0-BC38-4FE6-9D3E-41E6B9444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FD6E-F41C-4081-A15C-1517D4CAD324}"/>
              </a:ext>
            </a:extLst>
          </p:cNvPr>
          <p:cNvSpPr txBox="1"/>
          <p:nvPr/>
        </p:nvSpPr>
        <p:spPr>
          <a:xfrm>
            <a:off x="460744" y="1529316"/>
            <a:ext cx="8232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Getting a good accuracy is always an issue with image related problems. To overcome this we can leverage the model using transfer learning and hence increase our chances to get better accuracy.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the transfer learning recognition model and TFOD API together, it levitates the accuracy of the model significantly. Focussing on less number of classes (less than 5) also impacts positively.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Using a more dense model to increase the accuracy and also to cope up with more classes on the cost of increasing the training time (will consume more resources) can be a solution as well.</a:t>
            </a:r>
          </a:p>
        </p:txBody>
      </p:sp>
    </p:spTree>
    <p:extLst>
      <p:ext uri="{BB962C8B-B14F-4D97-AF65-F5344CB8AC3E}">
        <p14:creationId xmlns:p14="http://schemas.microsoft.com/office/powerpoint/2010/main" val="402354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DFAE6C-FE6F-4458-8F95-13E3A666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505" y="637850"/>
            <a:ext cx="5307000" cy="396300"/>
          </a:xfrm>
        </p:spPr>
        <p:txBody>
          <a:bodyPr/>
          <a:lstStyle/>
          <a:p>
            <a:r>
              <a:rPr lang="en-IN" sz="3600" dirty="0"/>
              <a:t>Development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EB948-BCE3-47D1-BE61-D370952F0D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FD1AA-79E0-4B83-A255-1461AA9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0" y="270809"/>
            <a:ext cx="2563130" cy="4666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79F4B-35ED-486D-A092-DE7FDCBD1E46}"/>
              </a:ext>
            </a:extLst>
          </p:cNvPr>
          <p:cNvSpPr txBox="1"/>
          <p:nvPr/>
        </p:nvSpPr>
        <p:spPr>
          <a:xfrm>
            <a:off x="2983505" y="1189529"/>
            <a:ext cx="5307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overall workflow of the development pipeline is shown in  left.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workflow can be divided into 3 parts: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1) Getting Data ready</a:t>
            </a:r>
          </a:p>
          <a:p>
            <a:r>
              <a:rPr lang="en-IN" dirty="0">
                <a:solidFill>
                  <a:schemeClr val="tx1"/>
                </a:solidFill>
              </a:rPr>
              <a:t>2) Setting Up Model</a:t>
            </a:r>
          </a:p>
          <a:p>
            <a:r>
              <a:rPr lang="en-IN" dirty="0">
                <a:solidFill>
                  <a:schemeClr val="tx1"/>
                </a:solidFill>
              </a:rPr>
              <a:t>3) Training and Evaluating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next 3 slides we will individually walk through each of these sections in detail.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Visit the files here - </a:t>
            </a:r>
            <a:r>
              <a:rPr lang="en-IN" dirty="0">
                <a:solidFill>
                  <a:schemeClr val="tx1"/>
                </a:solidFill>
                <a:hlinkClick r:id="rId3"/>
              </a:rPr>
              <a:t>Object-Detection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92A8-FC21-49CD-BC6A-E601D779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69338"/>
            <a:ext cx="3981281" cy="453154"/>
          </a:xfrm>
        </p:spPr>
        <p:txBody>
          <a:bodyPr/>
          <a:lstStyle/>
          <a:p>
            <a:pPr algn="ctr"/>
            <a:r>
              <a:rPr lang="en-IN" sz="2800" dirty="0"/>
              <a:t>1. Getting Data Ready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9149B-DE35-420B-9AE0-EDE788DD1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527E4-899B-4374-93AC-95CFDB17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2" y="377064"/>
            <a:ext cx="4044950" cy="4275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F0F98-2F6E-4C08-AC0C-FC5D40F5FDFC}"/>
              </a:ext>
            </a:extLst>
          </p:cNvPr>
          <p:cNvSpPr txBox="1"/>
          <p:nvPr/>
        </p:nvSpPr>
        <p:spPr>
          <a:xfrm>
            <a:off x="4661012" y="1197621"/>
            <a:ext cx="3892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This section focusses on getting the data and then pre-processing that data.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our case using a random drive around video of Pune city for getting the frames as the input data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Using the labelImg to annotate the labels in the dataset to create train and test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Finally, setting up the virtual env for running the dependencies and compressing the images for cloud training.  </a:t>
            </a:r>
          </a:p>
        </p:txBody>
      </p:sp>
    </p:spTree>
    <p:extLst>
      <p:ext uri="{BB962C8B-B14F-4D97-AF65-F5344CB8AC3E}">
        <p14:creationId xmlns:p14="http://schemas.microsoft.com/office/powerpoint/2010/main" val="207641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D956B-317F-405F-9724-A3DB6D596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46B19-E676-409F-B365-E0E4AF80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167"/>
            <a:ext cx="91439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3C5E4-1095-4CE8-8486-4010C914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10" y="486463"/>
            <a:ext cx="4077592" cy="417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DF2EC-8DFF-40B5-B3B5-C429112A8BFC}"/>
              </a:ext>
            </a:extLst>
          </p:cNvPr>
          <p:cNvSpPr txBox="1"/>
          <p:nvPr/>
        </p:nvSpPr>
        <p:spPr>
          <a:xfrm>
            <a:off x="584200" y="1372483"/>
            <a:ext cx="40978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This section focusses on downloading the SSD Mob net model from the TF Model zoo for object recognition task.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Then setting up the TFOD API to localize the object in the images.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original model will come with different configurations and we would have to change them according to our requirement for this problem statement.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Labels to be set here for the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92A1-AE78-4C4A-B65E-E391BE0309D7}"/>
              </a:ext>
            </a:extLst>
          </p:cNvPr>
          <p:cNvSpPr txBox="1"/>
          <p:nvPr/>
        </p:nvSpPr>
        <p:spPr>
          <a:xfrm>
            <a:off x="584200" y="684082"/>
            <a:ext cx="346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2. Setting Up Model</a:t>
            </a:r>
          </a:p>
        </p:txBody>
      </p:sp>
    </p:spTree>
    <p:extLst>
      <p:ext uri="{BB962C8B-B14F-4D97-AF65-F5344CB8AC3E}">
        <p14:creationId xmlns:p14="http://schemas.microsoft.com/office/powerpoint/2010/main" val="3912067219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744</Words>
  <Application>Microsoft Office PowerPoint</Application>
  <PresentationFormat>On-screen Show (16:9)</PresentationFormat>
  <Paragraphs>91</Paragraphs>
  <Slides>14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-apple-system</vt:lpstr>
      <vt:lpstr>Calibri</vt:lpstr>
      <vt:lpstr>Barlow</vt:lpstr>
      <vt:lpstr>Barlow Light</vt:lpstr>
      <vt:lpstr>Arial</vt:lpstr>
      <vt:lpstr>Minola template</vt:lpstr>
      <vt:lpstr>Solution by: Novus Neurons  Team Leader: Hrushikesh Kachgunde Visit - Novus-Neurons/Obj-Detect </vt:lpstr>
      <vt:lpstr>Advanced Object Detection</vt:lpstr>
      <vt:lpstr> Base Line</vt:lpstr>
      <vt:lpstr>Implementing Idea</vt:lpstr>
      <vt:lpstr> Approach to the problem</vt:lpstr>
      <vt:lpstr>Insights in the approach</vt:lpstr>
      <vt:lpstr>Development Pipeline</vt:lpstr>
      <vt:lpstr>1. Getting Data Ready</vt:lpstr>
      <vt:lpstr>PowerPoint Presentation</vt:lpstr>
      <vt:lpstr>3. Training and Evaluating      Model</vt:lpstr>
      <vt:lpstr>Demo Clip</vt:lpstr>
      <vt:lpstr>Vision of the Idea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Hrushikesh Kachgunde</cp:lastModifiedBy>
  <cp:revision>22</cp:revision>
  <dcterms:modified xsi:type="dcterms:W3CDTF">2021-12-02T06:29:11Z</dcterms:modified>
</cp:coreProperties>
</file>