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Default ContentType="image/x-emf" Extension="emf"/>
  <Override ContentType="application/vnd.openxmlformats-officedocument.presentationml.tableStyles+xml" PartName="/ppt/tableStyles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2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tableStyles" Target="tableStyle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0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218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9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6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4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4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7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E3689B-1FDC-449E-9A72-ACD3557E6794}" type="datetimeFigureOut">
              <a:rPr lang="en-US" smtClean="0"/>
              <a:t>21/06/2021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1833-47C7-458B-881D-1E0F21B1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1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6400" dirty="0" smtClean="0"/>
              <a:t>A Presentation 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6600" b="1" i="1" dirty="0" smtClean="0"/>
              <a:t>Air Quality </a:t>
            </a:r>
            <a:br>
              <a:rPr lang="en-US" sz="6600" b="1" i="1" dirty="0" smtClean="0"/>
            </a:br>
            <a:r>
              <a:rPr lang="en-US" sz="6600" b="1" i="1" dirty="0" smtClean="0"/>
              <a:t>Monitoring System</a:t>
            </a:r>
          </a:p>
          <a:p>
            <a:pPr marL="0" indent="0" algn="ctr">
              <a:buNone/>
            </a:pPr>
            <a:endParaRPr lang="en-US" sz="6600" b="1" i="1" dirty="0"/>
          </a:p>
          <a:p>
            <a:pPr marL="0" indent="0" algn="ctr">
              <a:buNone/>
            </a:pPr>
            <a:endParaRPr lang="en-US" sz="6600" b="1" i="1" dirty="0" smtClean="0"/>
          </a:p>
          <a:p>
            <a:pPr marL="0" indent="0" algn="ctr">
              <a:buNone/>
            </a:pPr>
            <a:r>
              <a:rPr lang="en-US" sz="6600" b="1" i="1" dirty="0"/>
              <a:t>	</a:t>
            </a:r>
            <a:r>
              <a:rPr lang="en-US" sz="6600" b="1" i="1" dirty="0" smtClean="0"/>
              <a:t>			</a:t>
            </a:r>
            <a:r>
              <a:rPr lang="en-US" sz="6600" dirty="0" smtClean="0">
                <a:solidFill>
                  <a:srgbClr val="FF0000"/>
                </a:solidFill>
              </a:rPr>
              <a:t>Under the Guidance of</a:t>
            </a:r>
          </a:p>
          <a:p>
            <a:pPr marL="0" indent="0" algn="ctr">
              <a:buNone/>
            </a:pPr>
            <a:r>
              <a:rPr lang="en-US" sz="6600" b="1" i="1" dirty="0" smtClean="0">
                <a:solidFill>
                  <a:srgbClr val="FF0000"/>
                </a:solidFill>
              </a:rPr>
              <a:t>                                  Prof. </a:t>
            </a:r>
            <a:r>
              <a:rPr lang="en-US" sz="6600" b="1" i="1" dirty="0" err="1" smtClean="0">
                <a:solidFill>
                  <a:srgbClr val="FF0000"/>
                </a:solidFill>
              </a:rPr>
              <a:t>B.T.Gadade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43619" y="253048"/>
            <a:ext cx="16097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211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400530"/>
          </a:xfrm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FF00"/>
                </a:solidFill>
              </a:rPr>
              <a:t>FLOWCHART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7344" y="944380"/>
            <a:ext cx="1948722" cy="456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10459" y="1758121"/>
            <a:ext cx="3822491" cy="8994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on power Supply </a:t>
            </a:r>
          </a:p>
          <a:p>
            <a:pPr algn="ctr"/>
            <a:r>
              <a:rPr lang="en-US" dirty="0" err="1" smtClean="0"/>
              <a:t>Initialise</a:t>
            </a:r>
            <a:r>
              <a:rPr lang="en-US" dirty="0" smtClean="0"/>
              <a:t> LCD &amp; Connect O/p of sensor to controller</a:t>
            </a:r>
            <a:endParaRPr lang="en-US" dirty="0"/>
          </a:p>
        </p:txBody>
      </p:sp>
      <p:sp>
        <p:nvSpPr>
          <p:cNvPr id="7" name="Flowchart: Decision 6"/>
          <p:cNvSpPr/>
          <p:nvPr/>
        </p:nvSpPr>
        <p:spPr>
          <a:xfrm>
            <a:off x="3305331" y="3015122"/>
            <a:ext cx="3432746" cy="185023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MQ-135</a:t>
            </a:r>
          </a:p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&lt; 2.0 </a:t>
            </a:r>
            <a:r>
              <a:rPr lang="en-US" dirty="0" err="1" smtClean="0"/>
              <a:t>Vout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66078" y="5222948"/>
            <a:ext cx="5711252" cy="839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Vout</a:t>
            </a:r>
            <a:r>
              <a:rPr lang="en-US" dirty="0" smtClean="0"/>
              <a:t> To Percentage And display </a:t>
            </a:r>
          </a:p>
          <a:p>
            <a:pPr algn="ctr"/>
            <a:r>
              <a:rPr lang="en-US" dirty="0" smtClean="0"/>
              <a:t>“Air Quality “” --- %” on LCD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04551" y="3438068"/>
            <a:ext cx="2713219" cy="10043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“Air Quality = 0%”</a:t>
            </a:r>
            <a:endParaRPr lang="en-US" dirty="0"/>
          </a:p>
        </p:txBody>
      </p:sp>
      <p:cxnSp>
        <p:nvCxnSpPr>
          <p:cNvPr id="12" name="Straight Connector 11"/>
          <p:cNvCxnSpPr>
            <a:stCxn id="5" idx="2"/>
            <a:endCxn id="6" idx="0"/>
          </p:cNvCxnSpPr>
          <p:nvPr/>
        </p:nvCxnSpPr>
        <p:spPr>
          <a:xfrm>
            <a:off x="5021705" y="1400530"/>
            <a:ext cx="0" cy="35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  <a:endCxn id="7" idx="0"/>
          </p:cNvCxnSpPr>
          <p:nvPr/>
        </p:nvCxnSpPr>
        <p:spPr>
          <a:xfrm flipH="1">
            <a:off x="5021704" y="2657531"/>
            <a:ext cx="1" cy="35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8" idx="0"/>
          </p:cNvCxnSpPr>
          <p:nvPr/>
        </p:nvCxnSpPr>
        <p:spPr>
          <a:xfrm>
            <a:off x="5021704" y="4865357"/>
            <a:ext cx="0" cy="35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3"/>
            <a:endCxn id="10" idx="1"/>
          </p:cNvCxnSpPr>
          <p:nvPr/>
        </p:nvCxnSpPr>
        <p:spPr>
          <a:xfrm flipV="1">
            <a:off x="6738077" y="3940239"/>
            <a:ext cx="15664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776365" y="6464955"/>
            <a:ext cx="490678" cy="2506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2"/>
            <a:endCxn id="27" idx="0"/>
          </p:cNvCxnSpPr>
          <p:nvPr/>
        </p:nvCxnSpPr>
        <p:spPr>
          <a:xfrm>
            <a:off x="5021704" y="6062398"/>
            <a:ext cx="0" cy="40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45999" y="6175948"/>
            <a:ext cx="45719" cy="87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1124262" y="6086983"/>
            <a:ext cx="487929" cy="6531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6922366" y="3245294"/>
            <a:ext cx="8531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021704" y="1579325"/>
            <a:ext cx="45719" cy="4571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1191718" y="2836326"/>
            <a:ext cx="3852845" cy="18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40" idx="0"/>
          </p:cNvCxnSpPr>
          <p:nvPr/>
        </p:nvCxnSpPr>
        <p:spPr>
          <a:xfrm>
            <a:off x="1169981" y="2860911"/>
            <a:ext cx="198246" cy="3226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hevron 52"/>
          <p:cNvSpPr/>
          <p:nvPr/>
        </p:nvSpPr>
        <p:spPr>
          <a:xfrm>
            <a:off x="8094689" y="3830069"/>
            <a:ext cx="209862" cy="29222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4776365" y="2657531"/>
            <a:ext cx="245339" cy="357591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Down Arrow 54"/>
          <p:cNvSpPr/>
          <p:nvPr/>
        </p:nvSpPr>
        <p:spPr>
          <a:xfrm>
            <a:off x="4887540" y="5052865"/>
            <a:ext cx="245339" cy="196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4886793" y="6285037"/>
            <a:ext cx="245339" cy="196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10" idx="2"/>
          </p:cNvCxnSpPr>
          <p:nvPr/>
        </p:nvCxnSpPr>
        <p:spPr>
          <a:xfrm flipH="1">
            <a:off x="9661160" y="4442409"/>
            <a:ext cx="1" cy="1971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7" idx="6"/>
          </p:cNvCxnSpPr>
          <p:nvPr/>
        </p:nvCxnSpPr>
        <p:spPr>
          <a:xfrm flipH="1">
            <a:off x="5267043" y="6413580"/>
            <a:ext cx="4394117" cy="176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Arrow 60"/>
          <p:cNvSpPr/>
          <p:nvPr/>
        </p:nvSpPr>
        <p:spPr>
          <a:xfrm>
            <a:off x="5267042" y="6516330"/>
            <a:ext cx="301804" cy="125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cision 2"/>
          <p:cNvSpPr/>
          <p:nvPr/>
        </p:nvSpPr>
        <p:spPr>
          <a:xfrm>
            <a:off x="3068894" y="809469"/>
            <a:ext cx="3781612" cy="1678898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MQ-7</a:t>
            </a:r>
          </a:p>
          <a:p>
            <a:pPr algn="ctr"/>
            <a:r>
              <a:rPr lang="en-US" dirty="0" err="1" smtClean="0"/>
              <a:t>Vout</a:t>
            </a:r>
            <a:r>
              <a:rPr lang="en-US" dirty="0" smtClean="0"/>
              <a:t> &lt; 1.5 v Volt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82382" y="0"/>
            <a:ext cx="554636" cy="5096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Connector 6"/>
          <p:cNvCxnSpPr>
            <a:stCxn id="5" idx="4"/>
            <a:endCxn id="3" idx="0"/>
          </p:cNvCxnSpPr>
          <p:nvPr/>
        </p:nvCxnSpPr>
        <p:spPr>
          <a:xfrm>
            <a:off x="4959700" y="509666"/>
            <a:ext cx="0" cy="29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4877254" y="629589"/>
            <a:ext cx="164892" cy="239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3081" y="2788170"/>
            <a:ext cx="4077325" cy="7345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</a:t>
            </a:r>
            <a:r>
              <a:rPr lang="en-US" dirty="0" err="1" smtClean="0"/>
              <a:t>Vout</a:t>
            </a:r>
            <a:r>
              <a:rPr lang="en-US" dirty="0" smtClean="0"/>
              <a:t> To Percentage and display “CO = ---%” on LCD</a:t>
            </a:r>
            <a:endParaRPr lang="en-US" dirty="0"/>
          </a:p>
        </p:txBody>
      </p:sp>
      <p:cxnSp>
        <p:nvCxnSpPr>
          <p:cNvPr id="13" name="Straight Connector 12"/>
          <p:cNvCxnSpPr>
            <a:stCxn id="3" idx="2"/>
            <a:endCxn id="11" idx="0"/>
          </p:cNvCxnSpPr>
          <p:nvPr/>
        </p:nvCxnSpPr>
        <p:spPr>
          <a:xfrm>
            <a:off x="4959700" y="2488367"/>
            <a:ext cx="2044" cy="29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3081" y="4032354"/>
            <a:ext cx="4077325" cy="9293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LM 35 Convert </a:t>
            </a:r>
            <a:r>
              <a:rPr lang="en-US" dirty="0" err="1" smtClean="0"/>
              <a:t>Vout</a:t>
            </a:r>
            <a:r>
              <a:rPr lang="en-US" dirty="0" smtClean="0"/>
              <a:t> To “C and display “ “Temp= ---degree C” on LCD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445265" y="5621312"/>
            <a:ext cx="1028870" cy="3897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59580" y="1011837"/>
            <a:ext cx="2698230" cy="12741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“CO = 0%”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94479" y="119921"/>
            <a:ext cx="779488" cy="389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2" name="Straight Connector 21"/>
          <p:cNvCxnSpPr>
            <a:stCxn id="20" idx="4"/>
          </p:cNvCxnSpPr>
          <p:nvPr/>
        </p:nvCxnSpPr>
        <p:spPr>
          <a:xfrm>
            <a:off x="1184223" y="509666"/>
            <a:ext cx="44970" cy="3972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7" idx="1"/>
          </p:cNvCxnSpPr>
          <p:nvPr/>
        </p:nvCxnSpPr>
        <p:spPr>
          <a:xfrm>
            <a:off x="1244184" y="4482059"/>
            <a:ext cx="1678897" cy="14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011836" y="509666"/>
            <a:ext cx="389744" cy="1199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3" idx="3"/>
            <a:endCxn id="19" idx="1"/>
          </p:cNvCxnSpPr>
          <p:nvPr/>
        </p:nvCxnSpPr>
        <p:spPr>
          <a:xfrm>
            <a:off x="6850506" y="1648918"/>
            <a:ext cx="1409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>
            <a:off x="7839856" y="1573967"/>
            <a:ext cx="419724" cy="149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807754" y="2518345"/>
            <a:ext cx="277318" cy="299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17" idx="0"/>
            <a:endCxn id="11" idx="2"/>
          </p:cNvCxnSpPr>
          <p:nvPr/>
        </p:nvCxnSpPr>
        <p:spPr>
          <a:xfrm flipV="1">
            <a:off x="4961744" y="3522689"/>
            <a:ext cx="0" cy="50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2"/>
            <a:endCxn id="18" idx="0"/>
          </p:cNvCxnSpPr>
          <p:nvPr/>
        </p:nvCxnSpPr>
        <p:spPr>
          <a:xfrm flipH="1">
            <a:off x="4959700" y="4961744"/>
            <a:ext cx="2044" cy="659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2"/>
          </p:cNvCxnSpPr>
          <p:nvPr/>
        </p:nvCxnSpPr>
        <p:spPr>
          <a:xfrm>
            <a:off x="9608695" y="2285999"/>
            <a:ext cx="0" cy="149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959700" y="3777521"/>
            <a:ext cx="46489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Arrow 43"/>
          <p:cNvSpPr/>
          <p:nvPr/>
        </p:nvSpPr>
        <p:spPr>
          <a:xfrm>
            <a:off x="4946413" y="3732551"/>
            <a:ext cx="431989" cy="1199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838416" y="5411449"/>
            <a:ext cx="215994" cy="2098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850506" y="1035757"/>
            <a:ext cx="771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272515" y="2210969"/>
            <a:ext cx="7569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953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0453" y="0"/>
            <a:ext cx="9601196" cy="705000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</a:rPr>
              <a:t>   RESULTS  :     MQ 135</a:t>
            </a:r>
            <a:endParaRPr lang="en-US" sz="48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808541"/>
              </p:ext>
            </p:extLst>
          </p:nvPr>
        </p:nvGraphicFramePr>
        <p:xfrm>
          <a:off x="267328" y="745601"/>
          <a:ext cx="233694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71"/>
                <a:gridCol w="1168471"/>
              </a:tblGrid>
              <a:tr h="868583">
                <a:tc>
                  <a:txBody>
                    <a:bodyPr/>
                    <a:lstStyle/>
                    <a:p>
                      <a:r>
                        <a:rPr lang="en-US" dirty="0" smtClean="0"/>
                        <a:t>O/p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</a:p>
                    <a:p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1.96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2.00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2.05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1.66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2.36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2.79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26.33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3.06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35.33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</a:tr>
              <a:tr h="347433">
                <a:tc>
                  <a:txBody>
                    <a:bodyPr/>
                    <a:lstStyle/>
                    <a:p>
                      <a:r>
                        <a:rPr lang="en-US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2728211" y="1678898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761938" y="4302177"/>
            <a:ext cx="415978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3177916" y="1858780"/>
            <a:ext cx="164891" cy="4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3162925" y="3912433"/>
            <a:ext cx="164891" cy="479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728211" y="2560201"/>
            <a:ext cx="359236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Case of Sensor MQ-135 If </a:t>
            </a:r>
            <a:r>
              <a:rPr lang="en-US" b="1" cap="none" spc="0" dirty="0" err="1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Vout</a:t>
            </a:r>
            <a:r>
              <a:rPr lang="en-US" b="1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&lt;2V then 0% Pollution is present </a:t>
            </a:r>
            <a:r>
              <a:rPr lang="en-US" b="1" cap="none" spc="0" dirty="0" err="1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i.e</a:t>
            </a:r>
            <a:r>
              <a:rPr lang="en-US" b="1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&lt;10 ppm then air is of good quality</a:t>
            </a:r>
            <a:r>
              <a:rPr lang="en-US" b="1" cap="none" spc="0" dirty="0" smtClean="0">
                <a:ln w="0"/>
                <a:solidFill>
                  <a:schemeClr val="tx1">
                    <a:lumMod val="9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b="1" cap="none" spc="0" dirty="0">
              <a:ln w="0"/>
              <a:solidFill>
                <a:schemeClr val="tx1">
                  <a:lumMod val="9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flipV="1">
            <a:off x="2761938" y="4544021"/>
            <a:ext cx="415978" cy="18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flipV="1">
            <a:off x="2761938" y="6496547"/>
            <a:ext cx="415978" cy="182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44316" y="4647645"/>
            <a:ext cx="164891" cy="4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Up Arrow 25"/>
          <p:cNvSpPr/>
          <p:nvPr/>
        </p:nvSpPr>
        <p:spPr>
          <a:xfrm>
            <a:off x="3080479" y="6016862"/>
            <a:ext cx="164891" cy="479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28211" y="5081832"/>
            <a:ext cx="357686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 a Pollution increases then voltage is increases 1% to 55% is air having pollution between 10ppm to 16ppm</a:t>
            </a:r>
            <a:endParaRPr lang="en-US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6333"/>
              </p:ext>
            </p:extLst>
          </p:nvPr>
        </p:nvGraphicFramePr>
        <p:xfrm>
          <a:off x="6354304" y="897002"/>
          <a:ext cx="2205080" cy="3658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40"/>
                <a:gridCol w="1102540"/>
              </a:tblGrid>
              <a:tr h="1111359">
                <a:tc>
                  <a:txBody>
                    <a:bodyPr/>
                    <a:lstStyle/>
                    <a:p>
                      <a:r>
                        <a:rPr lang="en-US" dirty="0" smtClean="0"/>
                        <a:t>O/p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Quality</a:t>
                      </a:r>
                    </a:p>
                    <a:p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509508">
                <a:tc>
                  <a:txBody>
                    <a:bodyPr/>
                    <a:lstStyle/>
                    <a:p>
                      <a:r>
                        <a:rPr lang="en-US" dirty="0" smtClean="0"/>
                        <a:t>3.84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61.56</a:t>
                      </a:r>
                      <a:endParaRPr lang="en-US" dirty="0"/>
                    </a:p>
                  </a:txBody>
                  <a:tcPr/>
                </a:tc>
              </a:tr>
              <a:tr h="509508">
                <a:tc>
                  <a:txBody>
                    <a:bodyPr/>
                    <a:lstStyle/>
                    <a:p>
                      <a:r>
                        <a:rPr lang="en-US" dirty="0" smtClean="0"/>
                        <a:t>3.96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65.33</a:t>
                      </a:r>
                      <a:endParaRPr lang="en-US" dirty="0"/>
                    </a:p>
                  </a:txBody>
                  <a:tcPr/>
                </a:tc>
              </a:tr>
              <a:tr h="509508">
                <a:tc>
                  <a:txBody>
                    <a:bodyPr/>
                    <a:lstStyle/>
                    <a:p>
                      <a:r>
                        <a:rPr lang="en-US" dirty="0" smtClean="0"/>
                        <a:t>4.10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509508">
                <a:tc>
                  <a:txBody>
                    <a:bodyPr/>
                    <a:lstStyle/>
                    <a:p>
                      <a:r>
                        <a:rPr lang="en-US" dirty="0" smtClean="0"/>
                        <a:t>4.26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75.33</a:t>
                      </a:r>
                      <a:endParaRPr lang="en-US" dirty="0"/>
                    </a:p>
                  </a:txBody>
                  <a:tcPr/>
                </a:tc>
              </a:tr>
              <a:tr h="509508">
                <a:tc>
                  <a:txBody>
                    <a:bodyPr/>
                    <a:lstStyle/>
                    <a:p>
                      <a:r>
                        <a:rPr lang="en-US" dirty="0" smtClean="0"/>
                        <a:t>4.38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79.33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Right Arrow 29"/>
          <p:cNvSpPr/>
          <p:nvPr/>
        </p:nvSpPr>
        <p:spPr>
          <a:xfrm>
            <a:off x="8559384" y="2083632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8911652" y="2221217"/>
            <a:ext cx="206387" cy="386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559384" y="4212236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8911652" y="3760530"/>
            <a:ext cx="164891" cy="479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593110" y="2667576"/>
            <a:ext cx="315765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ir </a:t>
            </a: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</a:t>
            </a:r>
            <a:r>
              <a:rPr lang="en-US" b="0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uality is &gt; 55% then More amount of pollution present in air. Not good for human health</a:t>
            </a:r>
            <a:endParaRPr lang="en-US" b="0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420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84" y="0"/>
            <a:ext cx="9404723" cy="746495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                               MQ 7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91226"/>
              </p:ext>
            </p:extLst>
          </p:nvPr>
        </p:nvGraphicFramePr>
        <p:xfrm>
          <a:off x="233884" y="746495"/>
          <a:ext cx="196967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835"/>
                <a:gridCol w="984835"/>
              </a:tblGrid>
              <a:tr h="878060">
                <a:tc>
                  <a:txBody>
                    <a:bodyPr/>
                    <a:lstStyle/>
                    <a:p>
                      <a:r>
                        <a:rPr lang="en-US" dirty="0" smtClean="0"/>
                        <a:t>O/p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 Quality</a:t>
                      </a:r>
                    </a:p>
                    <a:p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4.28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7.142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10.28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1.99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13.61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2.16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18.85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2.35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24.28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2.55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</a:tr>
              <a:tr h="351224">
                <a:tc>
                  <a:txBody>
                    <a:bodyPr/>
                    <a:lstStyle/>
                    <a:p>
                      <a:r>
                        <a:rPr lang="en-US" dirty="0" smtClean="0"/>
                        <a:t>2.76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2203554" y="1708878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203554" y="6460760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203554" y="3927423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203554" y="3584133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585805" y="4045860"/>
            <a:ext cx="164891" cy="449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585804" y="1798820"/>
            <a:ext cx="164892" cy="371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/>
          <p:cNvSpPr/>
          <p:nvPr/>
        </p:nvSpPr>
        <p:spPr>
          <a:xfrm>
            <a:off x="2585804" y="3300848"/>
            <a:ext cx="164892" cy="3642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/>
          <p:cNvSpPr/>
          <p:nvPr/>
        </p:nvSpPr>
        <p:spPr>
          <a:xfrm>
            <a:off x="2585805" y="6016862"/>
            <a:ext cx="164891" cy="479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84152" y="2219756"/>
            <a:ext cx="444616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case of Sensor MQ-7 </a:t>
            </a:r>
          </a:p>
          <a:p>
            <a:pPr algn="ctr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</a:t>
            </a:r>
            <a:r>
              <a:rPr lang="en-US" sz="1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Vout</a:t>
            </a: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&lt;1.5V then 0% CO is present </a:t>
            </a:r>
            <a:r>
              <a:rPr lang="en-US" sz="16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i.e</a:t>
            </a:r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&lt;8ppm then air is of good air</a:t>
            </a:r>
            <a:endParaRPr 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10829" y="4663873"/>
            <a:ext cx="359281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 a CO increase then Voltage is increase 1% to 36% is air having pollution between 8 ppm to 25 ppm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533702"/>
              </p:ext>
            </p:extLst>
          </p:nvPr>
        </p:nvGraphicFramePr>
        <p:xfrm>
          <a:off x="5994907" y="1038385"/>
          <a:ext cx="2327682" cy="334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841"/>
                <a:gridCol w="1163841"/>
              </a:tblGrid>
              <a:tr h="1099561">
                <a:tc>
                  <a:txBody>
                    <a:bodyPr/>
                    <a:lstStyle/>
                    <a:p>
                      <a:r>
                        <a:rPr lang="en-US" dirty="0" smtClean="0"/>
                        <a:t>O/p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</a:t>
                      </a:r>
                      <a:r>
                        <a:rPr lang="en-US" baseline="0" dirty="0" smtClean="0"/>
                        <a:t> Quality</a:t>
                      </a:r>
                    </a:p>
                    <a:p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449615">
                <a:tc>
                  <a:txBody>
                    <a:bodyPr/>
                    <a:lstStyle/>
                    <a:p>
                      <a:r>
                        <a:rPr lang="en-US" dirty="0" smtClean="0"/>
                        <a:t>2.91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40.28</a:t>
                      </a:r>
                      <a:endParaRPr lang="en-US" dirty="0"/>
                    </a:p>
                  </a:txBody>
                  <a:tcPr/>
                </a:tc>
              </a:tr>
              <a:tr h="449615">
                <a:tc>
                  <a:txBody>
                    <a:bodyPr/>
                    <a:lstStyle/>
                    <a:p>
                      <a:r>
                        <a:rPr lang="en-US" dirty="0" smtClean="0"/>
                        <a:t>3.09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45.42</a:t>
                      </a:r>
                      <a:endParaRPr lang="en-US" dirty="0"/>
                    </a:p>
                  </a:txBody>
                  <a:tcPr/>
                </a:tc>
              </a:tr>
              <a:tr h="449615">
                <a:tc>
                  <a:txBody>
                    <a:bodyPr/>
                    <a:lstStyle/>
                    <a:p>
                      <a:r>
                        <a:rPr lang="en-US" dirty="0" smtClean="0"/>
                        <a:t>3.42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54.85</a:t>
                      </a:r>
                      <a:endParaRPr lang="en-US" dirty="0"/>
                    </a:p>
                  </a:txBody>
                  <a:tcPr/>
                </a:tc>
              </a:tr>
              <a:tr h="449615">
                <a:tc>
                  <a:txBody>
                    <a:bodyPr/>
                    <a:lstStyle/>
                    <a:p>
                      <a:r>
                        <a:rPr lang="en-US" dirty="0" smtClean="0"/>
                        <a:t>3.56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58.85</a:t>
                      </a:r>
                      <a:endParaRPr lang="en-US" dirty="0"/>
                    </a:p>
                  </a:txBody>
                  <a:tcPr/>
                </a:tc>
              </a:tr>
              <a:tr h="449615">
                <a:tc>
                  <a:txBody>
                    <a:bodyPr/>
                    <a:lstStyle/>
                    <a:p>
                      <a:r>
                        <a:rPr lang="en-US" dirty="0" smtClean="0"/>
                        <a:t>4.12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74.85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8345583" y="2129815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8322589" y="4107305"/>
            <a:ext cx="434714" cy="17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8720845" y="2266967"/>
            <a:ext cx="164892" cy="371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/>
          <p:cNvSpPr/>
          <p:nvPr/>
        </p:nvSpPr>
        <p:spPr>
          <a:xfrm>
            <a:off x="8697851" y="3674074"/>
            <a:ext cx="164891" cy="4796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54451" y="2682697"/>
            <a:ext cx="37375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CO is &gt; 36% then More amount of pollution present in air. Not good for human health.</a:t>
            </a:r>
            <a:endParaRPr lang="en-US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611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                   ADVANTAGES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38321"/>
            <a:ext cx="8946541" cy="4195481"/>
          </a:xfrm>
        </p:spPr>
        <p:txBody>
          <a:bodyPr>
            <a:noAutofit/>
          </a:bodyPr>
          <a:lstStyle/>
          <a:p>
            <a:r>
              <a:rPr lang="en-US" dirty="0" smtClean="0"/>
              <a:t>Sensors </a:t>
            </a:r>
            <a:r>
              <a:rPr lang="en-US" dirty="0"/>
              <a:t>are easily available . </a:t>
            </a:r>
            <a:endParaRPr lang="en-US" dirty="0" smtClean="0"/>
          </a:p>
          <a:p>
            <a:r>
              <a:rPr lang="en-US" dirty="0" smtClean="0"/>
              <a:t>Detecting </a:t>
            </a:r>
            <a:r>
              <a:rPr lang="en-US" dirty="0"/>
              <a:t>a wide range of gases, including NH3, NOx, alcohol, benzene, smoke and CO2,Co </a:t>
            </a:r>
            <a:r>
              <a:rPr lang="en-US" dirty="0" err="1"/>
              <a:t>etc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Simple</a:t>
            </a:r>
            <a:r>
              <a:rPr lang="en-US" dirty="0"/>
              <a:t>, compact &amp; Easy to handle . </a:t>
            </a:r>
            <a:endParaRPr lang="en-US" dirty="0" smtClean="0"/>
          </a:p>
          <a:p>
            <a:r>
              <a:rPr lang="en-US" dirty="0" smtClean="0"/>
              <a:t>Sensors </a:t>
            </a:r>
            <a:r>
              <a:rPr lang="en-US" dirty="0"/>
              <a:t>have long life time &amp; less cost. </a:t>
            </a:r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Drive circuit. </a:t>
            </a:r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is Real time. </a:t>
            </a:r>
            <a:endParaRPr lang="en-US" dirty="0" smtClean="0"/>
          </a:p>
          <a:p>
            <a:r>
              <a:rPr lang="en-US" dirty="0" smtClean="0"/>
              <a:t>Operating </a:t>
            </a:r>
            <a:r>
              <a:rPr lang="en-US" dirty="0"/>
              <a:t>voltage : 5 volt,-20°C to +50°C </a:t>
            </a:r>
            <a:endParaRPr lang="en-US" dirty="0" smtClean="0"/>
          </a:p>
          <a:p>
            <a:r>
              <a:rPr lang="en-US" dirty="0" smtClean="0"/>
              <a:t>Quality </a:t>
            </a:r>
            <a:r>
              <a:rPr lang="en-US" dirty="0"/>
              <a:t>of air can be checked indoor as well as outdoor. </a:t>
            </a:r>
            <a:endParaRPr lang="en-US" dirty="0" smtClean="0"/>
          </a:p>
          <a:p>
            <a:r>
              <a:rPr lang="en-US" dirty="0" smtClean="0"/>
              <a:t>Visual </a:t>
            </a:r>
            <a:r>
              <a:rPr lang="en-US" dirty="0"/>
              <a:t>output. </a:t>
            </a:r>
            <a:endParaRPr lang="en-US" dirty="0" smtClean="0"/>
          </a:p>
          <a:p>
            <a:r>
              <a:rPr lang="en-US" dirty="0" err="1" smtClean="0"/>
              <a:t>Continous</a:t>
            </a:r>
            <a:r>
              <a:rPr lang="en-US" dirty="0" smtClean="0"/>
              <a:t> </a:t>
            </a:r>
            <a:r>
              <a:rPr lang="en-US" dirty="0"/>
              <a:t>update of change in percentage of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347786"/>
            <a:ext cx="9404723" cy="1400530"/>
          </a:xfrm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</a:rPr>
              <a:t>                       LIMITATIONS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88223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Only </a:t>
            </a:r>
            <a:r>
              <a:rPr lang="en-US" sz="2800" b="1" dirty="0"/>
              <a:t>3 sensors are used. </a:t>
            </a:r>
            <a:endParaRPr lang="en-US" sz="2800" b="1" dirty="0" smtClean="0"/>
          </a:p>
          <a:p>
            <a:r>
              <a:rPr lang="en-US" sz="2800" b="1" dirty="0" smtClean="0"/>
              <a:t>Humidity </a:t>
            </a:r>
            <a:r>
              <a:rPr lang="en-US" sz="2800" b="1" dirty="0"/>
              <a:t>should be less than 95%. </a:t>
            </a:r>
            <a:endParaRPr lang="en-US" sz="2800" b="1" dirty="0" smtClean="0"/>
          </a:p>
          <a:p>
            <a:r>
              <a:rPr lang="en-US" sz="2800" b="1" dirty="0" smtClean="0"/>
              <a:t>Accurate </a:t>
            </a:r>
            <a:r>
              <a:rPr lang="en-US" sz="2800" b="1" dirty="0"/>
              <a:t>measure of contaminating gases cannot be detected in ppm.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5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APPLICATIONS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91869"/>
            <a:ext cx="8946541" cy="4195481"/>
          </a:xfrm>
        </p:spPr>
        <p:txBody>
          <a:bodyPr/>
          <a:lstStyle/>
          <a:p>
            <a:r>
              <a:rPr lang="en-US" b="1" dirty="0" smtClean="0"/>
              <a:t>Roadside </a:t>
            </a:r>
            <a:r>
              <a:rPr lang="en-US" b="1" dirty="0"/>
              <a:t>pollution Monitoring . </a:t>
            </a:r>
            <a:endParaRPr lang="en-US" b="1" dirty="0" smtClean="0"/>
          </a:p>
          <a:p>
            <a:r>
              <a:rPr lang="en-US" b="1" dirty="0" smtClean="0"/>
              <a:t>Industrial </a:t>
            </a:r>
            <a:r>
              <a:rPr lang="en-US" b="1" dirty="0"/>
              <a:t>Perimeter Monitoring. </a:t>
            </a:r>
            <a:endParaRPr lang="en-US" b="1" dirty="0" smtClean="0"/>
          </a:p>
          <a:p>
            <a:r>
              <a:rPr lang="en-US" b="1" dirty="0" smtClean="0"/>
              <a:t>Site </a:t>
            </a:r>
            <a:r>
              <a:rPr lang="en-US" b="1" dirty="0"/>
              <a:t>selection for reference monitoring stations. </a:t>
            </a:r>
            <a:endParaRPr lang="en-US" b="1" dirty="0" smtClean="0"/>
          </a:p>
          <a:p>
            <a:r>
              <a:rPr lang="en-US" b="1" dirty="0" smtClean="0"/>
              <a:t>Indoor </a:t>
            </a:r>
            <a:r>
              <a:rPr lang="en-US" b="1" dirty="0"/>
              <a:t>Air Quality Monitoring. </a:t>
            </a:r>
            <a:endParaRPr lang="en-US" b="1" dirty="0" smtClean="0"/>
          </a:p>
          <a:p>
            <a:r>
              <a:rPr lang="en-US" b="1" dirty="0" smtClean="0"/>
              <a:t>To </a:t>
            </a:r>
            <a:r>
              <a:rPr lang="en-US" b="1" dirty="0"/>
              <a:t>make this data available to the common man.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31" y="4050189"/>
            <a:ext cx="3168885" cy="2373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85" y="4001297"/>
            <a:ext cx="2967812" cy="242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6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FUTURE SCOPE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53" y="128842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future the project can be upgraded in more ways than one.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more number of sensors to know detail content of all gases present in air. 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Webpage and upload data on webpage with date and time.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SD Card to store data. </a:t>
            </a:r>
            <a:endParaRPr lang="en-US" dirty="0" smtClean="0"/>
          </a:p>
          <a:p>
            <a:r>
              <a:rPr lang="en-US" dirty="0" smtClean="0"/>
              <a:t>Interface </a:t>
            </a:r>
            <a:r>
              <a:rPr lang="en-US" dirty="0"/>
              <a:t>GPS module to monitor the pollution at exact location and upload on the webpage for the netizens.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83" y="4465083"/>
            <a:ext cx="2911917" cy="215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08" y="4467506"/>
            <a:ext cx="2436954" cy="21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0688" y="2551341"/>
            <a:ext cx="9404723" cy="1400530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FFC000"/>
                </a:solidFill>
              </a:rPr>
              <a:t>Thank You</a:t>
            </a:r>
            <a:endParaRPr lang="en-US" sz="6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47730" y="270456"/>
            <a:ext cx="11006070" cy="59065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	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1.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Shubham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B.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Deokar</a:t>
            </a:r>
            <a:endParaRPr lang="en-US" sz="24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	2.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Rohit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A.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Salgar</a:t>
            </a:r>
            <a:endParaRPr lang="en-US" sz="24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	3.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Hrushikesh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S.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Walujkar</a:t>
            </a:r>
            <a:endParaRPr lang="en-US" sz="24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	4. Amit M.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Yele</a:t>
            </a:r>
            <a:endParaRPr lang="en-US" sz="24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endParaRPr lang="en-US" sz="2400" b="1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 Third Year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  Mechanical Engineering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 SVERI’s College of Engineering,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en-US" sz="2400" b="1" dirty="0" err="1" smtClean="0">
                <a:solidFill>
                  <a:schemeClr val="tx2">
                    <a:lumMod val="90000"/>
                  </a:schemeClr>
                </a:solidFill>
              </a:rPr>
              <a:t>Pandharpur</a:t>
            </a:r>
            <a:r>
              <a:rPr lang="en-US" sz="2400" b="1" dirty="0" smtClean="0">
                <a:solidFill>
                  <a:schemeClr val="tx2">
                    <a:lumMod val="90000"/>
                  </a:schemeClr>
                </a:solidFill>
              </a:rPr>
              <a:t>   </a:t>
            </a:r>
            <a:endParaRPr lang="en-US" sz="2400" b="1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/>
              <a:t>Contents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77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en-US" dirty="0"/>
              <a:t>. Introduction.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Literature Survey.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Aims and Objectives.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Problem Statement. </a:t>
            </a:r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Proposed Block Diagram. </a:t>
            </a:r>
            <a:endParaRPr lang="en-US" dirty="0" smtClean="0"/>
          </a:p>
          <a:p>
            <a:r>
              <a:rPr lang="en-US" dirty="0" smtClean="0"/>
              <a:t>6</a:t>
            </a:r>
            <a:r>
              <a:rPr lang="en-US" dirty="0"/>
              <a:t>. Principle of Working. </a:t>
            </a:r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/>
              <a:t>. Flow Chart. 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/>
              <a:t>. Results. </a:t>
            </a:r>
            <a:endParaRPr lang="en-US" dirty="0" smtClean="0"/>
          </a:p>
          <a:p>
            <a:r>
              <a:rPr lang="en-US" dirty="0" smtClean="0"/>
              <a:t>9</a:t>
            </a:r>
            <a:r>
              <a:rPr lang="en-US" dirty="0"/>
              <a:t>. Advantages. </a:t>
            </a:r>
            <a:endParaRPr lang="en-US" dirty="0" smtClean="0"/>
          </a:p>
          <a:p>
            <a:r>
              <a:rPr lang="en-US" dirty="0" smtClean="0"/>
              <a:t>10.Limitations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11.Applications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12.Future </a:t>
            </a:r>
            <a:r>
              <a:rPr lang="en-US" dirty="0"/>
              <a:t>Scope.</a:t>
            </a:r>
          </a:p>
        </p:txBody>
      </p:sp>
    </p:spTree>
    <p:extLst>
      <p:ext uri="{BB962C8B-B14F-4D97-AF65-F5344CB8AC3E}">
        <p14:creationId xmlns:p14="http://schemas.microsoft.com/office/powerpoint/2010/main" val="2933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INTRODUCTION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8538" y="1573233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Pollution </a:t>
            </a:r>
            <a:r>
              <a:rPr lang="en-US" sz="2400" b="1" dirty="0"/>
              <a:t> Traffic </a:t>
            </a:r>
            <a:endParaRPr lang="en-US" sz="2400" b="1" dirty="0" smtClean="0"/>
          </a:p>
          <a:p>
            <a:r>
              <a:rPr lang="en-US" sz="2400" b="1" dirty="0" smtClean="0"/>
              <a:t>Industries </a:t>
            </a:r>
          </a:p>
          <a:p>
            <a:r>
              <a:rPr lang="en-US" sz="2400" b="1" dirty="0" smtClean="0"/>
              <a:t>Increase </a:t>
            </a:r>
            <a:r>
              <a:rPr lang="en-US" sz="2400" b="1" dirty="0"/>
              <a:t>in vehicles </a:t>
            </a:r>
            <a:endParaRPr lang="en-US" sz="2400" b="1" dirty="0" smtClean="0"/>
          </a:p>
          <a:p>
            <a:r>
              <a:rPr lang="en-US" sz="2400" b="1" dirty="0" smtClean="0"/>
              <a:t>Lack </a:t>
            </a:r>
            <a:r>
              <a:rPr lang="en-US" sz="2400" b="1" dirty="0"/>
              <a:t>of Data </a:t>
            </a:r>
            <a:endParaRPr lang="en-US" sz="2400" b="1" dirty="0" smtClean="0"/>
          </a:p>
          <a:p>
            <a:r>
              <a:rPr lang="en-US" sz="2400" b="1" dirty="0" smtClean="0"/>
              <a:t>Health </a:t>
            </a:r>
            <a:r>
              <a:rPr lang="en-US" sz="2400" b="1" dirty="0"/>
              <a:t>Problems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4397321"/>
            <a:ext cx="3221351" cy="22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856" y="4397321"/>
            <a:ext cx="3652951" cy="20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43" y="4397322"/>
            <a:ext cx="3319271" cy="2015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20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LITERATURE SURVEY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 Quality Monitoring system at National </a:t>
            </a:r>
            <a:r>
              <a:rPr lang="en-US" dirty="0" smtClean="0"/>
              <a:t>Lab</a:t>
            </a:r>
          </a:p>
          <a:p>
            <a:r>
              <a:rPr lang="en-US" dirty="0"/>
              <a:t>Indoor air quality checking devices in US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747619"/>
            <a:ext cx="19145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904" y="3871253"/>
            <a:ext cx="3233808" cy="214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34" y="3871253"/>
            <a:ext cx="2440664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82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solidFill>
                  <a:srgbClr val="FFFF00"/>
                </a:solidFill>
              </a:rPr>
              <a:t>Aim and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5201" y="1708144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1&gt; To </a:t>
            </a:r>
            <a:r>
              <a:rPr lang="en-US" sz="2800" b="1" dirty="0"/>
              <a:t>create a tool which will monitor the quality of </a:t>
            </a:r>
            <a:r>
              <a:rPr lang="en-US" sz="2800" b="1" dirty="0" smtClean="0"/>
              <a:t>       air </a:t>
            </a:r>
            <a:r>
              <a:rPr lang="en-US" sz="2800" b="1" dirty="0"/>
              <a:t>of our environment.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2&gt; </a:t>
            </a:r>
            <a:r>
              <a:rPr lang="en-US" sz="2800" b="1" dirty="0"/>
              <a:t>Content of different gases present in air or area around us. 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 smtClean="0"/>
              <a:t>3&gt; </a:t>
            </a:r>
            <a:r>
              <a:rPr lang="en-US" sz="2800" b="1" dirty="0"/>
              <a:t>Display the data on LCD.</a:t>
            </a:r>
          </a:p>
        </p:txBody>
      </p:sp>
    </p:spTree>
    <p:extLst>
      <p:ext uri="{BB962C8B-B14F-4D97-AF65-F5344CB8AC3E}">
        <p14:creationId xmlns:p14="http://schemas.microsoft.com/office/powerpoint/2010/main" val="42289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PROBLEM </a:t>
            </a:r>
            <a:r>
              <a:rPr lang="en-US" sz="4800" b="1" dirty="0" smtClean="0">
                <a:solidFill>
                  <a:srgbClr val="FFFF00"/>
                </a:solidFill>
              </a:rPr>
              <a:t>STATEMENT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558243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    Design </a:t>
            </a:r>
            <a:r>
              <a:rPr lang="en-US" sz="2400" b="1" dirty="0"/>
              <a:t>a tool which will- </a:t>
            </a:r>
            <a:endParaRPr lang="en-US" sz="2400" b="1" dirty="0" smtClean="0"/>
          </a:p>
          <a:p>
            <a:r>
              <a:rPr lang="en-US" sz="2400" b="1" dirty="0" smtClean="0"/>
              <a:t>1)Sense </a:t>
            </a:r>
            <a:r>
              <a:rPr lang="en-US" sz="2400" b="1" dirty="0"/>
              <a:t>quality of air and display it in the form of percentage. </a:t>
            </a:r>
            <a:endParaRPr lang="en-US" sz="2400" b="1" dirty="0" smtClean="0"/>
          </a:p>
          <a:p>
            <a:r>
              <a:rPr lang="en-US" sz="2400" b="1" dirty="0" smtClean="0"/>
              <a:t>2)Sense </a:t>
            </a:r>
            <a:r>
              <a:rPr lang="en-US" sz="2400" b="1" dirty="0"/>
              <a:t>how much Carbon Mono-oxide(CO) is present in air and display in the form of percentage. </a:t>
            </a:r>
            <a:endParaRPr lang="en-US" sz="2400" b="1" dirty="0" smtClean="0"/>
          </a:p>
          <a:p>
            <a:r>
              <a:rPr lang="en-US" sz="2400" b="1" dirty="0" smtClean="0"/>
              <a:t>3)Sense </a:t>
            </a:r>
            <a:r>
              <a:rPr lang="en-US" sz="2400" b="1" dirty="0"/>
              <a:t>the temperature and display it in degree </a:t>
            </a:r>
            <a:r>
              <a:rPr lang="en-US" sz="2400" b="1" dirty="0" err="1"/>
              <a:t>celcius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00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03312" y="107944"/>
            <a:ext cx="9404723" cy="1400530"/>
          </a:xfrm>
          <a:ln>
            <a:solidFill>
              <a:srgbClr val="FFFF00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PROPOSED BLOCK DIAGRAM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558" y="989349"/>
            <a:ext cx="1445016" cy="5846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Power Supply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4518" y="2128603"/>
            <a:ext cx="1439056" cy="7944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Air Quality Sensor</a:t>
            </a:r>
          </a:p>
          <a:p>
            <a:pPr algn="ctr"/>
            <a:r>
              <a:rPr lang="en-US" dirty="0" smtClean="0"/>
              <a:t>MQ-135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8559" y="3507698"/>
            <a:ext cx="1445016" cy="824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 Sensor </a:t>
            </a:r>
          </a:p>
          <a:p>
            <a:pPr algn="ctr"/>
            <a:r>
              <a:rPr lang="en-US" dirty="0" smtClean="0"/>
              <a:t>MQ-7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559" y="4811843"/>
            <a:ext cx="1445015" cy="8844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</a:p>
          <a:p>
            <a:pPr algn="ctr"/>
            <a:r>
              <a:rPr lang="en-US" dirty="0" smtClean="0"/>
              <a:t>Sensor</a:t>
            </a:r>
          </a:p>
          <a:p>
            <a:pPr algn="ctr"/>
            <a:r>
              <a:rPr lang="en-US" dirty="0" smtClean="0"/>
              <a:t>LM-35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22492" y="1633928"/>
            <a:ext cx="1379095" cy="29080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D </a:t>
            </a:r>
          </a:p>
          <a:p>
            <a:pPr algn="ctr"/>
            <a:r>
              <a:rPr lang="en-US" dirty="0" smtClean="0"/>
              <a:t>Convertor(Inbuilt ADC</a:t>
            </a:r>
          </a:p>
          <a:p>
            <a:pPr algn="ctr"/>
            <a:r>
              <a:rPr lang="en-US" dirty="0" smtClean="0"/>
              <a:t>Of </a:t>
            </a:r>
            <a:r>
              <a:rPr lang="en-US" dirty="0" err="1" smtClean="0"/>
              <a:t>Atmega</a:t>
            </a:r>
            <a:r>
              <a:rPr lang="en-US" dirty="0" smtClean="0"/>
              <a:t> 16)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385810" y="2338466"/>
            <a:ext cx="1558977" cy="1543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Micro-Controller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Atmega</a:t>
            </a:r>
            <a:r>
              <a:rPr lang="en-US" dirty="0" smtClean="0"/>
              <a:t> 16)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4098" y="2638269"/>
            <a:ext cx="1513937" cy="869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(16+4)</a:t>
            </a:r>
            <a:endParaRPr lang="en-US" dirty="0"/>
          </a:p>
        </p:txBody>
      </p:sp>
      <p:cxnSp>
        <p:nvCxnSpPr>
          <p:cNvPr id="16" name="Straight Connector 15"/>
          <p:cNvCxnSpPr>
            <a:stCxn id="6" idx="1"/>
          </p:cNvCxnSpPr>
          <p:nvPr/>
        </p:nvCxnSpPr>
        <p:spPr>
          <a:xfrm flipH="1">
            <a:off x="299802" y="1281658"/>
            <a:ext cx="428756" cy="749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9803" y="1334125"/>
            <a:ext cx="14990" cy="388245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7" idx="1"/>
          </p:cNvCxnSpPr>
          <p:nvPr/>
        </p:nvCxnSpPr>
        <p:spPr>
          <a:xfrm>
            <a:off x="299803" y="2473377"/>
            <a:ext cx="434715" cy="524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4793" y="3919927"/>
            <a:ext cx="413766" cy="5995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1"/>
          </p:cNvCxnSpPr>
          <p:nvPr/>
        </p:nvCxnSpPr>
        <p:spPr>
          <a:xfrm>
            <a:off x="314793" y="5216577"/>
            <a:ext cx="413766" cy="374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</p:cNvCxnSpPr>
          <p:nvPr/>
        </p:nvCxnSpPr>
        <p:spPr>
          <a:xfrm flipV="1">
            <a:off x="2173574" y="5235315"/>
            <a:ext cx="2338465" cy="187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0" idx="2"/>
          </p:cNvCxnSpPr>
          <p:nvPr/>
        </p:nvCxnSpPr>
        <p:spPr>
          <a:xfrm flipV="1">
            <a:off x="4512039" y="4542020"/>
            <a:ext cx="1" cy="71203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3"/>
          </p:cNvCxnSpPr>
          <p:nvPr/>
        </p:nvCxnSpPr>
        <p:spPr>
          <a:xfrm flipV="1">
            <a:off x="2173574" y="1219824"/>
            <a:ext cx="7525062" cy="6183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2" idx="0"/>
          </p:cNvCxnSpPr>
          <p:nvPr/>
        </p:nvCxnSpPr>
        <p:spPr>
          <a:xfrm flipH="1" flipV="1">
            <a:off x="9698636" y="1219824"/>
            <a:ext cx="52431" cy="1418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0"/>
          </p:cNvCxnSpPr>
          <p:nvPr/>
        </p:nvCxnSpPr>
        <p:spPr>
          <a:xfrm flipH="1" flipV="1">
            <a:off x="4512039" y="1272379"/>
            <a:ext cx="1" cy="3615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0"/>
          </p:cNvCxnSpPr>
          <p:nvPr/>
        </p:nvCxnSpPr>
        <p:spPr>
          <a:xfrm flipH="1" flipV="1">
            <a:off x="7165298" y="1289153"/>
            <a:ext cx="1" cy="104931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PRINCIPLE OF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6111" y="1867774"/>
            <a:ext cx="4396339" cy="374173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Project’s </a:t>
            </a:r>
            <a:r>
              <a:rPr lang="en-US" sz="2400" b="1" dirty="0"/>
              <a:t>basic principle of working is the sensing of data from the </a:t>
            </a:r>
            <a:r>
              <a:rPr lang="en-US" sz="2400" b="1" dirty="0" smtClean="0"/>
              <a:t>sensor </a:t>
            </a:r>
          </a:p>
          <a:p>
            <a:r>
              <a:rPr lang="en-US" sz="2400" b="1" dirty="0" smtClean="0"/>
              <a:t>Convert </a:t>
            </a:r>
            <a:r>
              <a:rPr lang="en-US" sz="2400" b="1" dirty="0"/>
              <a:t>the analog ( voltage ) data into digital form. </a:t>
            </a:r>
            <a:endParaRPr lang="en-US" sz="2400" b="1" dirty="0" smtClean="0"/>
          </a:p>
          <a:p>
            <a:r>
              <a:rPr lang="en-US" sz="2400" b="1" dirty="0" smtClean="0"/>
              <a:t>Process </a:t>
            </a:r>
            <a:r>
              <a:rPr lang="en-US" sz="2400" b="1" dirty="0"/>
              <a:t>the digital data and display it on </a:t>
            </a:r>
            <a:r>
              <a:rPr lang="en-US" sz="2400" b="1" dirty="0" smtClean="0"/>
              <a:t>LCD. </a:t>
            </a:r>
            <a:r>
              <a:rPr lang="en-US" sz="2400" b="1" dirty="0"/>
              <a:t>MQ </a:t>
            </a:r>
            <a:r>
              <a:rPr lang="en-US" sz="2400" b="1" dirty="0" smtClean="0"/>
              <a:t>135, </a:t>
            </a:r>
            <a:r>
              <a:rPr lang="en-US" sz="2400" b="1" dirty="0"/>
              <a:t>MQ </a:t>
            </a:r>
            <a:r>
              <a:rPr lang="en-US" sz="2400" b="1" dirty="0" smtClean="0"/>
              <a:t>7, </a:t>
            </a:r>
            <a:r>
              <a:rPr lang="en-US" sz="2400" b="1" dirty="0"/>
              <a:t>LM 35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9783582" y="2556285"/>
            <a:ext cx="2074734" cy="22863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70" y="2514600"/>
            <a:ext cx="1966980" cy="22248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144" y="2472913"/>
            <a:ext cx="1821194" cy="23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