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04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" y="49238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0" y="154305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March 2025</a:t>
            </a:r>
            <a:endParaRPr lang="en-US" sz="1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18" y="1767692"/>
            <a:ext cx="6140549" cy="11513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28800" y="1800225"/>
            <a:ext cx="5486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Nasscom</a:t>
            </a:r>
            <a:r>
              <a:rPr lang="en-US" sz="2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 Hackathon: AI-Powered Personalized Study Planner 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743200" y="2983230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Revolutionize your study habits with personalized AI guidance and MERN stack technology.</a:t>
            </a:r>
            <a:endParaRPr lang="en-US" sz="11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F71E90AA-79DA-C528-45FE-13AA7DB21985}"/>
              </a:ext>
            </a:extLst>
          </p:cNvPr>
          <p:cNvSpPr/>
          <p:nvPr/>
        </p:nvSpPr>
        <p:spPr>
          <a:xfrm>
            <a:off x="4977618" y="3417423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Presented by: 4BitDone</a:t>
            </a:r>
          </a:p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</a:rPr>
              <a:t>Dhruv Shah</a:t>
            </a:r>
          </a:p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</a:rPr>
              <a:t>K Guna Praneeth</a:t>
            </a:r>
          </a:p>
          <a:p>
            <a:pPr marL="0" indent="0" algn="ctr">
              <a:lnSpc>
                <a:spcPts val="1300"/>
              </a:lnSpc>
              <a:buNone/>
            </a:pPr>
            <a:r>
              <a:rPr lang="en-US" sz="1100" dirty="0" err="1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</a:rPr>
              <a:t>Jashwant</a:t>
            </a: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</a:rPr>
              <a:t> Reddy</a:t>
            </a:r>
          </a:p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</a:rPr>
              <a:t>Karan Sai</a:t>
            </a:r>
          </a:p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</a:rPr>
              <a:t>Hrushikesh Kumar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1028700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Langchain: AI Learning Revolution</a:t>
            </a:r>
            <a:endParaRPr lang="en-US" sz="2300" dirty="0"/>
          </a:p>
        </p:txBody>
      </p:sp>
      <p:pic>
        <p:nvPicPr>
          <p:cNvPr id="3" name="Image 0" descr="https://images.pexels.com/photos/8294682/pexels-photo-8294682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9AA35-89AD-B424-470A-DFC39F33AD99}"/>
              </a:ext>
            </a:extLst>
          </p:cNvPr>
          <p:cNvSpPr txBox="1"/>
          <p:nvPr/>
        </p:nvSpPr>
        <p:spPr>
          <a:xfrm>
            <a:off x="562707" y="1316312"/>
            <a:ext cx="507140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Personalization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AI-driven learning experiences tailored to individual needs, adapting content dynamically based on user progress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Automation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leveraging AI models,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streamlines complex tasks like content generation, query resolution, and interactive tutoring, making learning more 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Integration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Its compatibility with various frameworks and APIs allows smooth integration into educational platforms, enabling AI-powered assistance in study planning, assessments, and real-time feedback.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1028700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Unlock Your Potential</a:t>
            </a:r>
            <a:endParaRPr lang="en-US" sz="2300" dirty="0"/>
          </a:p>
        </p:txBody>
      </p:sp>
      <p:pic>
        <p:nvPicPr>
          <p:cNvPr id="3" name="Image 0" descr="https://images.pexels.com/photos/8294562/pexels-photo-8294562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14465-F137-6866-F9A6-336BCFF10881}"/>
              </a:ext>
            </a:extLst>
          </p:cNvPr>
          <p:cNvSpPr txBox="1"/>
          <p:nvPr/>
        </p:nvSpPr>
        <p:spPr>
          <a:xfrm>
            <a:off x="562707" y="1316312"/>
            <a:ext cx="50714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Our product tailors study plans to your needs, ensuring efficient and focused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Time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It helps you stay organized, balance your schedule, and eliminate procrastination.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Get intelligent recommendations, progress tracking, and adaptive learning for maximum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6072" y="668655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Contents</a:t>
            </a:r>
            <a:endParaRPr lang="en-US" sz="2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285875"/>
            <a:ext cx="3474720" cy="51435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576072" y="1337310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097280" y="1337310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AI Study Revolution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057400"/>
            <a:ext cx="3474720" cy="51435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576072" y="2108835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1097280" y="2108835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Unlock Your Potential: Personalized Learning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828925"/>
            <a:ext cx="3474720" cy="514350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64008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8"/>
          <p:cNvSpPr/>
          <p:nvPr/>
        </p:nvSpPr>
        <p:spPr>
          <a:xfrm>
            <a:off x="576072" y="2880360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1097280" y="2880360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AI Learning Style Quiz</a:t>
            </a:r>
            <a:endParaRPr lang="en-US" sz="1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600450"/>
            <a:ext cx="3474720" cy="514350"/>
          </a:xfrm>
          <a:prstGeom prst="rect">
            <a:avLst/>
          </a:prstGeom>
        </p:spPr>
      </p:pic>
      <p:sp>
        <p:nvSpPr>
          <p:cNvPr id="17" name="Shape 10"/>
          <p:cNvSpPr/>
          <p:nvPr/>
        </p:nvSpPr>
        <p:spPr>
          <a:xfrm>
            <a:off x="64008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1"/>
          <p:cNvSpPr/>
          <p:nvPr/>
        </p:nvSpPr>
        <p:spPr>
          <a:xfrm>
            <a:off x="576072" y="3651885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</a:t>
            </a:r>
            <a:endParaRPr lang="en-US" sz="1400" dirty="0"/>
          </a:p>
        </p:txBody>
      </p:sp>
      <p:sp>
        <p:nvSpPr>
          <p:cNvPr id="19" name="Text 12"/>
          <p:cNvSpPr/>
          <p:nvPr/>
        </p:nvSpPr>
        <p:spPr>
          <a:xfrm>
            <a:off x="1097280" y="3651885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Personalized Study Plan Unveiled</a:t>
            </a:r>
            <a:endParaRPr lang="en-US" sz="14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285875"/>
            <a:ext cx="3474720" cy="514350"/>
          </a:xfrm>
          <a:prstGeom prst="rect">
            <a:avLst/>
          </a:prstGeom>
        </p:spPr>
      </p:pic>
      <p:sp>
        <p:nvSpPr>
          <p:cNvPr id="21" name="Shape 13"/>
          <p:cNvSpPr/>
          <p:nvPr/>
        </p:nvSpPr>
        <p:spPr>
          <a:xfrm>
            <a:off x="493776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4"/>
          <p:cNvSpPr/>
          <p:nvPr/>
        </p:nvSpPr>
        <p:spPr>
          <a:xfrm>
            <a:off x="4892040" y="1337310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</a:t>
            </a:r>
            <a:endParaRPr lang="en-US" sz="1400" dirty="0"/>
          </a:p>
        </p:txBody>
      </p:sp>
      <p:sp>
        <p:nvSpPr>
          <p:cNvPr id="23" name="Text 15"/>
          <p:cNvSpPr/>
          <p:nvPr/>
        </p:nvSpPr>
        <p:spPr>
          <a:xfrm>
            <a:off x="5394960" y="1337310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Personalized Learning: A Deep Dive</a:t>
            </a:r>
            <a:endParaRPr lang="en-US" sz="14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57400"/>
            <a:ext cx="3474720" cy="514350"/>
          </a:xfrm>
          <a:prstGeom prst="rect">
            <a:avLst/>
          </a:prstGeom>
        </p:spPr>
      </p:pic>
      <p:sp>
        <p:nvSpPr>
          <p:cNvPr id="25" name="Shape 16"/>
          <p:cNvSpPr/>
          <p:nvPr/>
        </p:nvSpPr>
        <p:spPr>
          <a:xfrm>
            <a:off x="493776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17"/>
          <p:cNvSpPr/>
          <p:nvPr/>
        </p:nvSpPr>
        <p:spPr>
          <a:xfrm>
            <a:off x="4892040" y="2108835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6</a:t>
            </a:r>
            <a:endParaRPr lang="en-US" sz="1400" dirty="0"/>
          </a:p>
        </p:txBody>
      </p:sp>
      <p:sp>
        <p:nvSpPr>
          <p:cNvPr id="27" name="Text 18"/>
          <p:cNvSpPr/>
          <p:nvPr/>
        </p:nvSpPr>
        <p:spPr>
          <a:xfrm>
            <a:off x="5394960" y="2108835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MERN &amp; Langchain Synergy</a:t>
            </a:r>
            <a:endParaRPr lang="en-US" sz="1400" dirty="0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828925"/>
            <a:ext cx="3474720" cy="514350"/>
          </a:xfrm>
          <a:prstGeom prst="rect">
            <a:avLst/>
          </a:prstGeom>
        </p:spPr>
      </p:pic>
      <p:sp>
        <p:nvSpPr>
          <p:cNvPr id="29" name="Shape 19"/>
          <p:cNvSpPr/>
          <p:nvPr/>
        </p:nvSpPr>
        <p:spPr>
          <a:xfrm>
            <a:off x="493776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20"/>
          <p:cNvSpPr/>
          <p:nvPr/>
        </p:nvSpPr>
        <p:spPr>
          <a:xfrm>
            <a:off x="4892040" y="2880360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7</a:t>
            </a:r>
            <a:endParaRPr lang="en-US" sz="1400" dirty="0"/>
          </a:p>
        </p:txBody>
      </p:sp>
      <p:sp>
        <p:nvSpPr>
          <p:cNvPr id="31" name="Text 21"/>
          <p:cNvSpPr/>
          <p:nvPr/>
        </p:nvSpPr>
        <p:spPr>
          <a:xfrm>
            <a:off x="5394960" y="2880360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MERN Stack Powerhouse</a:t>
            </a:r>
            <a:endParaRPr lang="en-US" sz="14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00450"/>
            <a:ext cx="3474720" cy="514350"/>
          </a:xfrm>
          <a:prstGeom prst="rect">
            <a:avLst/>
          </a:prstGeom>
        </p:spPr>
      </p:pic>
      <p:sp>
        <p:nvSpPr>
          <p:cNvPr id="33" name="Shape 22"/>
          <p:cNvSpPr/>
          <p:nvPr/>
        </p:nvSpPr>
        <p:spPr>
          <a:xfrm>
            <a:off x="493776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23"/>
          <p:cNvSpPr/>
          <p:nvPr/>
        </p:nvSpPr>
        <p:spPr>
          <a:xfrm>
            <a:off x="4892040" y="3651885"/>
            <a:ext cx="457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</a:t>
            </a:r>
            <a:endParaRPr lang="en-US" sz="1400" dirty="0"/>
          </a:p>
        </p:txBody>
      </p:sp>
      <p:sp>
        <p:nvSpPr>
          <p:cNvPr id="35" name="Text 24"/>
          <p:cNvSpPr/>
          <p:nvPr/>
        </p:nvSpPr>
        <p:spPr>
          <a:xfrm>
            <a:off x="5394960" y="3651885"/>
            <a:ext cx="31089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Langchain: AI Learning Revolution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78304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AI Study Revolution</a:t>
            </a:r>
            <a:endParaRPr lang="en-US" sz="2300" dirty="0"/>
          </a:p>
        </p:txBody>
      </p:sp>
      <p:pic>
        <p:nvPicPr>
          <p:cNvPr id="3" name="Image 0" descr="https://images.pexels.com/photos/5546907/pexels-photo-5546907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06743-7E34-7C84-7D84-9A927FED33F3}"/>
              </a:ext>
            </a:extLst>
          </p:cNvPr>
          <p:cNvSpPr txBox="1"/>
          <p:nvPr/>
        </p:nvSpPr>
        <p:spPr>
          <a:xfrm>
            <a:off x="548640" y="1144064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Study Plans: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tailors schedules based on difficulty, urgency, and deadlines.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Tutoring: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chatbots and assistants provide instant explanations and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Notes &amp; Summaries: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generates concise notes from lengthy materials.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Gamified Learning: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integrates quizzes, challenges, and rewards to boost engagement.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Unlock Your Potential: Personalized Learning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intelligent system meticulously assesses your academic strengths and identifies areas where you can improve. Data-driven insights for optimal learning.</a:t>
            </a:r>
            <a:endParaRPr lang="en-US" sz="16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Based on the AI analysis, we craft a customized study plan designed to address your specific needs and maximize your learning efficiency. </a:t>
            </a:r>
            <a:endParaRPr lang="en-US" sz="16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focus on building upon your existing strengths, fostering confidence and accelerating your progress in subjects you already excel in. Success breeds success.</a:t>
            </a:r>
            <a:endParaRPr lang="en-US" sz="16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Targeted support and resources are provided to tackle your weaknesses head-on, turning challenges into opportunities for growth and mastery. No gaps left behind.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565785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AI Learning Style Quiz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40180"/>
            <a:ext cx="3566160" cy="29317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1440180"/>
            <a:ext cx="3566160" cy="29317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296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Benefits</a:t>
            </a:r>
            <a:endParaRPr lang="en-US" sz="1500" dirty="0"/>
          </a:p>
        </p:txBody>
      </p:sp>
      <p:sp>
        <p:nvSpPr>
          <p:cNvPr id="6" name="Shape 2"/>
          <p:cNvSpPr/>
          <p:nvPr/>
        </p:nvSpPr>
        <p:spPr>
          <a:xfrm>
            <a:off x="3749040" y="1568768"/>
            <a:ext cx="365760" cy="360045"/>
          </a:xfrm>
          <a:prstGeom prst="ellipse">
            <a:avLst/>
          </a:prstGeom>
          <a:solidFill>
            <a:srgbClr val="0A9C85"/>
          </a:solidFill>
          <a:ln w="12700">
            <a:solidFill>
              <a:srgbClr val="0A9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480" y="1625346"/>
            <a:ext cx="182880" cy="2057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488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Potential Drawbacks</a:t>
            </a:r>
            <a:endParaRPr lang="en-US" sz="1500" dirty="0"/>
          </a:p>
        </p:txBody>
      </p:sp>
      <p:sp>
        <p:nvSpPr>
          <p:cNvPr id="9" name="Shape 4"/>
          <p:cNvSpPr/>
          <p:nvPr/>
        </p:nvSpPr>
        <p:spPr>
          <a:xfrm>
            <a:off x="7680960" y="1568768"/>
            <a:ext cx="365760" cy="360045"/>
          </a:xfrm>
          <a:prstGeom prst="ellipse">
            <a:avLst/>
          </a:prstGeom>
          <a:solidFill>
            <a:srgbClr val="DA2828"/>
          </a:solidFill>
          <a:ln w="12700">
            <a:solidFill>
              <a:srgbClr val="DA282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640777"/>
            <a:ext cx="182880" cy="2057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8680" y="2007372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2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Provides personalized learning recommendations based on identified style, leading to a more effective and engaging learning experience.</a:t>
            </a:r>
            <a:endParaRPr lang="en-US" sz="12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2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Offers a quick and easy way to understand your strengths and weaknesses as a learner, promoting self-awareness and targeted improvement.</a:t>
            </a:r>
            <a:endParaRPr lang="en-US" sz="12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2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Adapts to individual responses, ensuring a more accurate assessment than traditional static quizzes or questionnaires.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4800600" y="2057401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2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Accuracy depends on the AI's algorithms and training data; results might not perfectly reflect individual learning styles in all cases.</a:t>
            </a:r>
            <a:endParaRPr lang="en-US" sz="12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2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Over-reliance on AI-identified learning styles could limit exploration of other potentially effective learning methods and approaches.</a:t>
            </a:r>
            <a:endParaRPr lang="en-US" sz="12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2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quiz may oversimplify complex learning preferences, potentially leading to a narrow understanding of individual learning needs.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1028700"/>
            <a:ext cx="3017520" cy="4572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Personalized Study Plan Unveiled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640080" y="1645920"/>
            <a:ext cx="30175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300"/>
              </a:lnSpc>
              <a:buNone/>
            </a:pPr>
            <a:r>
              <a:rPr lang="en-US" sz="1200" dirty="0"/>
              <a:t>Unlock your full academic potential with a personalized study schedule designed to provide structure, enhance learning, and ensure steady progress toward your goals. With a well-organized plan tailored to your needs, you can stay focused, manage your time effectively, and achieve consistent improvement in your studies</a:t>
            </a:r>
          </a:p>
        </p:txBody>
      </p:sp>
      <p:sp>
        <p:nvSpPr>
          <p:cNvPr id="4" name="Shape 2"/>
          <p:cNvSpPr/>
          <p:nvPr/>
        </p:nvSpPr>
        <p:spPr>
          <a:xfrm>
            <a:off x="6675120" y="298323"/>
            <a:ext cx="0" cy="452628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6556248" y="735521"/>
            <a:ext cx="246888" cy="25203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6588252" y="771525"/>
            <a:ext cx="182880" cy="180023"/>
          </a:xfrm>
          <a:prstGeom prst="ellipse">
            <a:avLst/>
          </a:prstGeom>
          <a:solidFill>
            <a:srgbClr val="FFE67F"/>
          </a:solidFill>
          <a:ln w="12700">
            <a:solidFill>
              <a:srgbClr val="FFE67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588252" y="771525"/>
            <a:ext cx="182880" cy="1800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✓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6556248" y="2021395"/>
            <a:ext cx="246888" cy="25203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6588252" y="2057400"/>
            <a:ext cx="182880" cy="180023"/>
          </a:xfrm>
          <a:prstGeom prst="ellipse">
            <a:avLst/>
          </a:prstGeom>
          <a:solidFill>
            <a:srgbClr val="FFE67F"/>
          </a:solidFill>
          <a:ln w="12700">
            <a:solidFill>
              <a:srgbClr val="FFE67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6588252" y="2057400"/>
            <a:ext cx="182880" cy="1800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✓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6556248" y="3307271"/>
            <a:ext cx="246888" cy="25203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6588252" y="3343275"/>
            <a:ext cx="182880" cy="180023"/>
          </a:xfrm>
          <a:prstGeom prst="ellipse">
            <a:avLst/>
          </a:prstGeom>
          <a:solidFill>
            <a:srgbClr val="FFE67F"/>
          </a:solidFill>
          <a:ln w="12700">
            <a:solidFill>
              <a:srgbClr val="FFE67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6588252" y="3343275"/>
            <a:ext cx="182880" cy="1800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✓</a:t>
            </a:r>
            <a:endParaRPr lang="en-US" sz="1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8FE081-22AA-F839-324E-7857310D74DE}"/>
              </a:ext>
            </a:extLst>
          </p:cNvPr>
          <p:cNvGrpSpPr/>
          <p:nvPr/>
        </p:nvGrpSpPr>
        <p:grpSpPr>
          <a:xfrm>
            <a:off x="4663440" y="476346"/>
            <a:ext cx="1709928" cy="1464754"/>
            <a:chOff x="4663440" y="735521"/>
            <a:chExt cx="1709928" cy="1464754"/>
          </a:xfrm>
        </p:grpSpPr>
        <p:sp>
          <p:nvSpPr>
            <p:cNvPr id="14" name="Text 12"/>
            <p:cNvSpPr/>
            <p:nvPr/>
          </p:nvSpPr>
          <p:spPr>
            <a:xfrm>
              <a:off x="4663440" y="735521"/>
              <a:ext cx="1709928" cy="180023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 marL="0" indent="0">
                <a:buNone/>
              </a:pPr>
              <a:r>
                <a:rPr lang="en-US" sz="800" dirty="0">
                  <a:solidFill>
                    <a:srgbClr val="000000"/>
                  </a:solidFill>
                  <a:latin typeface="Plus Jakarta Sans Light" pitchFamily="34" charset="0"/>
                  <a:ea typeface="Plus Jakarta Sans Light" pitchFamily="34" charset="-122"/>
                  <a:cs typeface="Plus Jakarta Sans Light" pitchFamily="34" charset="-120"/>
                </a:rPr>
                <a:t>Step - 1</a:t>
              </a:r>
              <a:endParaRPr lang="en-US" sz="80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4663440" y="1028700"/>
              <a:ext cx="1709928" cy="180023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Plus Jakarta Sans SemiBold" pitchFamily="34" charset="0"/>
                  <a:ea typeface="Plus Jakarta Sans SemiBold" pitchFamily="34" charset="-122"/>
                  <a:cs typeface="Plus Jakarta Sans SemiBold" pitchFamily="34" charset="-120"/>
                </a:rPr>
                <a:t>Initial Assessment</a:t>
              </a:r>
              <a:endParaRPr lang="en-US" sz="1500" dirty="0"/>
            </a:p>
          </p:txBody>
        </p:sp>
        <p:sp>
          <p:nvSpPr>
            <p:cNvPr id="16" name="Text 14"/>
            <p:cNvSpPr/>
            <p:nvPr/>
          </p:nvSpPr>
          <p:spPr>
            <a:xfrm>
              <a:off x="4663440" y="1285875"/>
              <a:ext cx="1709928" cy="91440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900"/>
                </a:lnSpc>
                <a:buNone/>
              </a:pPr>
              <a:r>
                <a:rPr lang="en-US" sz="1200" dirty="0"/>
                <a:t>We start by assessing your learning style, strengths, weaknesses, and goals to create a study plan that aligns with your needs for an optimized learning experience.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719CAA-03E7-5AEF-17B8-8BCC37DCEB67}"/>
              </a:ext>
            </a:extLst>
          </p:cNvPr>
          <p:cNvGrpSpPr/>
          <p:nvPr/>
        </p:nvGrpSpPr>
        <p:grpSpPr>
          <a:xfrm>
            <a:off x="6890004" y="1762220"/>
            <a:ext cx="1709928" cy="1464755"/>
            <a:chOff x="6858000" y="2021395"/>
            <a:chExt cx="1709928" cy="1464755"/>
          </a:xfrm>
        </p:grpSpPr>
        <p:sp>
          <p:nvSpPr>
            <p:cNvPr id="17" name="Text 15"/>
            <p:cNvSpPr/>
            <p:nvPr/>
          </p:nvSpPr>
          <p:spPr>
            <a:xfrm>
              <a:off x="6858000" y="2021395"/>
              <a:ext cx="1709928" cy="18002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buNone/>
              </a:pPr>
              <a:r>
                <a:rPr lang="en-US" sz="800" dirty="0">
                  <a:solidFill>
                    <a:srgbClr val="000000"/>
                  </a:solidFill>
                  <a:latin typeface="Plus Jakarta Sans Light" pitchFamily="34" charset="0"/>
                  <a:ea typeface="Plus Jakarta Sans Light" pitchFamily="34" charset="-122"/>
                  <a:cs typeface="Plus Jakarta Sans Light" pitchFamily="34" charset="-120"/>
                </a:rPr>
                <a:t>Step - 2</a:t>
              </a:r>
              <a:endParaRPr lang="en-US" sz="800" dirty="0"/>
            </a:p>
          </p:txBody>
        </p:sp>
        <p:sp>
          <p:nvSpPr>
            <p:cNvPr id="18" name="Text 16"/>
            <p:cNvSpPr/>
            <p:nvPr/>
          </p:nvSpPr>
          <p:spPr>
            <a:xfrm>
              <a:off x="6858000" y="2314575"/>
              <a:ext cx="1709928" cy="180023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Plus Jakarta Sans SemiBold" pitchFamily="34" charset="0"/>
                  <a:ea typeface="Plus Jakarta Sans SemiBold" pitchFamily="34" charset="-122"/>
                  <a:cs typeface="Plus Jakarta Sans SemiBold" pitchFamily="34" charset="-120"/>
                </a:rPr>
                <a:t>Plan Generation</a:t>
              </a:r>
              <a:endParaRPr lang="en-US" sz="1500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6858000" y="2571750"/>
              <a:ext cx="1709928" cy="91440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900"/>
                </a:lnSpc>
                <a:buNone/>
              </a:pPr>
              <a:r>
                <a:rPr lang="en-US" sz="1200" dirty="0"/>
                <a:t>A detailed daily study plan is generated with specific tasks, time slots, and resources, ensuring steady progress and an effective study routine.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726E89-786F-DE74-D67C-08C3746AD92D}"/>
              </a:ext>
            </a:extLst>
          </p:cNvPr>
          <p:cNvGrpSpPr/>
          <p:nvPr/>
        </p:nvGrpSpPr>
        <p:grpSpPr>
          <a:xfrm>
            <a:off x="4695444" y="3125248"/>
            <a:ext cx="1709928" cy="1464754"/>
            <a:chOff x="4663440" y="3307271"/>
            <a:chExt cx="1709928" cy="1464754"/>
          </a:xfrm>
        </p:grpSpPr>
        <p:sp>
          <p:nvSpPr>
            <p:cNvPr id="20" name="Text 18"/>
            <p:cNvSpPr/>
            <p:nvPr/>
          </p:nvSpPr>
          <p:spPr>
            <a:xfrm>
              <a:off x="4663440" y="3307271"/>
              <a:ext cx="1709928" cy="180023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r>
                <a:rPr lang="en-US" sz="800" dirty="0">
                  <a:solidFill>
                    <a:srgbClr val="000000"/>
                  </a:solidFill>
                  <a:latin typeface="Plus Jakarta Sans Light" pitchFamily="34" charset="0"/>
                  <a:ea typeface="Plus Jakarta Sans Light" pitchFamily="34" charset="-122"/>
                  <a:cs typeface="Plus Jakarta Sans Light" pitchFamily="34" charset="-120"/>
                </a:rPr>
                <a:t>Step - 3</a:t>
              </a:r>
              <a:endParaRPr lang="en-US" sz="800" dirty="0"/>
            </a:p>
          </p:txBody>
        </p:sp>
        <p:sp>
          <p:nvSpPr>
            <p:cNvPr id="21" name="Text 19"/>
            <p:cNvSpPr/>
            <p:nvPr/>
          </p:nvSpPr>
          <p:spPr>
            <a:xfrm>
              <a:off x="4663440" y="3600450"/>
              <a:ext cx="1709928" cy="180023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Plus Jakarta Sans SemiBold" pitchFamily="34" charset="0"/>
                  <a:ea typeface="Plus Jakarta Sans SemiBold" pitchFamily="34" charset="-122"/>
                  <a:cs typeface="Plus Jakarta Sans SemiBold" pitchFamily="34" charset="-120"/>
                </a:rPr>
                <a:t>Task Breakdown</a:t>
              </a:r>
              <a:endParaRPr lang="en-US" sz="1500" dirty="0"/>
            </a:p>
          </p:txBody>
        </p:sp>
        <p:sp>
          <p:nvSpPr>
            <p:cNvPr id="22" name="Text 20"/>
            <p:cNvSpPr/>
            <p:nvPr/>
          </p:nvSpPr>
          <p:spPr>
            <a:xfrm>
              <a:off x="4663440" y="3857625"/>
              <a:ext cx="1709928" cy="91440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900"/>
                </a:lnSpc>
                <a:buNone/>
              </a:pPr>
              <a:r>
                <a:rPr lang="en-US" sz="1200" dirty="0"/>
                <a:t>Each task includes a clear description, ensuring clarity, efficiency, and confidence in every study session.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565785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Personalized Learning: A Deep Dive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40180"/>
            <a:ext cx="3566160" cy="29317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1440180"/>
            <a:ext cx="3566160" cy="29317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296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Advantages</a:t>
            </a:r>
            <a:endParaRPr lang="en-US" sz="1500" dirty="0"/>
          </a:p>
        </p:txBody>
      </p:sp>
      <p:sp>
        <p:nvSpPr>
          <p:cNvPr id="6" name="Shape 2"/>
          <p:cNvSpPr/>
          <p:nvPr/>
        </p:nvSpPr>
        <p:spPr>
          <a:xfrm>
            <a:off x="3749040" y="1568768"/>
            <a:ext cx="365760" cy="360045"/>
          </a:xfrm>
          <a:prstGeom prst="ellipse">
            <a:avLst/>
          </a:prstGeom>
          <a:solidFill>
            <a:srgbClr val="0A9C85"/>
          </a:solidFill>
          <a:ln w="12700">
            <a:solidFill>
              <a:srgbClr val="0A9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480" y="1625346"/>
            <a:ext cx="182880" cy="2057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488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Potential Drawbacks</a:t>
            </a:r>
            <a:endParaRPr lang="en-US" sz="1500" dirty="0"/>
          </a:p>
        </p:txBody>
      </p:sp>
      <p:sp>
        <p:nvSpPr>
          <p:cNvPr id="9" name="Shape 4"/>
          <p:cNvSpPr/>
          <p:nvPr/>
        </p:nvSpPr>
        <p:spPr>
          <a:xfrm>
            <a:off x="7680960" y="1568768"/>
            <a:ext cx="365760" cy="360045"/>
          </a:xfrm>
          <a:prstGeom prst="ellipse">
            <a:avLst/>
          </a:prstGeom>
          <a:solidFill>
            <a:srgbClr val="DA2828"/>
          </a:solidFill>
          <a:ln w="12700">
            <a:solidFill>
              <a:srgbClr val="DA282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640777"/>
            <a:ext cx="182880" cy="2057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8680" y="2031683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Improved focus helps learners prioritize weak areas, maximizing efficiency and minimizing wasted time.</a:t>
            </a:r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Better time management fosters balance, reduces procrastination, and promotes consistency</a:t>
            </a:r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Increased retention enhances understanding and long-term recall over rote memorization.</a:t>
            </a:r>
          </a:p>
        </p:txBody>
      </p:sp>
      <p:sp>
        <p:nvSpPr>
          <p:cNvPr id="12" name="Text 6"/>
          <p:cNvSpPr/>
          <p:nvPr/>
        </p:nvSpPr>
        <p:spPr>
          <a:xfrm>
            <a:off x="4800600" y="2057401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Requires time to assess learning needs and create a plan, which may feel overwhelming. </a:t>
            </a:r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Rigid plans can limit flexibility, causing frustration</a:t>
            </a:r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Success depends on self-discipline and motivation.</a:t>
            </a:r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1400" dirty="0"/>
              <a:t>Hallucinations are also an issue.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1028700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MERN &amp; Langchain Synergy</a:t>
            </a:r>
            <a:endParaRPr lang="en-US" sz="2300" dirty="0"/>
          </a:p>
        </p:txBody>
      </p:sp>
      <p:pic>
        <p:nvPicPr>
          <p:cNvPr id="3" name="Image 0" descr="https://images.pexels.com/photos/6153343/pexels-photo-6153343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18D13-3076-A7EF-D624-0EC4853116A9}"/>
              </a:ext>
            </a:extLst>
          </p:cNvPr>
          <p:cNvSpPr txBox="1"/>
          <p:nvPr/>
        </p:nvSpPr>
        <p:spPr>
          <a:xfrm>
            <a:off x="548640" y="1399735"/>
            <a:ext cx="474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synergy between MERN (MongoDB, Express.js, React, Node.js) and </a:t>
            </a:r>
            <a:r>
              <a:rPr lang="en-US" sz="1400" dirty="0" err="1"/>
              <a:t>LangChain</a:t>
            </a:r>
            <a:r>
              <a:rPr lang="en-US" sz="1400" dirty="0"/>
              <a:t> enables the creation of intelligent, interactive web applications that leverage AI-driven functionalities.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MongoDB handling dynamic data storage, Express.js and Node.js ensuring seamless backend operations, and React providing a responsive user interface, integrating </a:t>
            </a:r>
            <a:r>
              <a:rPr lang="en-US" sz="1400" dirty="0" err="1"/>
              <a:t>LangChain</a:t>
            </a:r>
            <a:r>
              <a:rPr lang="en-US" sz="1400" dirty="0"/>
              <a:t> enhances these applications by enabling natural language processing, automated decision-making, and AI-powered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combination allows for the development of advanced chatbots, personalized AI assistants, and data-driven applications that offer a highly interactive and efficient user experience.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68655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MERN Stack Powerhouse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40180"/>
            <a:ext cx="3657600" cy="128587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40180"/>
            <a:ext cx="3657600" cy="128587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086100"/>
            <a:ext cx="3657600" cy="1285875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86100"/>
            <a:ext cx="3657600" cy="12858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22960" y="1594485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1.MERN Overview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4663440" y="1594485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2.MongoDB's Flexibility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822960" y="3240405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3.Express.js's Role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4663440" y="3240405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4.React.js's Interface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822960" y="1915405"/>
            <a:ext cx="3474720" cy="737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MongoDB, Express.js, React.js, and Node.js form the MERN stack, a powerful JavaScript-based framework for building dynamic web applications like our planner.</a:t>
            </a:r>
            <a:endParaRPr lang="en-US" sz="1050" dirty="0"/>
          </a:p>
        </p:txBody>
      </p:sp>
      <p:sp>
        <p:nvSpPr>
          <p:cNvPr id="12" name="Text 6"/>
          <p:cNvSpPr/>
          <p:nvPr/>
        </p:nvSpPr>
        <p:spPr>
          <a:xfrm>
            <a:off x="4663440" y="1931670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MongoDB, a NoSQL database, provides the flexibility and scalability needed to handle the planner's diverse data structures and evolving requirements.</a:t>
            </a:r>
            <a:endParaRPr lang="en-US" sz="1050" dirty="0"/>
          </a:p>
        </p:txBody>
      </p:sp>
      <p:sp>
        <p:nvSpPr>
          <p:cNvPr id="13" name="Text 7"/>
          <p:cNvSpPr/>
          <p:nvPr/>
        </p:nvSpPr>
        <p:spPr>
          <a:xfrm>
            <a:off x="822960" y="3589899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Express.js simplifies server-side development by offering a robust set of features for routing, middleware integration, and API creation within Node.js.</a:t>
            </a:r>
            <a:endParaRPr lang="en-US" sz="1050" dirty="0"/>
          </a:p>
        </p:txBody>
      </p:sp>
      <p:sp>
        <p:nvSpPr>
          <p:cNvPr id="14" name="Text 8"/>
          <p:cNvSpPr/>
          <p:nvPr/>
        </p:nvSpPr>
        <p:spPr>
          <a:xfrm>
            <a:off x="4663440" y="3651885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React.js enables us to create a highly interactive and responsive user interface, delivering a seamless and engaging experience for planner users.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997</Words>
  <Application>Microsoft Office PowerPoint</Application>
  <PresentationFormat>On-screen Show (16:9)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Plus Jakarta Sans</vt:lpstr>
      <vt:lpstr>Plus Jakarta Sans Light</vt:lpstr>
      <vt:lpstr>Plus Jakarta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Dhruv Shah</cp:lastModifiedBy>
  <cp:revision>2</cp:revision>
  <dcterms:created xsi:type="dcterms:W3CDTF">2025-03-10T07:38:38Z</dcterms:created>
  <dcterms:modified xsi:type="dcterms:W3CDTF">2025-03-10T08:47:10Z</dcterms:modified>
</cp:coreProperties>
</file>