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78" r:id="rId2"/>
    <p:sldId id="279" r:id="rId3"/>
    <p:sldId id="281" r:id="rId4"/>
    <p:sldId id="283" r:id="rId5"/>
    <p:sldId id="282" r:id="rId6"/>
    <p:sldId id="280" r:id="rId7"/>
    <p:sldId id="289" r:id="rId8"/>
    <p:sldId id="284" r:id="rId9"/>
    <p:sldId id="285" r:id="rId10"/>
    <p:sldId id="286" r:id="rId11"/>
    <p:sldId id="287" r:id="rId12"/>
    <p:sldId id="317" r:id="rId13"/>
    <p:sldId id="288" r:id="rId14"/>
    <p:sldId id="290" r:id="rId15"/>
    <p:sldId id="295" r:id="rId16"/>
    <p:sldId id="296" r:id="rId17"/>
    <p:sldId id="292" r:id="rId18"/>
    <p:sldId id="297" r:id="rId19"/>
    <p:sldId id="300" r:id="rId20"/>
    <p:sldId id="293" r:id="rId21"/>
    <p:sldId id="298" r:id="rId22"/>
    <p:sldId id="301" r:id="rId23"/>
    <p:sldId id="299" r:id="rId24"/>
    <p:sldId id="302" r:id="rId25"/>
    <p:sldId id="294" r:id="rId26"/>
    <p:sldId id="303" r:id="rId27"/>
    <p:sldId id="304" r:id="rId28"/>
    <p:sldId id="306" r:id="rId29"/>
    <p:sldId id="305" r:id="rId30"/>
    <p:sldId id="308" r:id="rId31"/>
    <p:sldId id="307" r:id="rId32"/>
    <p:sldId id="310" r:id="rId33"/>
    <p:sldId id="309" r:id="rId34"/>
    <p:sldId id="311" r:id="rId35"/>
    <p:sldId id="313" r:id="rId36"/>
    <p:sldId id="312" r:id="rId37"/>
    <p:sldId id="314" r:id="rId38"/>
    <p:sldId id="316"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9D6CC-FFDB-45A3-9115-AE8D831E9C46}">
          <p14:sldIdLst>
            <p14:sldId id="278"/>
            <p14:sldId id="279"/>
            <p14:sldId id="281"/>
            <p14:sldId id="283"/>
            <p14:sldId id="282"/>
            <p14:sldId id="280"/>
            <p14:sldId id="289"/>
            <p14:sldId id="284"/>
            <p14:sldId id="285"/>
            <p14:sldId id="286"/>
            <p14:sldId id="287"/>
            <p14:sldId id="317"/>
            <p14:sldId id="288"/>
            <p14:sldId id="290"/>
            <p14:sldId id="295"/>
            <p14:sldId id="296"/>
            <p14:sldId id="292"/>
            <p14:sldId id="297"/>
            <p14:sldId id="300"/>
            <p14:sldId id="293"/>
            <p14:sldId id="298"/>
            <p14:sldId id="301"/>
            <p14:sldId id="299"/>
            <p14:sldId id="302"/>
            <p14:sldId id="294"/>
            <p14:sldId id="303"/>
            <p14:sldId id="304"/>
            <p14:sldId id="306"/>
            <p14:sldId id="305"/>
            <p14:sldId id="308"/>
            <p14:sldId id="307"/>
            <p14:sldId id="310"/>
            <p14:sldId id="309"/>
            <p14:sldId id="311"/>
            <p14:sldId id="313"/>
            <p14:sldId id="312"/>
            <p14:sldId id="314"/>
            <p14:sldId id="316"/>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67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7891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49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9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08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460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64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01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94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191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9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80106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sgeography.com/spatial-data-types-vector-ras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pcruzin.com/free-maharashtra-country-city-place-gis-shapefile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apcruzin.com/free-maharashtra-country-city-place-gis-shapefile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pcruzin.com/free-maharashtra-country-city-place-gis-shapefiles.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ensus.gov/geographies/mapping-files.html" TargetMode="External"/><Relationship Id="rId7" Type="http://schemas.openxmlformats.org/officeDocument/2006/relationships/hyperlink" Target="https://documentation.qgis.org/" TargetMode="External"/><Relationship Id="rId2" Type="http://schemas.openxmlformats.org/officeDocument/2006/relationships/hyperlink" Target="https://gisgeography.com/spatial-data-types-vector-raster/" TargetMode="External"/><Relationship Id="rId1" Type="http://schemas.openxmlformats.org/officeDocument/2006/relationships/slideLayout" Target="../slideLayouts/slideLayout2.xml"/><Relationship Id="rId6" Type="http://schemas.openxmlformats.org/officeDocument/2006/relationships/hyperlink" Target="https://docs.microsoft.com/en-us/sql/relational-databases/spatial/spatial-data-types-overview?view=sql-server-ver15" TargetMode="External"/><Relationship Id="rId5" Type="http://schemas.openxmlformats.org/officeDocument/2006/relationships/hyperlink" Target="http://www.gitta.info/SpatialQueries/en/text/SpatialQueries.pdf" TargetMode="External"/><Relationship Id="rId4" Type="http://schemas.openxmlformats.org/officeDocument/2006/relationships/hyperlink" Target="https://www.researchgate.net/publication/224805896_Entity_relationship_modeling_of_spatial_data_for_geographic_information_system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pcruzin.com/free-maharashtra-country-city-place-gis-shapefile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417" y="504054"/>
            <a:ext cx="9144000" cy="1406525"/>
          </a:xfrm>
        </p:spPr>
        <p:txBody>
          <a:bodyPr/>
          <a:lstStyle/>
          <a:p>
            <a:r>
              <a:rPr lang="en-US" dirty="0">
                <a:solidFill>
                  <a:srgbClr val="FF0000"/>
                </a:solidFill>
              </a:rPr>
              <a:t>JUSTTANNED.COM</a:t>
            </a:r>
          </a:p>
        </p:txBody>
      </p:sp>
      <p:sp>
        <p:nvSpPr>
          <p:cNvPr id="3" name="Subtitle 2"/>
          <p:cNvSpPr>
            <a:spLocks noGrp="1"/>
          </p:cNvSpPr>
          <p:nvPr>
            <p:ph type="subTitle" idx="1"/>
          </p:nvPr>
        </p:nvSpPr>
        <p:spPr>
          <a:xfrm>
            <a:off x="1077290" y="5229223"/>
            <a:ext cx="10307782" cy="1400175"/>
          </a:xfrm>
        </p:spPr>
        <p:txBody>
          <a:bodyPr>
            <a:noAutofit/>
          </a:bodyPr>
          <a:lstStyle/>
          <a:p>
            <a:r>
              <a:rPr lang="en-US" sz="4000" dirty="0" smtClean="0">
                <a:solidFill>
                  <a:srgbClr val="002060"/>
                </a:solidFill>
              </a:rPr>
              <a:t>Mentors: Dr V B Nikam, Prof Mayuri More</a:t>
            </a:r>
          </a:p>
          <a:p>
            <a:r>
              <a:rPr lang="en-US" sz="4000" dirty="0" smtClean="0">
                <a:solidFill>
                  <a:srgbClr val="002060"/>
                </a:solidFill>
              </a:rPr>
              <a:t>Department of Computer Engg &amp; IT</a:t>
            </a:r>
            <a:endParaRPr lang="en-US" sz="4000" dirty="0">
              <a:solidFill>
                <a:srgbClr val="002060"/>
              </a:solidFill>
            </a:endParaRPr>
          </a:p>
        </p:txBody>
      </p:sp>
      <p:sp>
        <p:nvSpPr>
          <p:cNvPr id="4" name="Subtitle 2"/>
          <p:cNvSpPr txBox="1">
            <a:spLocks/>
          </p:cNvSpPr>
          <p:nvPr/>
        </p:nvSpPr>
        <p:spPr>
          <a:xfrm>
            <a:off x="1781312" y="27420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0070C0"/>
                </a:solidFill>
              </a:rPr>
              <a:t>Mr. Pratik Jain, (Roll No. 181080050), SY(IT)</a:t>
            </a:r>
          </a:p>
          <a:p>
            <a:r>
              <a:rPr lang="en-US" dirty="0">
                <a:solidFill>
                  <a:srgbClr val="0070C0"/>
                </a:solidFill>
              </a:rPr>
              <a:t>Mr. </a:t>
            </a:r>
            <a:r>
              <a:rPr lang="en-US" dirty="0" smtClean="0">
                <a:solidFill>
                  <a:srgbClr val="0070C0"/>
                </a:solidFill>
              </a:rPr>
              <a:t>Rishab Munot, </a:t>
            </a:r>
            <a:r>
              <a:rPr lang="en-US" dirty="0">
                <a:solidFill>
                  <a:srgbClr val="0070C0"/>
                </a:solidFill>
              </a:rPr>
              <a:t>(Roll No. </a:t>
            </a:r>
            <a:r>
              <a:rPr lang="en-US" dirty="0" smtClean="0">
                <a:solidFill>
                  <a:srgbClr val="0070C0"/>
                </a:solidFill>
              </a:rPr>
              <a:t>181080053), </a:t>
            </a:r>
            <a:r>
              <a:rPr lang="en-US" dirty="0">
                <a:solidFill>
                  <a:srgbClr val="0070C0"/>
                </a:solidFill>
              </a:rPr>
              <a:t>SY(IT)</a:t>
            </a:r>
          </a:p>
          <a:p>
            <a:r>
              <a:rPr lang="en-US" dirty="0">
                <a:solidFill>
                  <a:srgbClr val="0070C0"/>
                </a:solidFill>
              </a:rPr>
              <a:t>Mr. </a:t>
            </a:r>
            <a:r>
              <a:rPr lang="en-US" dirty="0" smtClean="0">
                <a:solidFill>
                  <a:srgbClr val="0070C0"/>
                </a:solidFill>
              </a:rPr>
              <a:t>Hrushikesh Kuklare, </a:t>
            </a:r>
            <a:r>
              <a:rPr lang="en-US" dirty="0">
                <a:solidFill>
                  <a:srgbClr val="0070C0"/>
                </a:solidFill>
              </a:rPr>
              <a:t>(Roll No. </a:t>
            </a:r>
            <a:r>
              <a:rPr lang="en-US" dirty="0" smtClean="0">
                <a:solidFill>
                  <a:srgbClr val="0070C0"/>
                </a:solidFill>
              </a:rPr>
              <a:t>181080041), </a:t>
            </a:r>
            <a:r>
              <a:rPr lang="en-US" dirty="0">
                <a:solidFill>
                  <a:srgbClr val="0070C0"/>
                </a:solidFill>
              </a:rPr>
              <a:t>SY(IT)</a:t>
            </a:r>
          </a:p>
          <a:p>
            <a:endParaRPr lang="en-US" dirty="0">
              <a:solidFill>
                <a:srgbClr val="0070C0"/>
              </a:solidFill>
            </a:endParaRPr>
          </a:p>
        </p:txBody>
      </p:sp>
    </p:spTree>
    <p:extLst>
      <p:ext uri="{BB962C8B-B14F-4D97-AF65-F5344CB8AC3E}">
        <p14:creationId xmlns:p14="http://schemas.microsoft.com/office/powerpoint/2010/main" val="2556909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RELATION SCHEMA</a:t>
            </a:r>
            <a:endParaRPr lang="en-US" b="1" dirty="0">
              <a:solidFill>
                <a:srgbClr val="0070C0"/>
              </a:solidFill>
            </a:endParaRPr>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13" y="1825625"/>
            <a:ext cx="9530174" cy="4351338"/>
          </a:xfrm>
        </p:spPr>
      </p:pic>
    </p:spTree>
    <p:extLst>
      <p:ext uri="{BB962C8B-B14F-4D97-AF65-F5344CB8AC3E}">
        <p14:creationId xmlns:p14="http://schemas.microsoft.com/office/powerpoint/2010/main" val="3081069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a:solidFill>
                  <a:srgbClr val="0070C0"/>
                </a:solidFill>
              </a:rPr>
              <a:t>Data Dictionary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382690"/>
              </p:ext>
            </p:extLst>
          </p:nvPr>
        </p:nvGraphicFramePr>
        <p:xfrm>
          <a:off x="757648" y="1233832"/>
          <a:ext cx="6992982" cy="5375987"/>
        </p:xfrm>
        <a:graphic>
          <a:graphicData uri="http://schemas.openxmlformats.org/drawingml/2006/table">
            <a:tbl>
              <a:tblPr>
                <a:tableStyleId>{5C22544A-7EE6-4342-B048-85BDC9FD1C3A}</a:tableStyleId>
              </a:tblPr>
              <a:tblGrid>
                <a:gridCol w="1297250">
                  <a:extLst>
                    <a:ext uri="{9D8B030D-6E8A-4147-A177-3AD203B41FA5}">
                      <a16:colId xmlns:a16="http://schemas.microsoft.com/office/drawing/2014/main" val="3089690946"/>
                    </a:ext>
                  </a:extLst>
                </a:gridCol>
                <a:gridCol w="1581022">
                  <a:extLst>
                    <a:ext uri="{9D8B030D-6E8A-4147-A177-3AD203B41FA5}">
                      <a16:colId xmlns:a16="http://schemas.microsoft.com/office/drawing/2014/main" val="2893586695"/>
                    </a:ext>
                  </a:extLst>
                </a:gridCol>
                <a:gridCol w="1175632">
                  <a:extLst>
                    <a:ext uri="{9D8B030D-6E8A-4147-A177-3AD203B41FA5}">
                      <a16:colId xmlns:a16="http://schemas.microsoft.com/office/drawing/2014/main" val="1850789546"/>
                    </a:ext>
                  </a:extLst>
                </a:gridCol>
                <a:gridCol w="1236439">
                  <a:extLst>
                    <a:ext uri="{9D8B030D-6E8A-4147-A177-3AD203B41FA5}">
                      <a16:colId xmlns:a16="http://schemas.microsoft.com/office/drawing/2014/main" val="1534418335"/>
                    </a:ext>
                  </a:extLst>
                </a:gridCol>
                <a:gridCol w="871588">
                  <a:extLst>
                    <a:ext uri="{9D8B030D-6E8A-4147-A177-3AD203B41FA5}">
                      <a16:colId xmlns:a16="http://schemas.microsoft.com/office/drawing/2014/main" val="484244867"/>
                    </a:ext>
                  </a:extLst>
                </a:gridCol>
                <a:gridCol w="831051">
                  <a:extLst>
                    <a:ext uri="{9D8B030D-6E8A-4147-A177-3AD203B41FA5}">
                      <a16:colId xmlns:a16="http://schemas.microsoft.com/office/drawing/2014/main" val="3646786943"/>
                    </a:ext>
                  </a:extLst>
                </a:gridCol>
              </a:tblGrid>
              <a:tr h="125757">
                <a:tc>
                  <a:txBody>
                    <a:bodyPr/>
                    <a:lstStyle/>
                    <a:p>
                      <a:pPr algn="ctr" fontAlgn="b"/>
                      <a:r>
                        <a:rPr lang="en-GB" sz="700" u="none" strike="noStrike" dirty="0">
                          <a:effectLst/>
                        </a:rPr>
                        <a:t>Table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Coulmn</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Data Types</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References</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Default</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Not Null</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470556005"/>
                  </a:ext>
                </a:extLst>
              </a:tr>
              <a:tr h="125757">
                <a:tc>
                  <a:txBody>
                    <a:bodyPr/>
                    <a:lstStyle/>
                    <a:p>
                      <a:pPr algn="l" fontAlgn="b"/>
                      <a:r>
                        <a:rPr lang="en-GB" sz="700" u="none" strike="noStrike" dirty="0">
                          <a:effectLst/>
                        </a:rPr>
                        <a:t>Customer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832822944"/>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First Name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437617423"/>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Last Name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7182260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dob</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762791988"/>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email</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662854247"/>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payment option</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361825853"/>
                  </a:ext>
                </a:extLst>
              </a:tr>
              <a:tr h="235732">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payment through</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911689855"/>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135427062"/>
                  </a:ext>
                </a:extLst>
              </a:tr>
              <a:tr h="125757">
                <a:tc>
                  <a:txBody>
                    <a:bodyPr/>
                    <a:lstStyle/>
                    <a:p>
                      <a:pPr algn="l" fontAlgn="b"/>
                      <a:r>
                        <a:rPr lang="en-GB" sz="700" u="none" strike="noStrike" dirty="0">
                          <a:effectLst/>
                        </a:rPr>
                        <a:t>address</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locality</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95670463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pin_code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INT</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83616290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city</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53433303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state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113055893"/>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country</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556926316"/>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supplier_id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Supplier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25934200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32205714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159955085"/>
                  </a:ext>
                </a:extLst>
              </a:tr>
              <a:tr h="235732">
                <a:tc>
                  <a:txBody>
                    <a:bodyPr/>
                    <a:lstStyle/>
                    <a:p>
                      <a:pPr algn="l" fontAlgn="b"/>
                      <a:r>
                        <a:rPr lang="en-GB" sz="700" u="none" strike="noStrike" dirty="0">
                          <a:effectLst/>
                        </a:rPr>
                        <a:t>customer mobile no</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mobile_no</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INT</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51617984"/>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27265442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969671461"/>
                  </a:ext>
                </a:extLst>
              </a:tr>
              <a:tr h="125757">
                <a:tc>
                  <a:txBody>
                    <a:bodyPr/>
                    <a:lstStyle/>
                    <a:p>
                      <a:pPr algn="l" fontAlgn="b"/>
                      <a:r>
                        <a:rPr lang="en-GB" sz="700" u="none" strike="noStrike" dirty="0">
                          <a:effectLst/>
                        </a:rPr>
                        <a:t>location</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latitude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POINT</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791354338"/>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longitude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POINT</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66572211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object_id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Map</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79822844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supplier_id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Supplier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851558419"/>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Customer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849140556"/>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037545195"/>
                  </a:ext>
                </a:extLst>
              </a:tr>
              <a:tr h="125757">
                <a:tc>
                  <a:txBody>
                    <a:bodyPr/>
                    <a:lstStyle/>
                    <a:p>
                      <a:pPr algn="l" fontAlgn="b"/>
                      <a:r>
                        <a:rPr lang="en-GB" sz="700" u="none" strike="noStrike" dirty="0">
                          <a:effectLst/>
                        </a:rPr>
                        <a:t>Supplier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supplier_id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3781044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name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47615688"/>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mobile_no</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NUMBER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209273761"/>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101844915"/>
                  </a:ext>
                </a:extLst>
              </a:tr>
              <a:tr h="125757">
                <a:tc>
                  <a:txBody>
                    <a:bodyPr/>
                    <a:lstStyle/>
                    <a:p>
                      <a:pPr algn="l" fontAlgn="b"/>
                      <a:r>
                        <a:rPr lang="en-GB" sz="700" u="none" strike="noStrike" dirty="0">
                          <a:effectLst/>
                        </a:rPr>
                        <a:t>Map</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map_shape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POLYGON</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998182232"/>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object_id</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229061772"/>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dtcode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084701970"/>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stdtcode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851655764"/>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stcode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1299486854"/>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dtname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142916986"/>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dist_hq</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59002142"/>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stname</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4281331247"/>
                  </a:ext>
                </a:extLst>
              </a:tr>
              <a:tr h="125757">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state_hq</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VARCHAR</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Y</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506226728"/>
                  </a:ext>
                </a:extLst>
              </a:tr>
              <a:tr h="125757">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r>
                        <a:rPr lang="en-GB" sz="700" u="none" strike="noStrike" dirty="0">
                          <a:effectLst/>
                        </a:rPr>
                        <a:t> </a:t>
                      </a:r>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3581325364"/>
                  </a:ext>
                </a:extLst>
              </a:tr>
              <a:tr h="125757">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l"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endParaRPr lang="en-GB" sz="700" b="0" i="0" u="none" strike="noStrike" dirty="0">
                        <a:solidFill>
                          <a:srgbClr val="000000"/>
                        </a:solidFill>
                        <a:effectLst/>
                        <a:latin typeface="Calibri" panose="020F0502020204030204" pitchFamily="34" charset="0"/>
                      </a:endParaRPr>
                    </a:p>
                  </a:txBody>
                  <a:tcPr marL="4640" marR="4640" marT="4640" marB="0" anchor="b"/>
                </a:tc>
                <a:tc>
                  <a:txBody>
                    <a:bodyPr/>
                    <a:lstStyle/>
                    <a:p>
                      <a:pPr algn="ctr" fontAlgn="b"/>
                      <a:endParaRPr lang="en-GB" sz="700" b="0" i="0" u="none" strike="noStrike" dirty="0">
                        <a:solidFill>
                          <a:srgbClr val="000000"/>
                        </a:solidFill>
                        <a:effectLst/>
                        <a:latin typeface="Calibri" panose="020F0502020204030204" pitchFamily="34" charset="0"/>
                      </a:endParaRPr>
                    </a:p>
                  </a:txBody>
                  <a:tcPr marL="4640" marR="4640" marT="4640" marB="0" anchor="b"/>
                </a:tc>
                <a:extLst>
                  <a:ext uri="{0D108BD9-81ED-4DB2-BD59-A6C34878D82A}">
                    <a16:rowId xmlns:a16="http://schemas.microsoft.com/office/drawing/2014/main" val="2636294789"/>
                  </a:ext>
                </a:extLst>
              </a:tr>
            </a:tbl>
          </a:graphicData>
        </a:graphic>
      </p:graphicFrame>
    </p:spTree>
    <p:extLst>
      <p:ext uri="{BB962C8B-B14F-4D97-AF65-F5344CB8AC3E}">
        <p14:creationId xmlns:p14="http://schemas.microsoft.com/office/powerpoint/2010/main" val="1604686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88773322"/>
              </p:ext>
            </p:extLst>
          </p:nvPr>
        </p:nvGraphicFramePr>
        <p:xfrm>
          <a:off x="2059215" y="1114425"/>
          <a:ext cx="5369196" cy="2168708"/>
        </p:xfrm>
        <a:graphic>
          <a:graphicData uri="http://schemas.openxmlformats.org/drawingml/2006/table">
            <a:tbl>
              <a:tblPr>
                <a:tableStyleId>{5C22544A-7EE6-4342-B048-85BDC9FD1C3A}</a:tableStyleId>
              </a:tblPr>
              <a:tblGrid>
                <a:gridCol w="1314139">
                  <a:extLst>
                    <a:ext uri="{9D8B030D-6E8A-4147-A177-3AD203B41FA5}">
                      <a16:colId xmlns:a16="http://schemas.microsoft.com/office/drawing/2014/main" val="380035425"/>
                    </a:ext>
                  </a:extLst>
                </a:gridCol>
                <a:gridCol w="1351686">
                  <a:extLst>
                    <a:ext uri="{9D8B030D-6E8A-4147-A177-3AD203B41FA5}">
                      <a16:colId xmlns:a16="http://schemas.microsoft.com/office/drawing/2014/main" val="3414963172"/>
                    </a:ext>
                  </a:extLst>
                </a:gridCol>
                <a:gridCol w="1426779">
                  <a:extLst>
                    <a:ext uri="{9D8B030D-6E8A-4147-A177-3AD203B41FA5}">
                      <a16:colId xmlns:a16="http://schemas.microsoft.com/office/drawing/2014/main" val="3022630977"/>
                    </a:ext>
                  </a:extLst>
                </a:gridCol>
                <a:gridCol w="1276592">
                  <a:extLst>
                    <a:ext uri="{9D8B030D-6E8A-4147-A177-3AD203B41FA5}">
                      <a16:colId xmlns:a16="http://schemas.microsoft.com/office/drawing/2014/main" val="1545500463"/>
                    </a:ext>
                  </a:extLst>
                </a:gridCol>
              </a:tblGrid>
              <a:tr h="363979">
                <a:tc>
                  <a:txBody>
                    <a:bodyPr/>
                    <a:lstStyle/>
                    <a:p>
                      <a:pPr algn="l" fontAlgn="b"/>
                      <a:r>
                        <a:rPr lang="en-GB" sz="1100" u="none" strike="noStrike" dirty="0">
                          <a:effectLst/>
                        </a:rPr>
                        <a:t>Primary Keys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9537504"/>
                  </a:ext>
                </a:extLst>
              </a:tr>
              <a:tr h="363979">
                <a:tc>
                  <a:txBody>
                    <a:bodyPr/>
                    <a:lstStyle/>
                    <a:p>
                      <a:pPr algn="l" fontAlgn="b"/>
                      <a:r>
                        <a:rPr lang="en-GB" sz="1100" u="none" strike="noStrike" dirty="0">
                          <a:effectLst/>
                        </a:rPr>
                        <a:t>Type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Table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Key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Column</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2617"/>
                  </a:ext>
                </a:extLst>
              </a:tr>
              <a:tr h="348813">
                <a:tc>
                  <a:txBody>
                    <a:bodyPr/>
                    <a:lstStyle/>
                    <a:p>
                      <a:pPr algn="l" fontAlgn="b"/>
                      <a:r>
                        <a:rPr lang="en-GB" sz="1100" u="none" strike="noStrike" dirty="0">
                          <a:effectLst/>
                        </a:rPr>
                        <a:t>Primary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pk_customer_id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7520294"/>
                  </a:ext>
                </a:extLst>
              </a:tr>
              <a:tr h="363979">
                <a:tc>
                  <a:txBody>
                    <a:bodyPr/>
                    <a:lstStyle/>
                    <a:p>
                      <a:pPr algn="l" fontAlgn="b"/>
                      <a:r>
                        <a:rPr lang="en-GB" sz="1100" u="none" strike="noStrike" dirty="0">
                          <a:effectLst/>
                        </a:rPr>
                        <a:t>Primary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smtClean="0">
                          <a:effectLst/>
                        </a:rPr>
                        <a:t>Customer </a:t>
                      </a:r>
                      <a:r>
                        <a:rPr lang="en-GB" sz="1100" u="none" strike="noStrike" dirty="0">
                          <a:effectLst/>
                        </a:rPr>
                        <a:t>Mobile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pk_mobile_no</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mobile_no</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3486919"/>
                  </a:ext>
                </a:extLst>
              </a:tr>
              <a:tr h="363979">
                <a:tc>
                  <a:txBody>
                    <a:bodyPr/>
                    <a:lstStyle/>
                    <a:p>
                      <a:pPr algn="l" fontAlgn="b"/>
                      <a:r>
                        <a:rPr lang="en-GB" sz="1100" u="none" strike="noStrike" dirty="0">
                          <a:effectLst/>
                        </a:rPr>
                        <a:t>Primary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pk_supplier_id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6523642"/>
                  </a:ext>
                </a:extLst>
              </a:tr>
              <a:tr h="363979">
                <a:tc>
                  <a:txBody>
                    <a:bodyPr/>
                    <a:lstStyle/>
                    <a:p>
                      <a:pPr algn="l" fontAlgn="b"/>
                      <a:r>
                        <a:rPr lang="en-GB" sz="1100" u="none" strike="noStrike" dirty="0">
                          <a:effectLst/>
                        </a:rPr>
                        <a:t>Primary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Map</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pk_object_id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object_id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35210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91039153"/>
              </p:ext>
            </p:extLst>
          </p:nvPr>
        </p:nvGraphicFramePr>
        <p:xfrm>
          <a:off x="2059215" y="3840481"/>
          <a:ext cx="5369196" cy="2151015"/>
        </p:xfrm>
        <a:graphic>
          <a:graphicData uri="http://schemas.openxmlformats.org/drawingml/2006/table">
            <a:tbl>
              <a:tblPr>
                <a:tableStyleId>{5C22544A-7EE6-4342-B048-85BDC9FD1C3A}</a:tableStyleId>
              </a:tblPr>
              <a:tblGrid>
                <a:gridCol w="1314139">
                  <a:extLst>
                    <a:ext uri="{9D8B030D-6E8A-4147-A177-3AD203B41FA5}">
                      <a16:colId xmlns:a16="http://schemas.microsoft.com/office/drawing/2014/main" val="117214623"/>
                    </a:ext>
                  </a:extLst>
                </a:gridCol>
                <a:gridCol w="1351686">
                  <a:extLst>
                    <a:ext uri="{9D8B030D-6E8A-4147-A177-3AD203B41FA5}">
                      <a16:colId xmlns:a16="http://schemas.microsoft.com/office/drawing/2014/main" val="4193066456"/>
                    </a:ext>
                  </a:extLst>
                </a:gridCol>
                <a:gridCol w="1426779">
                  <a:extLst>
                    <a:ext uri="{9D8B030D-6E8A-4147-A177-3AD203B41FA5}">
                      <a16:colId xmlns:a16="http://schemas.microsoft.com/office/drawing/2014/main" val="996303070"/>
                    </a:ext>
                  </a:extLst>
                </a:gridCol>
                <a:gridCol w="1276592">
                  <a:extLst>
                    <a:ext uri="{9D8B030D-6E8A-4147-A177-3AD203B41FA5}">
                      <a16:colId xmlns:a16="http://schemas.microsoft.com/office/drawing/2014/main" val="3824588283"/>
                    </a:ext>
                  </a:extLst>
                </a:gridCol>
              </a:tblGrid>
              <a:tr h="242368">
                <a:tc>
                  <a:txBody>
                    <a:bodyPr/>
                    <a:lstStyle/>
                    <a:p>
                      <a:pPr algn="l" fontAlgn="b"/>
                      <a:r>
                        <a:rPr lang="en-GB" sz="1100" u="none" strike="noStrike" dirty="0">
                          <a:effectLst/>
                        </a:rPr>
                        <a:t>Foreign Keys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7901245"/>
                  </a:ext>
                </a:extLst>
              </a:tr>
              <a:tr h="242368">
                <a:tc>
                  <a:txBody>
                    <a:bodyPr/>
                    <a:lstStyle/>
                    <a:p>
                      <a:pPr algn="l" fontAlgn="b"/>
                      <a:r>
                        <a:rPr lang="en-GB" sz="1100" u="none" strike="noStrike" dirty="0">
                          <a:effectLst/>
                        </a:rPr>
                        <a:t>Type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Table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Key</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Column</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7433620"/>
                  </a:ext>
                </a:extLst>
              </a:tr>
              <a:tr h="242368">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address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fk_supplier_id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0504926"/>
                  </a:ext>
                </a:extLst>
              </a:tr>
              <a:tr h="242368">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address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fk_customer_id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6513845"/>
                  </a:ext>
                </a:extLst>
              </a:tr>
              <a:tr h="454439">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customer_mobile</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fk_customer_id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0706550"/>
                  </a:ext>
                </a:extLst>
              </a:tr>
              <a:tr h="242368">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location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fk_supplier_id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7580569"/>
                  </a:ext>
                </a:extLst>
              </a:tr>
              <a:tr h="242368">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location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fk_customer_id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customer_id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2459145"/>
                  </a:ext>
                </a:extLst>
              </a:tr>
              <a:tr h="242368">
                <a:tc>
                  <a:txBody>
                    <a:bodyPr/>
                    <a:lstStyle/>
                    <a:p>
                      <a:pPr algn="l" fontAlgn="b"/>
                      <a:r>
                        <a:rPr lang="en-GB" sz="1100" u="none" strike="noStrike" dirty="0">
                          <a:effectLst/>
                        </a:rPr>
                        <a:t>Foreign</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fk_supplier_id</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supplier_id</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2130520"/>
                  </a:ext>
                </a:extLst>
              </a:tr>
            </a:tbl>
          </a:graphicData>
        </a:graphic>
      </p:graphicFrame>
    </p:spTree>
    <p:extLst>
      <p:ext uri="{BB962C8B-B14F-4D97-AF65-F5344CB8AC3E}">
        <p14:creationId xmlns:p14="http://schemas.microsoft.com/office/powerpoint/2010/main" val="4027388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GB" b="1" dirty="0">
                <a:solidFill>
                  <a:srgbClr val="0070C0"/>
                </a:solidFill>
              </a:rPr>
              <a:t>What kind of layer did we use?</a:t>
            </a:r>
            <a:endParaRPr lang="en-US" b="1" dirty="0">
              <a:solidFill>
                <a:srgbClr val="0070C0"/>
              </a:solidFill>
            </a:endParaRPr>
          </a:p>
        </p:txBody>
      </p:sp>
      <p:sp>
        <p:nvSpPr>
          <p:cNvPr id="3" name="Content Placeholder 2"/>
          <p:cNvSpPr>
            <a:spLocks noGrp="1"/>
          </p:cNvSpPr>
          <p:nvPr>
            <p:ph idx="1"/>
          </p:nvPr>
        </p:nvSpPr>
        <p:spPr>
          <a:xfrm>
            <a:off x="838200" y="1243013"/>
            <a:ext cx="10515600" cy="3302862"/>
          </a:xfrm>
        </p:spPr>
        <p:txBody>
          <a:bodyPr/>
          <a:lstStyle/>
          <a:p>
            <a:pPr>
              <a:lnSpc>
                <a:spcPct val="150000"/>
              </a:lnSpc>
            </a:pPr>
            <a:r>
              <a:rPr lang="en-GB" dirty="0">
                <a:latin typeface="Times New Roman" panose="02020603050405020304" pitchFamily="18" charset="0"/>
                <a:cs typeface="Times New Roman" panose="02020603050405020304" pitchFamily="18" charset="0"/>
              </a:rPr>
              <a:t>We use vector layers in our project cause the plotting and the visualization o data is better and relatively easy in it.</a:t>
            </a:r>
          </a:p>
          <a:p>
            <a:endParaRPr lang="en-US" dirty="0"/>
          </a:p>
        </p:txBody>
      </p:sp>
      <p:sp>
        <p:nvSpPr>
          <p:cNvPr id="5" name="Title 1"/>
          <p:cNvSpPr txBox="1">
            <a:spLocks/>
          </p:cNvSpPr>
          <p:nvPr/>
        </p:nvSpPr>
        <p:spPr>
          <a:xfrm>
            <a:off x="768531" y="5141777"/>
            <a:ext cx="10182225" cy="7493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 </a:t>
            </a:r>
            <a:r>
              <a:rPr lang="en-GB" sz="2800" dirty="0">
                <a:hlinkClick r:id="rId2"/>
              </a:rPr>
              <a:t>https://gisgeography.com/spatial-data-types-vector-raster/</a:t>
            </a:r>
            <a:endParaRPr lang="en-US" sz="2800" b="1" dirty="0">
              <a:solidFill>
                <a:srgbClr val="FF0000"/>
              </a:solidFill>
            </a:endParaRPr>
          </a:p>
        </p:txBody>
      </p:sp>
    </p:spTree>
    <p:extLst>
      <p:ext uri="{BB962C8B-B14F-4D97-AF65-F5344CB8AC3E}">
        <p14:creationId xmlns:p14="http://schemas.microsoft.com/office/powerpoint/2010/main" val="1407885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Data </a:t>
            </a:r>
            <a:r>
              <a:rPr lang="en-US" b="1" dirty="0">
                <a:solidFill>
                  <a:srgbClr val="0070C0"/>
                </a:solidFill>
              </a:rPr>
              <a:t>capture </a:t>
            </a:r>
            <a:r>
              <a:rPr lang="en-US" b="1" dirty="0" smtClean="0">
                <a:solidFill>
                  <a:srgbClr val="0070C0"/>
                </a:solidFill>
              </a:rPr>
              <a:t>methods:</a:t>
            </a:r>
            <a:endParaRPr lang="en-US" b="1" dirty="0">
              <a:solidFill>
                <a:srgbClr val="0070C0"/>
              </a:solidFill>
            </a:endParaRPr>
          </a:p>
        </p:txBody>
      </p:sp>
      <p:sp>
        <p:nvSpPr>
          <p:cNvPr id="3" name="Content Placeholder 2"/>
          <p:cNvSpPr>
            <a:spLocks noGrp="1"/>
          </p:cNvSpPr>
          <p:nvPr>
            <p:ph idx="1"/>
          </p:nvPr>
        </p:nvSpPr>
        <p:spPr>
          <a:xfrm>
            <a:off x="838200" y="1243013"/>
            <a:ext cx="10515600" cy="4339182"/>
          </a:xfrm>
        </p:spPr>
        <p:txBody>
          <a:bodyPr/>
          <a:lstStyle/>
          <a:p>
            <a:pPr>
              <a:lnSpc>
                <a:spcPct val="150000"/>
              </a:lnSpc>
            </a:pPr>
            <a:r>
              <a:rPr lang="en-US" dirty="0" smtClean="0"/>
              <a:t>For our project we used </a:t>
            </a:r>
            <a:r>
              <a:rPr lang="fr-FR" dirty="0" smtClean="0"/>
              <a:t> </a:t>
            </a:r>
            <a:r>
              <a:rPr lang="fr-FR" dirty="0"/>
              <a:t>Remote sensing data acquisition technologies </a:t>
            </a:r>
            <a:r>
              <a:rPr lang="fr-FR" dirty="0" smtClean="0"/>
              <a:t>to </a:t>
            </a:r>
            <a:r>
              <a:rPr lang="fr-FR" dirty="0" smtClean="0"/>
              <a:t>acquired </a:t>
            </a:r>
            <a:r>
              <a:rPr lang="fr-FR" dirty="0" smtClean="0"/>
              <a:t>our base map.</a:t>
            </a:r>
          </a:p>
          <a:p>
            <a:r>
              <a:rPr lang="fr-FR" dirty="0" smtClean="0"/>
              <a:t>And then we converted those layer into vector format and got the shape file of Maharashtra</a:t>
            </a:r>
            <a:endParaRPr lang="fr-FR" dirty="0"/>
          </a:p>
        </p:txBody>
      </p:sp>
      <p:sp>
        <p:nvSpPr>
          <p:cNvPr id="5" name="Title 1"/>
          <p:cNvSpPr txBox="1">
            <a:spLocks/>
          </p:cNvSpPr>
          <p:nvPr/>
        </p:nvSpPr>
        <p:spPr>
          <a:xfrm>
            <a:off x="838199" y="5710783"/>
            <a:ext cx="10182225" cy="104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rPr>
              <a:t>References : </a:t>
            </a:r>
            <a:r>
              <a:rPr lang="en-GB" sz="2400" dirty="0">
                <a:hlinkClick r:id="rId2"/>
              </a:rPr>
              <a:t>https://mapcruzin.com/free-maharashtra-country-city-place-gis-shapefiles.htm</a:t>
            </a:r>
            <a:endParaRPr lang="en-US" sz="2400" b="1" dirty="0">
              <a:solidFill>
                <a:srgbClr val="FF0000"/>
              </a:solidFill>
            </a:endParaRPr>
          </a:p>
          <a:p>
            <a:endParaRPr lang="en-US" sz="2800" b="1" dirty="0">
              <a:solidFill>
                <a:srgbClr val="FF0000"/>
              </a:solidFill>
            </a:endParaRPr>
          </a:p>
        </p:txBody>
      </p:sp>
    </p:spTree>
    <p:extLst>
      <p:ext uri="{BB962C8B-B14F-4D97-AF65-F5344CB8AC3E}">
        <p14:creationId xmlns:p14="http://schemas.microsoft.com/office/powerpoint/2010/main" val="3966380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286931"/>
          </a:xfrm>
        </p:spPr>
        <p:txBody>
          <a:bodyPr/>
          <a:lstStyle/>
          <a:p>
            <a:pPr marL="0" indent="0">
              <a:buNone/>
            </a:pPr>
            <a:r>
              <a:rPr lang="en-GB" dirty="0">
                <a:cs typeface="Times New Roman" panose="02020603050405020304" pitchFamily="18" charset="0"/>
              </a:rPr>
              <a:t>Since we were currently only focussing on Mumbai and it’s neighbouring regions and we </a:t>
            </a:r>
            <a:r>
              <a:rPr lang="en-GB" dirty="0" smtClean="0">
                <a:cs typeface="Times New Roman" panose="02020603050405020304" pitchFamily="18" charset="0"/>
              </a:rPr>
              <a:t>can't </a:t>
            </a:r>
            <a:r>
              <a:rPr lang="en-GB" dirty="0">
                <a:cs typeface="Times New Roman" panose="02020603050405020304" pitchFamily="18" charset="0"/>
              </a:rPr>
              <a:t>find any Mumbai shape file we queried the Mumbai region from Maharashtra with the following query in QGIS:</a:t>
            </a:r>
          </a:p>
          <a:p>
            <a:pPr marL="0" indent="0">
              <a:buNone/>
            </a:pPr>
            <a:endParaRPr lang="en-GB" sz="2400" dirty="0">
              <a:cs typeface="Times New Roman" panose="02020603050405020304" pitchFamily="18" charset="0"/>
            </a:endParaRPr>
          </a:p>
          <a:p>
            <a:pPr marL="0" indent="0">
              <a:buNone/>
            </a:pPr>
            <a:r>
              <a:rPr lang="en-GB" sz="2400" dirty="0">
                <a:solidFill>
                  <a:schemeClr val="accent4"/>
                </a:solidFill>
                <a:cs typeface="Times New Roman" panose="02020603050405020304" pitchFamily="18" charset="0"/>
              </a:rPr>
              <a:t>"dist_hq" = 'ALIBAG' OR "dist_hq" = 'MUMBAI' OR "dist_hq" = 'BANDRA' OR "dist_hq" = 'THANE</a:t>
            </a:r>
            <a:r>
              <a:rPr lang="en-GB" sz="2400" dirty="0">
                <a:solidFill>
                  <a:schemeClr val="accent4"/>
                </a:solidFill>
                <a:latin typeface="Times New Roman" panose="02020603050405020304" pitchFamily="18" charset="0"/>
                <a:cs typeface="Times New Roman" panose="02020603050405020304" pitchFamily="18" charset="0"/>
              </a:rPr>
              <a:t>'</a:t>
            </a:r>
          </a:p>
          <a:p>
            <a:endParaRPr lang="en-US" dirty="0"/>
          </a:p>
        </p:txBody>
      </p:sp>
      <p:sp>
        <p:nvSpPr>
          <p:cNvPr id="5" name="Title 1"/>
          <p:cNvSpPr txBox="1">
            <a:spLocks/>
          </p:cNvSpPr>
          <p:nvPr/>
        </p:nvSpPr>
        <p:spPr>
          <a:xfrm>
            <a:off x="838199" y="5658530"/>
            <a:ext cx="10182225" cy="1094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rPr>
              <a:t>References : </a:t>
            </a:r>
            <a:r>
              <a:rPr lang="en-GB" sz="2400" dirty="0">
                <a:hlinkClick r:id="rId2"/>
              </a:rPr>
              <a:t>https://mapcruzin.com/free-maharashtra-country-city-place-gis-shapefiles.htm</a:t>
            </a:r>
            <a:endParaRPr lang="en-US" sz="2400" b="1" dirty="0">
              <a:solidFill>
                <a:srgbClr val="FF0000"/>
              </a:solidFill>
            </a:endParaRPr>
          </a:p>
          <a:p>
            <a:endParaRPr lang="en-US" sz="2800" b="1" dirty="0">
              <a:solidFill>
                <a:srgbClr val="FF0000"/>
              </a:solidFill>
            </a:endParaRPr>
          </a:p>
        </p:txBody>
      </p:sp>
    </p:spTree>
    <p:extLst>
      <p:ext uri="{BB962C8B-B14F-4D97-AF65-F5344CB8AC3E}">
        <p14:creationId xmlns:p14="http://schemas.microsoft.com/office/powerpoint/2010/main" val="2278650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a:t>Coming to the point layers, we received those data by </a:t>
            </a:r>
            <a:r>
              <a:rPr lang="en-GB" dirty="0" smtClean="0"/>
              <a:t>Fields </a:t>
            </a:r>
            <a:r>
              <a:rPr lang="en-GB" dirty="0"/>
              <a:t>Survey data acquisition technologies 	</a:t>
            </a:r>
            <a:r>
              <a:rPr lang="en-US" dirty="0" smtClean="0"/>
              <a:t>method </a:t>
            </a:r>
            <a:r>
              <a:rPr lang="en-US" dirty="0"/>
              <a:t>as the users themselves filled it on our website on the </a:t>
            </a:r>
            <a:r>
              <a:rPr lang="en-US" dirty="0" smtClean="0"/>
              <a:t>signup </a:t>
            </a:r>
            <a:r>
              <a:rPr lang="en-US" dirty="0"/>
              <a:t>page</a:t>
            </a:r>
          </a:p>
        </p:txBody>
      </p:sp>
    </p:spTree>
    <p:extLst>
      <p:ext uri="{BB962C8B-B14F-4D97-AF65-F5344CB8AC3E}">
        <p14:creationId xmlns:p14="http://schemas.microsoft.com/office/powerpoint/2010/main" val="2375149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749300"/>
          </a:xfrm>
        </p:spPr>
        <p:txBody>
          <a:bodyPr>
            <a:normAutofit/>
          </a:bodyPr>
          <a:lstStyle/>
          <a:p>
            <a:r>
              <a:rPr lang="en-US" b="1" dirty="0">
                <a:solidFill>
                  <a:srgbClr val="0070C0"/>
                </a:solidFill>
              </a:rPr>
              <a:t>Map </a:t>
            </a:r>
            <a:r>
              <a:rPr lang="en-US" b="1" dirty="0" smtClean="0">
                <a:solidFill>
                  <a:srgbClr val="0070C0"/>
                </a:solidFill>
              </a:rPr>
              <a:t>Visualization (Base layer) </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r>
              <a:rPr lang="en-US" dirty="0" smtClean="0"/>
              <a:t>We got the base layer by querying out the required part from the shape file</a:t>
            </a:r>
          </a:p>
          <a:p>
            <a:r>
              <a:rPr lang="en-US" dirty="0" smtClean="0"/>
              <a:t>We labelled the regions in those layer.</a:t>
            </a:r>
          </a:p>
          <a:p>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3646399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4" name="Picture 3"/>
          <p:cNvPicPr>
            <a:picLocks noChangeAspect="1"/>
          </p:cNvPicPr>
          <p:nvPr/>
        </p:nvPicPr>
        <p:blipFill rotWithShape="1">
          <a:blip r:embed="rId2"/>
          <a:srcRect l="28432" t="17364" r="16470" b="11177"/>
          <a:stretch/>
        </p:blipFill>
        <p:spPr>
          <a:xfrm>
            <a:off x="2569540" y="1114425"/>
            <a:ext cx="6199992" cy="4523125"/>
          </a:xfrm>
          <a:prstGeom prst="rect">
            <a:avLst/>
          </a:prstGeom>
        </p:spPr>
      </p:pic>
      <p:sp>
        <p:nvSpPr>
          <p:cNvPr id="7" name="Title 1"/>
          <p:cNvSpPr txBox="1">
            <a:spLocks/>
          </p:cNvSpPr>
          <p:nvPr/>
        </p:nvSpPr>
        <p:spPr>
          <a:xfrm>
            <a:off x="838199" y="5989456"/>
            <a:ext cx="10182225" cy="763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rPr>
              <a:t>References : </a:t>
            </a:r>
            <a:r>
              <a:rPr lang="en-GB" sz="2400" dirty="0">
                <a:hlinkClick r:id="rId3"/>
              </a:rPr>
              <a:t>https://mapcruzin.com/free-maharashtra-country-city-place-gis-shapefiles.htm</a:t>
            </a:r>
            <a:endParaRPr lang="en-US" sz="2400" b="1" dirty="0">
              <a:solidFill>
                <a:srgbClr val="FF0000"/>
              </a:solidFill>
            </a:endParaRPr>
          </a:p>
          <a:p>
            <a:endParaRPr lang="en-US" sz="2800" b="1" dirty="0">
              <a:solidFill>
                <a:srgbClr val="FF0000"/>
              </a:solidFill>
            </a:endParaRPr>
          </a:p>
        </p:txBody>
      </p:sp>
    </p:spTree>
    <p:extLst>
      <p:ext uri="{BB962C8B-B14F-4D97-AF65-F5344CB8AC3E}">
        <p14:creationId xmlns:p14="http://schemas.microsoft.com/office/powerpoint/2010/main" val="122274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749300"/>
          </a:xfrm>
        </p:spPr>
        <p:txBody>
          <a:bodyPr>
            <a:normAutofit/>
          </a:bodyPr>
          <a:lstStyle/>
          <a:p>
            <a:r>
              <a:rPr lang="en-US" b="1" dirty="0">
                <a:solidFill>
                  <a:srgbClr val="0070C0"/>
                </a:solidFill>
              </a:rPr>
              <a:t>Map </a:t>
            </a:r>
            <a:r>
              <a:rPr lang="en-US" b="1" dirty="0" smtClean="0">
                <a:solidFill>
                  <a:srgbClr val="0070C0"/>
                </a:solidFill>
              </a:rPr>
              <a:t>Visualization (</a:t>
            </a:r>
            <a:r>
              <a:rPr lang="en-US" b="1" dirty="0">
                <a:solidFill>
                  <a:srgbClr val="0070C0"/>
                </a:solidFill>
              </a:rPr>
              <a:t>Points layer-Users</a:t>
            </a:r>
            <a:r>
              <a:rPr lang="en-US" b="1" dirty="0" smtClean="0">
                <a:solidFill>
                  <a:srgbClr val="0070C0"/>
                </a:solidFill>
              </a:rPr>
              <a:t>) </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GB" dirty="0"/>
              <a:t>We plotted the coordinates of the users on the shape file and sorted them based on there </a:t>
            </a:r>
            <a:r>
              <a:rPr lang="en-GB" dirty="0" smtClean="0"/>
              <a:t>locality</a:t>
            </a:r>
            <a:endParaRPr lang="en-GB" dirty="0"/>
          </a:p>
          <a:p>
            <a:pPr>
              <a:lnSpc>
                <a:spcPct val="150000"/>
              </a:lnSpc>
            </a:pPr>
            <a:r>
              <a:rPr lang="en-GB" dirty="0"/>
              <a:t>Like in the next slide we can see that all regions are plotted with different </a:t>
            </a:r>
            <a:r>
              <a:rPr lang="en-GB" dirty="0" smtClean="0"/>
              <a:t>coloured circles.</a:t>
            </a:r>
            <a:endParaRPr lang="en-GB" dirty="0"/>
          </a:p>
          <a:p>
            <a:endParaRPr lang="en-US" dirty="0"/>
          </a:p>
        </p:txBody>
      </p:sp>
    </p:spTree>
    <p:extLst>
      <p:ext uri="{BB962C8B-B14F-4D97-AF65-F5344CB8AC3E}">
        <p14:creationId xmlns:p14="http://schemas.microsoft.com/office/powerpoint/2010/main" val="388944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4325"/>
            <a:ext cx="10515600" cy="749300"/>
          </a:xfrm>
        </p:spPr>
        <p:txBody>
          <a:bodyPr>
            <a:normAutofit/>
          </a:bodyPr>
          <a:lstStyle/>
          <a:p>
            <a:r>
              <a:rPr lang="en-GB" b="1" dirty="0" smtClean="0">
                <a:solidFill>
                  <a:srgbClr val="0070C0"/>
                </a:solidFill>
              </a:rPr>
              <a:t>Problem Statement</a:t>
            </a:r>
            <a:endParaRPr lang="en-US" b="1" dirty="0">
              <a:solidFill>
                <a:srgbClr val="0070C0"/>
              </a:solidFill>
            </a:endParaRPr>
          </a:p>
        </p:txBody>
      </p:sp>
      <p:sp>
        <p:nvSpPr>
          <p:cNvPr id="3" name="Content Placeholder 2"/>
          <p:cNvSpPr>
            <a:spLocks noGrp="1"/>
          </p:cNvSpPr>
          <p:nvPr>
            <p:ph idx="1"/>
          </p:nvPr>
        </p:nvSpPr>
        <p:spPr>
          <a:xfrm>
            <a:off x="838200" y="2638697"/>
            <a:ext cx="10515600" cy="3365228"/>
          </a:xfrm>
        </p:spPr>
        <p:txBody>
          <a:bodyPr>
            <a:normAutofit/>
          </a:bodyPr>
          <a:lstStyle/>
          <a:p>
            <a:pPr marL="0" indent="0">
              <a:lnSpc>
                <a:spcPct val="150000"/>
              </a:lnSpc>
              <a:buNone/>
            </a:pPr>
            <a:r>
              <a:rPr lang="en-GB" dirty="0">
                <a:cs typeface="Times New Roman" panose="02020603050405020304" pitchFamily="18" charset="0"/>
              </a:rPr>
              <a:t>Using the address(Latitudes and Longitudes) from the user database and supplier database to plot it on a map in QGIS and study it further to improve our marketing strategy, check the delivery time for the users and keep a check on the reach of our website across the world.</a:t>
            </a:r>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Tree>
    <p:extLst>
      <p:ext uri="{BB962C8B-B14F-4D97-AF65-F5344CB8AC3E}">
        <p14:creationId xmlns:p14="http://schemas.microsoft.com/office/powerpoint/2010/main" val="2421747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rotWithShape="1">
          <a:blip r:embed="rId2"/>
          <a:srcRect l="21786" t="16309" r="24755" b="8618"/>
          <a:stretch/>
        </p:blipFill>
        <p:spPr>
          <a:xfrm>
            <a:off x="1968138" y="1320301"/>
            <a:ext cx="6635931" cy="4790614"/>
          </a:xfrm>
          <a:prstGeom prst="rect">
            <a:avLst/>
          </a:prstGeom>
        </p:spPr>
      </p:pic>
      <p:sp>
        <p:nvSpPr>
          <p:cNvPr id="7" name="Title 1"/>
          <p:cNvSpPr txBox="1">
            <a:spLocks/>
          </p:cNvSpPr>
          <p:nvPr/>
        </p:nvSpPr>
        <p:spPr>
          <a:xfrm>
            <a:off x="990600" y="517525"/>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smtClean="0">
                <a:solidFill>
                  <a:srgbClr val="0070C0"/>
                </a:solidFill>
              </a:rPr>
              <a:t>Continue</a:t>
            </a:r>
            <a:endParaRPr lang="en-US" dirty="0">
              <a:solidFill>
                <a:srgbClr val="0070C0"/>
              </a:solidFill>
            </a:endParaRPr>
          </a:p>
        </p:txBody>
      </p:sp>
    </p:spTree>
    <p:extLst>
      <p:ext uri="{BB962C8B-B14F-4D97-AF65-F5344CB8AC3E}">
        <p14:creationId xmlns:p14="http://schemas.microsoft.com/office/powerpoint/2010/main" val="260948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6" name="Content Placeholder 3"/>
          <p:cNvPicPr>
            <a:picLocks noGrp="1" noChangeAspect="1"/>
          </p:cNvPicPr>
          <p:nvPr>
            <p:ph idx="1"/>
          </p:nvPr>
        </p:nvPicPr>
        <p:blipFill rotWithShape="1">
          <a:blip r:embed="rId2"/>
          <a:srcRect t="14113" r="78446" b="3994"/>
          <a:stretch/>
        </p:blipFill>
        <p:spPr>
          <a:xfrm>
            <a:off x="4162698" y="1345940"/>
            <a:ext cx="2908662" cy="4908954"/>
          </a:xfrm>
          <a:prstGeom prst="rect">
            <a:avLst/>
          </a:prstGeom>
        </p:spPr>
      </p:pic>
    </p:spTree>
    <p:extLst>
      <p:ext uri="{BB962C8B-B14F-4D97-AF65-F5344CB8AC3E}">
        <p14:creationId xmlns:p14="http://schemas.microsoft.com/office/powerpoint/2010/main" val="477932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749300"/>
          </a:xfrm>
        </p:spPr>
        <p:txBody>
          <a:bodyPr>
            <a:normAutofit/>
          </a:bodyPr>
          <a:lstStyle/>
          <a:p>
            <a:r>
              <a:rPr lang="en-US" b="1" dirty="0">
                <a:solidFill>
                  <a:srgbClr val="0070C0"/>
                </a:solidFill>
              </a:rPr>
              <a:t>Map </a:t>
            </a:r>
            <a:r>
              <a:rPr lang="en-US" b="1" dirty="0" smtClean="0">
                <a:solidFill>
                  <a:srgbClr val="0070C0"/>
                </a:solidFill>
              </a:rPr>
              <a:t>Visualization (</a:t>
            </a:r>
            <a:r>
              <a:rPr lang="en-US" b="1" dirty="0">
                <a:solidFill>
                  <a:srgbClr val="0070C0"/>
                </a:solidFill>
              </a:rPr>
              <a:t>Points </a:t>
            </a:r>
            <a:r>
              <a:rPr lang="en-US" b="1" dirty="0" smtClean="0">
                <a:solidFill>
                  <a:srgbClr val="0070C0"/>
                </a:solidFill>
              </a:rPr>
              <a:t>layer-Supplier) </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GB" dirty="0"/>
              <a:t>We plotted the coordinates of the </a:t>
            </a:r>
            <a:r>
              <a:rPr lang="en-GB" dirty="0" smtClean="0"/>
              <a:t>supplier </a:t>
            </a:r>
            <a:r>
              <a:rPr lang="en-GB" dirty="0"/>
              <a:t>on the shape file </a:t>
            </a:r>
            <a:r>
              <a:rPr lang="en-GB" dirty="0" smtClean="0"/>
              <a:t>and </a:t>
            </a:r>
            <a:r>
              <a:rPr lang="en-GB" dirty="0"/>
              <a:t>sorted them based on there </a:t>
            </a:r>
            <a:r>
              <a:rPr lang="en-GB" dirty="0" smtClean="0"/>
              <a:t>locality.</a:t>
            </a:r>
            <a:endParaRPr lang="en-GB" dirty="0"/>
          </a:p>
          <a:p>
            <a:pPr>
              <a:lnSpc>
                <a:spcPct val="150000"/>
              </a:lnSpc>
            </a:pPr>
            <a:r>
              <a:rPr lang="en-GB" dirty="0"/>
              <a:t>Like in the next slide we can see that all regions are plotted with different </a:t>
            </a:r>
            <a:r>
              <a:rPr lang="en-GB" dirty="0" smtClean="0"/>
              <a:t>coloured </a:t>
            </a:r>
            <a:r>
              <a:rPr lang="en-GB" dirty="0" smtClean="0"/>
              <a:t>triangle.</a:t>
            </a:r>
            <a:endParaRPr lang="en-GB" dirty="0"/>
          </a:p>
          <a:p>
            <a:endParaRPr lang="en-US" dirty="0"/>
          </a:p>
        </p:txBody>
      </p:sp>
    </p:spTree>
    <p:extLst>
      <p:ext uri="{BB962C8B-B14F-4D97-AF65-F5344CB8AC3E}">
        <p14:creationId xmlns:p14="http://schemas.microsoft.com/office/powerpoint/2010/main" val="797689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6" name="Picture 5"/>
          <p:cNvPicPr>
            <a:picLocks noChangeAspect="1"/>
          </p:cNvPicPr>
          <p:nvPr/>
        </p:nvPicPr>
        <p:blipFill rotWithShape="1">
          <a:blip r:embed="rId2"/>
          <a:srcRect l="30490" t="15621" r="2304" b="8127"/>
          <a:stretch/>
        </p:blipFill>
        <p:spPr>
          <a:xfrm>
            <a:off x="1730567" y="1193330"/>
            <a:ext cx="8118828" cy="5181600"/>
          </a:xfrm>
          <a:prstGeom prst="rect">
            <a:avLst/>
          </a:prstGeom>
        </p:spPr>
      </p:pic>
    </p:spTree>
    <p:extLst>
      <p:ext uri="{BB962C8B-B14F-4D97-AF65-F5344CB8AC3E}">
        <p14:creationId xmlns:p14="http://schemas.microsoft.com/office/powerpoint/2010/main" val="3169102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6" name="Picture 5"/>
          <p:cNvPicPr>
            <a:picLocks noChangeAspect="1"/>
          </p:cNvPicPr>
          <p:nvPr/>
        </p:nvPicPr>
        <p:blipFill rotWithShape="1">
          <a:blip r:embed="rId2"/>
          <a:srcRect t="32876" r="78578" b="20588"/>
          <a:stretch/>
        </p:blipFill>
        <p:spPr>
          <a:xfrm>
            <a:off x="4006583" y="1324727"/>
            <a:ext cx="3917576" cy="4787154"/>
          </a:xfrm>
          <a:prstGeom prst="rect">
            <a:avLst/>
          </a:prstGeom>
        </p:spPr>
      </p:pic>
    </p:spTree>
    <p:extLst>
      <p:ext uri="{BB962C8B-B14F-4D97-AF65-F5344CB8AC3E}">
        <p14:creationId xmlns:p14="http://schemas.microsoft.com/office/powerpoint/2010/main" val="1004581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fontScale="90000"/>
          </a:bodyPr>
          <a:lstStyle/>
          <a:p>
            <a:r>
              <a:rPr lang="en-GB" b="1" dirty="0">
                <a:solidFill>
                  <a:srgbClr val="0070C0"/>
                </a:solidFill>
              </a:rPr>
              <a:t>How </a:t>
            </a:r>
            <a:r>
              <a:rPr lang="en-GB" b="1" dirty="0" smtClean="0">
                <a:solidFill>
                  <a:srgbClr val="0070C0"/>
                </a:solidFill>
              </a:rPr>
              <a:t>did we </a:t>
            </a:r>
            <a:r>
              <a:rPr lang="en-GB" b="1" dirty="0">
                <a:solidFill>
                  <a:srgbClr val="0070C0"/>
                </a:solidFill>
              </a:rPr>
              <a:t>map the maps in your project work ?</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It’s simple , we used quantitative mapping to mark our users and suppliers in different regions based on different attributes.</a:t>
            </a:r>
          </a:p>
        </p:txBody>
      </p:sp>
    </p:spTree>
    <p:extLst>
      <p:ext uri="{BB962C8B-B14F-4D97-AF65-F5344CB8AC3E}">
        <p14:creationId xmlns:p14="http://schemas.microsoft.com/office/powerpoint/2010/main" val="2660323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a:solidFill>
                  <a:srgbClr val="0070C0"/>
                </a:solidFill>
              </a:rPr>
              <a:t>Queries in QGIS:</a:t>
            </a: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GB" dirty="0"/>
              <a:t>An example if a query is to look to only those users </a:t>
            </a:r>
            <a:r>
              <a:rPr lang="en-GB" dirty="0"/>
              <a:t>t</a:t>
            </a:r>
            <a:r>
              <a:rPr lang="en-GB" dirty="0" smtClean="0"/>
              <a:t>o </a:t>
            </a:r>
            <a:r>
              <a:rPr lang="en-GB" dirty="0"/>
              <a:t>pay through Cash On Delivery which can be done using the query </a:t>
            </a:r>
            <a:r>
              <a:rPr lang="en-GB" dirty="0" smtClean="0"/>
              <a:t>builder </a:t>
            </a:r>
            <a:r>
              <a:rPr lang="en-GB" dirty="0"/>
              <a:t>option in QGIS:</a:t>
            </a:r>
          </a:p>
          <a:p>
            <a:pPr>
              <a:lnSpc>
                <a:spcPct val="150000"/>
              </a:lnSpc>
            </a:pPr>
            <a:r>
              <a:rPr lang="en-GB" dirty="0"/>
              <a:t>The query will be as </a:t>
            </a:r>
            <a:r>
              <a:rPr lang="en-GB" dirty="0" smtClean="0"/>
              <a:t>follows</a:t>
            </a:r>
            <a:endParaRPr lang="en-GB" dirty="0"/>
          </a:p>
          <a:p>
            <a:pPr marL="0" indent="0">
              <a:lnSpc>
                <a:spcPct val="150000"/>
              </a:lnSpc>
              <a:buNone/>
            </a:pPr>
            <a:r>
              <a:rPr lang="en-GB" dirty="0"/>
              <a:t>	</a:t>
            </a:r>
            <a:r>
              <a:rPr lang="en-GB" dirty="0">
                <a:solidFill>
                  <a:schemeClr val="accent2"/>
                </a:solidFill>
              </a:rPr>
              <a:t>"</a:t>
            </a:r>
            <a:r>
              <a:rPr lang="en-GB" dirty="0">
                <a:solidFill>
                  <a:schemeClr val="accent2"/>
                </a:solidFill>
              </a:rPr>
              <a:t>payment_op</a:t>
            </a:r>
            <a:r>
              <a:rPr lang="en-GB" dirty="0">
                <a:solidFill>
                  <a:schemeClr val="accent2"/>
                </a:solidFill>
              </a:rPr>
              <a:t>" = 'Cash On Delivery'</a:t>
            </a:r>
          </a:p>
          <a:p>
            <a:endParaRPr lang="en-US" dirty="0"/>
          </a:p>
        </p:txBody>
      </p:sp>
    </p:spTree>
    <p:extLst>
      <p:ext uri="{BB962C8B-B14F-4D97-AF65-F5344CB8AC3E}">
        <p14:creationId xmlns:p14="http://schemas.microsoft.com/office/powerpoint/2010/main" val="3805666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6" name="Picture 5"/>
          <p:cNvPicPr>
            <a:picLocks noChangeAspect="1"/>
          </p:cNvPicPr>
          <p:nvPr/>
        </p:nvPicPr>
        <p:blipFill rotWithShape="1">
          <a:blip r:embed="rId2"/>
          <a:srcRect l="298" t="12934" r="-301" b="6383"/>
          <a:stretch/>
        </p:blipFill>
        <p:spPr>
          <a:xfrm>
            <a:off x="1525100" y="1637211"/>
            <a:ext cx="8646511" cy="4511039"/>
          </a:xfrm>
          <a:prstGeom prst="rect">
            <a:avLst/>
          </a:prstGeom>
        </p:spPr>
      </p:pic>
    </p:spTree>
    <p:extLst>
      <p:ext uri="{BB962C8B-B14F-4D97-AF65-F5344CB8AC3E}">
        <p14:creationId xmlns:p14="http://schemas.microsoft.com/office/powerpoint/2010/main" val="1760929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Spatial Analysis</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Spatial analysis plays a huge part in our project.</a:t>
            </a:r>
          </a:p>
          <a:p>
            <a:pPr>
              <a:lnSpc>
                <a:spcPct val="150000"/>
              </a:lnSpc>
            </a:pPr>
            <a:r>
              <a:rPr lang="en-US" dirty="0" smtClean="0"/>
              <a:t>We use different techniques to find out things like delivery time, no. of users within a fixed distance of the supplier.</a:t>
            </a:r>
          </a:p>
          <a:p>
            <a:pPr>
              <a:lnSpc>
                <a:spcPct val="150000"/>
              </a:lnSpc>
            </a:pPr>
            <a:r>
              <a:rPr lang="en-US" dirty="0" smtClean="0"/>
              <a:t>An example of such query is use of buffer region to find the no. of users who will be getting one day delivery:</a:t>
            </a:r>
          </a:p>
          <a:p>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539595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pic>
        <p:nvPicPr>
          <p:cNvPr id="6" name="Picture 5"/>
          <p:cNvPicPr>
            <a:picLocks noChangeAspect="1"/>
          </p:cNvPicPr>
          <p:nvPr/>
        </p:nvPicPr>
        <p:blipFill rotWithShape="1">
          <a:blip r:embed="rId2"/>
          <a:srcRect l="22155" t="14488" r="1085" b="5077"/>
          <a:stretch/>
        </p:blipFill>
        <p:spPr>
          <a:xfrm>
            <a:off x="1872726" y="1447800"/>
            <a:ext cx="7426516" cy="4377466"/>
          </a:xfrm>
          <a:prstGeom prst="rect">
            <a:avLst/>
          </a:prstGeom>
        </p:spPr>
      </p:pic>
    </p:spTree>
    <p:extLst>
      <p:ext uri="{BB962C8B-B14F-4D97-AF65-F5344CB8AC3E}">
        <p14:creationId xmlns:p14="http://schemas.microsoft.com/office/powerpoint/2010/main" val="354402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Data Type Used</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200000"/>
              </a:lnSpc>
            </a:pPr>
            <a:r>
              <a:rPr lang="en-US" dirty="0" smtClean="0"/>
              <a:t>We used vector layers for our project</a:t>
            </a:r>
          </a:p>
          <a:p>
            <a:pPr>
              <a:lnSpc>
                <a:spcPct val="200000"/>
              </a:lnSpc>
            </a:pPr>
            <a:r>
              <a:rPr lang="en-US" dirty="0" smtClean="0"/>
              <a:t>It consists of two layers:</a:t>
            </a:r>
          </a:p>
          <a:p>
            <a:pPr marL="971550" lvl="1" indent="-514350">
              <a:lnSpc>
                <a:spcPct val="200000"/>
              </a:lnSpc>
              <a:buFont typeface="+mj-lt"/>
              <a:buAutoNum type="arabicPeriod"/>
            </a:pPr>
            <a:r>
              <a:rPr lang="en-US" dirty="0" smtClean="0"/>
              <a:t>Base layer i.e. Shape File</a:t>
            </a:r>
          </a:p>
          <a:p>
            <a:pPr marL="971550" lvl="1" indent="-514350">
              <a:lnSpc>
                <a:spcPct val="200000"/>
              </a:lnSpc>
              <a:buFont typeface="+mj-lt"/>
              <a:buAutoNum type="arabicPeriod"/>
            </a:pPr>
            <a:r>
              <a:rPr lang="en-US" dirty="0" smtClean="0"/>
              <a:t>Point Layer (Users) i.e. Coordinates</a:t>
            </a:r>
          </a:p>
          <a:p>
            <a:pPr marL="971550" lvl="1" indent="-514350">
              <a:lnSpc>
                <a:spcPct val="200000"/>
              </a:lnSpc>
              <a:buFont typeface="+mj-lt"/>
              <a:buAutoNum type="arabicPeriod"/>
            </a:pPr>
            <a:r>
              <a:rPr lang="en-US" dirty="0"/>
              <a:t>Point Layer </a:t>
            </a:r>
            <a:r>
              <a:rPr lang="en-US" dirty="0" smtClean="0"/>
              <a:t>(Supplier) </a:t>
            </a:r>
            <a:r>
              <a:rPr lang="en-US" dirty="0"/>
              <a:t>i.e. Coordinates</a:t>
            </a:r>
          </a:p>
        </p:txBody>
      </p:sp>
    </p:spTree>
    <p:extLst>
      <p:ext uri="{BB962C8B-B14F-4D97-AF65-F5344CB8AC3E}">
        <p14:creationId xmlns:p14="http://schemas.microsoft.com/office/powerpoint/2010/main" val="3371877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GB" b="1" dirty="0">
                <a:solidFill>
                  <a:srgbClr val="0070C0"/>
                </a:solidFill>
              </a:rPr>
              <a:t>Importance of QGIS in our project</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GB" dirty="0">
                <a:cs typeface="Times New Roman" panose="02020603050405020304" pitchFamily="18" charset="0"/>
              </a:rPr>
              <a:t>Qgis plays an integral part in our project which is very important for the future of our website</a:t>
            </a:r>
            <a:r>
              <a:rPr lang="en-GB" dirty="0" smtClean="0">
                <a:cs typeface="Times New Roman" panose="02020603050405020304" pitchFamily="18" charset="0"/>
              </a:rPr>
              <a:t>.</a:t>
            </a:r>
            <a:endParaRPr lang="en-GB" dirty="0">
              <a:cs typeface="Times New Roman" panose="02020603050405020304" pitchFamily="18" charset="0"/>
            </a:endParaRPr>
          </a:p>
          <a:p>
            <a:pPr>
              <a:lnSpc>
                <a:spcPct val="150000"/>
              </a:lnSpc>
            </a:pPr>
            <a:r>
              <a:rPr lang="en-GB" dirty="0">
                <a:cs typeface="Times New Roman" panose="02020603050405020304" pitchFamily="18" charset="0"/>
              </a:rPr>
              <a:t>We have started with relatively small area of Mumbai which we hope to expand in coming time and we will be doing so by studying the users with qgis and developing better marketing strategies.</a:t>
            </a:r>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3180562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It helps us manage our users and suppliers and provides the necessary data about delivery and tracking.</a:t>
            </a:r>
          </a:p>
          <a:p>
            <a:pPr>
              <a:lnSpc>
                <a:spcPct val="150000"/>
              </a:lnSpc>
            </a:pPr>
            <a:r>
              <a:rPr lang="en-US" dirty="0" smtClean="0"/>
              <a:t>It differentiates different delivery options based on the distance between the user and the nearest supplier which help us manage things</a:t>
            </a:r>
            <a:endParaRPr lang="en-US" dirty="0"/>
          </a:p>
        </p:txBody>
      </p:sp>
    </p:spTree>
    <p:extLst>
      <p:ext uri="{BB962C8B-B14F-4D97-AF65-F5344CB8AC3E}">
        <p14:creationId xmlns:p14="http://schemas.microsoft.com/office/powerpoint/2010/main" val="1476360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280795"/>
          </a:xfrm>
        </p:spPr>
        <p:txBody>
          <a:bodyPr>
            <a:normAutofit fontScale="90000"/>
          </a:bodyPr>
          <a:lstStyle/>
          <a:p>
            <a:r>
              <a:rPr lang="en-GB" b="1" dirty="0">
                <a:solidFill>
                  <a:srgbClr val="0070C0"/>
                </a:solidFill>
              </a:rPr>
              <a:t>Other Application of QGIS that can implemented in our </a:t>
            </a:r>
            <a:r>
              <a:rPr lang="en-GB" b="1" dirty="0" smtClean="0">
                <a:solidFill>
                  <a:srgbClr val="0070C0"/>
                </a:solidFill>
              </a:rPr>
              <a:t>project in the coming future</a:t>
            </a:r>
            <a:endParaRPr lang="en-US" b="1" dirty="0">
              <a:solidFill>
                <a:srgbClr val="0070C0"/>
              </a:solidFill>
            </a:endParaRPr>
          </a:p>
        </p:txBody>
      </p:sp>
      <p:sp>
        <p:nvSpPr>
          <p:cNvPr id="3" name="Content Placeholder 2"/>
          <p:cNvSpPr>
            <a:spLocks noGrp="1"/>
          </p:cNvSpPr>
          <p:nvPr>
            <p:ph idx="1"/>
          </p:nvPr>
        </p:nvSpPr>
        <p:spPr>
          <a:xfrm>
            <a:off x="838200" y="2272937"/>
            <a:ext cx="10515600" cy="3730988"/>
          </a:xfrm>
        </p:spPr>
        <p:txBody>
          <a:bodyPr/>
          <a:lstStyle/>
          <a:p>
            <a:pPr marL="514350" indent="-514350">
              <a:lnSpc>
                <a:spcPct val="150000"/>
              </a:lnSpc>
              <a:buFont typeface="+mj-lt"/>
              <a:buAutoNum type="arabicPeriod"/>
            </a:pPr>
            <a:r>
              <a:rPr lang="en-GB" dirty="0" smtClean="0"/>
              <a:t>To </a:t>
            </a:r>
            <a:r>
              <a:rPr lang="en-GB" dirty="0"/>
              <a:t>mark </a:t>
            </a:r>
            <a:r>
              <a:rPr lang="en-GB" dirty="0" smtClean="0"/>
              <a:t>the fastest way to deliver the product based on the nearest transport facility available.</a:t>
            </a:r>
            <a:endParaRPr lang="en-GB" dirty="0"/>
          </a:p>
          <a:p>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2555879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marL="0" indent="0">
              <a:lnSpc>
                <a:spcPct val="150000"/>
              </a:lnSpc>
              <a:buNone/>
            </a:pPr>
            <a:endParaRPr lang="en-GB" dirty="0" smtClean="0"/>
          </a:p>
          <a:p>
            <a:pPr marL="0" indent="0">
              <a:lnSpc>
                <a:spcPct val="150000"/>
              </a:lnSpc>
              <a:buNone/>
            </a:pPr>
            <a:r>
              <a:rPr lang="en-GB" dirty="0" smtClean="0"/>
              <a:t>2</a:t>
            </a:r>
            <a:r>
              <a:rPr lang="en-GB" dirty="0"/>
              <a:t>. Using geo tracing to track the product delivery for the users.</a:t>
            </a:r>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3497348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marL="0" indent="0">
              <a:lnSpc>
                <a:spcPct val="150000"/>
              </a:lnSpc>
              <a:buNone/>
            </a:pPr>
            <a:r>
              <a:rPr lang="en-GB" dirty="0">
                <a:latin typeface="Times New Roman" panose="02020603050405020304" pitchFamily="18" charset="0"/>
                <a:cs typeface="Times New Roman" panose="02020603050405020304" pitchFamily="18" charset="0"/>
              </a:rPr>
              <a:t>3</a:t>
            </a:r>
            <a:r>
              <a:rPr lang="en-GB" dirty="0" smtClean="0">
                <a:latin typeface="Times New Roman" panose="02020603050405020304" pitchFamily="18" charset="0"/>
                <a:cs typeface="Times New Roman" panose="02020603050405020304" pitchFamily="18" charset="0"/>
              </a:rPr>
              <a:t>.  Integrating </a:t>
            </a:r>
            <a:r>
              <a:rPr lang="en-GB" dirty="0">
                <a:latin typeface="Times New Roman" panose="02020603050405020304" pitchFamily="18" charset="0"/>
                <a:cs typeface="Times New Roman" panose="02020603050405020304" pitchFamily="18" charset="0"/>
              </a:rPr>
              <a:t>GIS with our website to show users the some data about the </a:t>
            </a:r>
            <a:r>
              <a:rPr lang="en-GB" dirty="0" smtClean="0">
                <a:latin typeface="Times New Roman" panose="02020603050405020304" pitchFamily="18" charset="0"/>
                <a:cs typeface="Times New Roman" panose="02020603050405020304" pitchFamily="18" charset="0"/>
              </a:rPr>
              <a:t>supplier </a:t>
            </a:r>
            <a:r>
              <a:rPr lang="en-GB" dirty="0">
                <a:latin typeface="Times New Roman" panose="02020603050405020304" pitchFamily="18" charset="0"/>
                <a:cs typeface="Times New Roman" panose="02020603050405020304" pitchFamily="18" charset="0"/>
              </a:rPr>
              <a:t>and </a:t>
            </a:r>
            <a:r>
              <a:rPr lang="en-GB" dirty="0" smtClean="0">
                <a:latin typeface="Times New Roman" panose="02020603050405020304" pitchFamily="18" charset="0"/>
                <a:cs typeface="Times New Roman" panose="02020603050405020304" pitchFamily="18" charset="0"/>
              </a:rPr>
              <a:t>tracking </a:t>
            </a:r>
            <a:r>
              <a:rPr lang="en-GB" dirty="0">
                <a:latin typeface="Times New Roman" panose="02020603050405020304" pitchFamily="18" charset="0"/>
                <a:cs typeface="Times New Roman" panose="02020603050405020304" pitchFamily="18" charset="0"/>
              </a:rPr>
              <a:t>of there products.</a:t>
            </a:r>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92508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a:solidFill>
                  <a:srgbClr val="0070C0"/>
                </a:solidFill>
              </a:rPr>
              <a:t>Future of our project</a:t>
            </a: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GB" dirty="0">
                <a:cs typeface="Times New Roman" panose="02020603050405020304" pitchFamily="18" charset="0"/>
              </a:rPr>
              <a:t>Since our current aim was to study the location of users and improve our marketing ideas and that’s what we are keen on doing so that we can market in areas with less density with different mediums of advertising</a:t>
            </a:r>
            <a:r>
              <a:rPr lang="en-GB" dirty="0" smtClean="0"/>
              <a:t>.</a:t>
            </a:r>
          </a:p>
          <a:p>
            <a:pPr>
              <a:lnSpc>
                <a:spcPct val="150000"/>
              </a:lnSpc>
            </a:pPr>
            <a:r>
              <a:rPr lang="en-GB" dirty="0" smtClean="0"/>
              <a:t>Other aim was to show different users the delivery time based on there locale.</a:t>
            </a:r>
            <a:endParaRPr lang="en-GB" dirty="0"/>
          </a:p>
        </p:txBody>
      </p:sp>
    </p:spTree>
    <p:extLst>
      <p:ext uri="{BB962C8B-B14F-4D97-AF65-F5344CB8AC3E}">
        <p14:creationId xmlns:p14="http://schemas.microsoft.com/office/powerpoint/2010/main" val="2935935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We hope to implement many more ideas in qgis and use it in it’s full capacity to become a successful website</a:t>
            </a:r>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References :</a:t>
            </a:r>
            <a:endParaRPr lang="en-US" sz="2800" b="1" dirty="0">
              <a:solidFill>
                <a:srgbClr val="FF0000"/>
              </a:solidFill>
            </a:endParaRPr>
          </a:p>
        </p:txBody>
      </p:sp>
    </p:spTree>
    <p:extLst>
      <p:ext uri="{BB962C8B-B14F-4D97-AF65-F5344CB8AC3E}">
        <p14:creationId xmlns:p14="http://schemas.microsoft.com/office/powerpoint/2010/main" val="1618148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Additional  References</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r>
              <a:rPr lang="en-GB" dirty="0">
                <a:hlinkClick r:id="rId2"/>
              </a:rPr>
              <a:t>https://gisgeography.com/spatial-data-types-vector-raster/</a:t>
            </a:r>
            <a:endParaRPr lang="en-US" dirty="0" smtClean="0"/>
          </a:p>
          <a:p>
            <a:r>
              <a:rPr lang="en-GB" dirty="0">
                <a:hlinkClick r:id="rId3"/>
              </a:rPr>
              <a:t>https://www.census.gov/geographies/mapping-files.html</a:t>
            </a:r>
            <a:endParaRPr lang="en-US" dirty="0" smtClean="0"/>
          </a:p>
          <a:p>
            <a:r>
              <a:rPr lang="en-GB" dirty="0">
                <a:hlinkClick r:id="rId4"/>
              </a:rPr>
              <a:t>https://</a:t>
            </a:r>
            <a:r>
              <a:rPr lang="en-GB" dirty="0" smtClean="0">
                <a:hlinkClick r:id="rId4"/>
              </a:rPr>
              <a:t>www.researchgate.net/publication/224805896_Entity_relationship_modeling_of_spatial_data_for_geographic_information_systems</a:t>
            </a:r>
            <a:endParaRPr lang="en-US" dirty="0" smtClean="0"/>
          </a:p>
          <a:p>
            <a:r>
              <a:rPr lang="en-GB" dirty="0">
                <a:hlinkClick r:id="rId5"/>
              </a:rPr>
              <a:t>http://</a:t>
            </a:r>
            <a:r>
              <a:rPr lang="en-GB" dirty="0" smtClean="0">
                <a:hlinkClick r:id="rId5"/>
              </a:rPr>
              <a:t>www.gitta.info/SpatialQueries/en/text/SpatialQueries.pdf</a:t>
            </a:r>
            <a:endParaRPr lang="en-GB" dirty="0" smtClean="0"/>
          </a:p>
          <a:p>
            <a:r>
              <a:rPr lang="en-GB" dirty="0">
                <a:hlinkClick r:id="rId6"/>
              </a:rPr>
              <a:t>https://</a:t>
            </a:r>
            <a:r>
              <a:rPr lang="en-GB" dirty="0" smtClean="0">
                <a:hlinkClick r:id="rId6"/>
              </a:rPr>
              <a:t>docs.microsoft.com/en-us/sql/relational-databases/spatial/spatial-data-types-overview?view=sql-server-ver15</a:t>
            </a:r>
            <a:endParaRPr lang="en-GB" dirty="0" smtClean="0"/>
          </a:p>
          <a:p>
            <a:r>
              <a:rPr lang="en-GB" dirty="0">
                <a:hlinkClick r:id="rId7"/>
              </a:rPr>
              <a:t>https://documentation.qgis.org/</a:t>
            </a:r>
            <a:endParaRPr lang="en-US" dirty="0" smtClean="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Tree>
    <p:extLst>
      <p:ext uri="{BB962C8B-B14F-4D97-AF65-F5344CB8AC3E}">
        <p14:creationId xmlns:p14="http://schemas.microsoft.com/office/powerpoint/2010/main" val="2459469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Acknowledgement</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normAutofit/>
          </a:bodyPr>
          <a:lstStyle/>
          <a:p>
            <a:pPr marL="0" indent="0">
              <a:lnSpc>
                <a:spcPct val="150000"/>
              </a:lnSpc>
              <a:buNone/>
            </a:pPr>
            <a:r>
              <a:rPr lang="en-GB" sz="2400" dirty="0" smtClean="0"/>
              <a:t>We take this opportunity to thank the Department of Computer Engg. &amp; IT , VJTI for giving an opportunity to pursue this project work. Also, our special thanks to Faculty Development Centre (VJTI-DBATU) in Geo-informatics, Spatial Computing and Big Data Analytics, developed under the aegis of PMMMNMTT, MHRD, Govt of India, New Delhi, for capacity building in this domain, which helped us to take up this project work to deliverable level.</a:t>
            </a:r>
            <a:endParaRPr lang="en-GB" sz="2400" dirty="0"/>
          </a:p>
        </p:txBody>
      </p:sp>
    </p:spTree>
    <p:extLst>
      <p:ext uri="{BB962C8B-B14F-4D97-AF65-F5344CB8AC3E}">
        <p14:creationId xmlns:p14="http://schemas.microsoft.com/office/powerpoint/2010/main" val="30256098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1" y="2020389"/>
            <a:ext cx="10515600" cy="3230880"/>
          </a:xfrm>
        </p:spPr>
        <p:txBody>
          <a:bodyPr>
            <a:normAutofit/>
          </a:bodyPr>
          <a:lstStyle/>
          <a:p>
            <a:pPr algn="ctr"/>
            <a:r>
              <a:rPr lang="en-US" sz="11500" b="1" dirty="0" smtClean="0">
                <a:solidFill>
                  <a:srgbClr val="0070C0"/>
                </a:solidFill>
              </a:rPr>
              <a:t>THANK YOU</a:t>
            </a:r>
            <a:endParaRPr lang="en-US" sz="11500" b="1" dirty="0">
              <a:solidFill>
                <a:srgbClr val="0070C0"/>
              </a:solidFill>
            </a:endParaRPr>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Tree>
    <p:extLst>
      <p:ext uri="{BB962C8B-B14F-4D97-AF65-F5344CB8AC3E}">
        <p14:creationId xmlns:p14="http://schemas.microsoft.com/office/powerpoint/2010/main" val="1252492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Coordinate System</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nchor="t"/>
          <a:lstStyle/>
          <a:p>
            <a:pPr>
              <a:lnSpc>
                <a:spcPct val="150000"/>
              </a:lnSpc>
            </a:pPr>
            <a:r>
              <a:rPr lang="en-GB" dirty="0" smtClean="0"/>
              <a:t>We are using a </a:t>
            </a:r>
            <a:r>
              <a:rPr lang="en-GB" dirty="0"/>
              <a:t>coordinate system </a:t>
            </a:r>
            <a:r>
              <a:rPr lang="en-GB" dirty="0" smtClean="0"/>
              <a:t>of latitude-longitude which are often </a:t>
            </a:r>
            <a:r>
              <a:rPr lang="en-GB" dirty="0"/>
              <a:t>referred to as geographic coordinate systems</a:t>
            </a:r>
            <a:r>
              <a:rPr lang="en-GB" i="1" dirty="0"/>
              <a:t>.</a:t>
            </a:r>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Tree>
    <p:extLst>
      <p:ext uri="{BB962C8B-B14F-4D97-AF65-F5344CB8AC3E}">
        <p14:creationId xmlns:p14="http://schemas.microsoft.com/office/powerpoint/2010/main" val="3045090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Data Acquisition Methods:</a:t>
            </a:r>
            <a:endParaRPr lang="en-US" b="1" dirty="0">
              <a:solidFill>
                <a:srgbClr val="0070C0"/>
              </a:solidFill>
            </a:endParaRPr>
          </a:p>
        </p:txBody>
      </p:sp>
      <p:sp>
        <p:nvSpPr>
          <p:cNvPr id="3" name="Content Placeholder 2"/>
          <p:cNvSpPr>
            <a:spLocks noGrp="1"/>
          </p:cNvSpPr>
          <p:nvPr>
            <p:ph idx="1"/>
          </p:nvPr>
        </p:nvSpPr>
        <p:spPr>
          <a:xfrm>
            <a:off x="838200" y="1393371"/>
            <a:ext cx="10515600" cy="4436383"/>
          </a:xfrm>
        </p:spPr>
        <p:txBody>
          <a:bodyPr/>
          <a:lstStyle/>
          <a:p>
            <a:pPr>
              <a:lnSpc>
                <a:spcPct val="150000"/>
              </a:lnSpc>
            </a:pPr>
            <a:r>
              <a:rPr lang="en-US" dirty="0" smtClean="0"/>
              <a:t>The base file i.e. shape file of Maharashtra can be easily found on the internet</a:t>
            </a:r>
          </a:p>
          <a:p>
            <a:pPr>
              <a:lnSpc>
                <a:spcPct val="150000"/>
              </a:lnSpc>
            </a:pPr>
            <a:r>
              <a:rPr lang="en-US" dirty="0" smtClean="0"/>
              <a:t>The link for the same is mentioned in the below reference.</a:t>
            </a:r>
            <a:endParaRPr lang="en-US" dirty="0"/>
          </a:p>
        </p:txBody>
      </p:sp>
      <p:sp>
        <p:nvSpPr>
          <p:cNvPr id="5" name="Title 1"/>
          <p:cNvSpPr txBox="1">
            <a:spLocks/>
          </p:cNvSpPr>
          <p:nvPr/>
        </p:nvSpPr>
        <p:spPr>
          <a:xfrm>
            <a:off x="838200" y="5521234"/>
            <a:ext cx="10182225" cy="1057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rPr>
              <a:t>References : </a:t>
            </a:r>
            <a:r>
              <a:rPr lang="en-GB" sz="2400" dirty="0">
                <a:hlinkClick r:id="rId2"/>
              </a:rPr>
              <a:t>https://mapcruzin.com/free-maharashtra-country-city-place-gis-shapefiles.htm</a:t>
            </a:r>
            <a:endParaRPr lang="en-US" sz="2400" b="1" dirty="0">
              <a:solidFill>
                <a:srgbClr val="FF0000"/>
              </a:solidFill>
            </a:endParaRPr>
          </a:p>
        </p:txBody>
      </p:sp>
    </p:spTree>
    <p:extLst>
      <p:ext uri="{BB962C8B-B14F-4D97-AF65-F5344CB8AC3E}">
        <p14:creationId xmlns:p14="http://schemas.microsoft.com/office/powerpoint/2010/main" val="288181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Now coming to the point layer of users i.e. Latitudes and Longitudes</a:t>
            </a:r>
          </a:p>
          <a:p>
            <a:pPr>
              <a:lnSpc>
                <a:spcPct val="150000"/>
              </a:lnSpc>
            </a:pPr>
            <a:r>
              <a:rPr lang="en-GB" dirty="0">
                <a:cs typeface="Times New Roman" panose="02020603050405020304" pitchFamily="18" charset="0"/>
              </a:rPr>
              <a:t>Being a E-commerce company it was relatively easy for us to get the address </a:t>
            </a:r>
            <a:r>
              <a:rPr lang="en-GB" dirty="0" smtClean="0">
                <a:cs typeface="Times New Roman" panose="02020603050405020304" pitchFamily="18" charset="0"/>
              </a:rPr>
              <a:t>from </a:t>
            </a:r>
            <a:r>
              <a:rPr lang="en-GB" dirty="0">
                <a:cs typeface="Times New Roman" panose="02020603050405020304" pitchFamily="18" charset="0"/>
              </a:rPr>
              <a:t>the users on the sign up </a:t>
            </a:r>
            <a:r>
              <a:rPr lang="en-GB" dirty="0" smtClean="0">
                <a:cs typeface="Times New Roman" panose="02020603050405020304" pitchFamily="18" charset="0"/>
              </a:rPr>
              <a:t>section.</a:t>
            </a:r>
          </a:p>
          <a:p>
            <a:pPr>
              <a:lnSpc>
                <a:spcPct val="150000"/>
              </a:lnSpc>
            </a:pPr>
            <a:r>
              <a:rPr lang="en-GB" dirty="0">
                <a:cs typeface="Times New Roman" panose="02020603050405020304" pitchFamily="18" charset="0"/>
              </a:rPr>
              <a:t>T</a:t>
            </a:r>
            <a:r>
              <a:rPr lang="en-GB" dirty="0" smtClean="0">
                <a:cs typeface="Times New Roman" panose="02020603050405020304" pitchFamily="18" charset="0"/>
              </a:rPr>
              <a:t>hen </a:t>
            </a:r>
            <a:r>
              <a:rPr lang="en-GB" dirty="0">
                <a:cs typeface="Times New Roman" panose="02020603050405020304" pitchFamily="18" charset="0"/>
              </a:rPr>
              <a:t>we converted those address to Coordinates (i.e. Latitudes and Longitudes )</a:t>
            </a:r>
            <a:endParaRPr lang="en-US" dirty="0"/>
          </a:p>
        </p:txBody>
      </p:sp>
    </p:spTree>
    <p:extLst>
      <p:ext uri="{BB962C8B-B14F-4D97-AF65-F5344CB8AC3E}">
        <p14:creationId xmlns:p14="http://schemas.microsoft.com/office/powerpoint/2010/main" val="2018320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pPr algn="r"/>
            <a:r>
              <a:rPr lang="en-US" dirty="0" smtClean="0">
                <a:solidFill>
                  <a:srgbClr val="0070C0"/>
                </a:solidFill>
              </a:rPr>
              <a:t>Continue</a:t>
            </a:r>
            <a:endParaRPr lang="en-US"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Now coming to the point layer of supplier i.e. Latitudes and Longitudes</a:t>
            </a:r>
          </a:p>
          <a:p>
            <a:pPr>
              <a:lnSpc>
                <a:spcPct val="150000"/>
              </a:lnSpc>
            </a:pPr>
            <a:r>
              <a:rPr lang="en-GB" dirty="0" smtClean="0">
                <a:cs typeface="Times New Roman" panose="02020603050405020304" pitchFamily="18" charset="0"/>
              </a:rPr>
              <a:t>Our suppliers provided us with their address.</a:t>
            </a:r>
          </a:p>
          <a:p>
            <a:pPr>
              <a:lnSpc>
                <a:spcPct val="150000"/>
              </a:lnSpc>
            </a:pPr>
            <a:r>
              <a:rPr lang="en-GB" dirty="0">
                <a:cs typeface="Times New Roman" panose="02020603050405020304" pitchFamily="18" charset="0"/>
              </a:rPr>
              <a:t>T</a:t>
            </a:r>
            <a:r>
              <a:rPr lang="en-GB" dirty="0" smtClean="0">
                <a:cs typeface="Times New Roman" panose="02020603050405020304" pitchFamily="18" charset="0"/>
              </a:rPr>
              <a:t>hen </a:t>
            </a:r>
            <a:r>
              <a:rPr lang="en-GB" dirty="0">
                <a:cs typeface="Times New Roman" panose="02020603050405020304" pitchFamily="18" charset="0"/>
              </a:rPr>
              <a:t>we converted those address to Coordinates (i.e. Latitudes and Longitudes )</a:t>
            </a:r>
            <a:endParaRPr lang="en-US" dirty="0"/>
          </a:p>
        </p:txBody>
      </p:sp>
    </p:spTree>
    <p:extLst>
      <p:ext uri="{BB962C8B-B14F-4D97-AF65-F5344CB8AC3E}">
        <p14:creationId xmlns:p14="http://schemas.microsoft.com/office/powerpoint/2010/main" val="371698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Geo-referencing</a:t>
            </a:r>
            <a:endParaRPr lang="en-US" b="1" dirty="0">
              <a:solidFill>
                <a:srgbClr val="0070C0"/>
              </a:solidFill>
            </a:endParaRPr>
          </a:p>
        </p:txBody>
      </p:sp>
      <p:sp>
        <p:nvSpPr>
          <p:cNvPr id="3" name="Content Placeholder 2"/>
          <p:cNvSpPr>
            <a:spLocks noGrp="1"/>
          </p:cNvSpPr>
          <p:nvPr>
            <p:ph idx="1"/>
          </p:nvPr>
        </p:nvSpPr>
        <p:spPr>
          <a:xfrm>
            <a:off x="838200" y="1243012"/>
            <a:ext cx="10515600" cy="4760913"/>
          </a:xfrm>
        </p:spPr>
        <p:txBody>
          <a:bodyPr/>
          <a:lstStyle/>
          <a:p>
            <a:pPr>
              <a:lnSpc>
                <a:spcPct val="150000"/>
              </a:lnSpc>
            </a:pPr>
            <a:r>
              <a:rPr lang="en-US" dirty="0" smtClean="0"/>
              <a:t>We are using </a:t>
            </a:r>
            <a:r>
              <a:rPr lang="en-GB" dirty="0" smtClean="0"/>
              <a:t>geo-referencing </a:t>
            </a:r>
            <a:r>
              <a:rPr lang="en-GB" dirty="0"/>
              <a:t>	</a:t>
            </a:r>
            <a:r>
              <a:rPr lang="en-GB" dirty="0" smtClean="0"/>
              <a:t>to relate the coordinate system onto our base map projection.</a:t>
            </a:r>
            <a:endParaRPr lang="en-GB" dirty="0"/>
          </a:p>
          <a:p>
            <a:endParaRPr lang="en-US" dirty="0"/>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Tree>
    <p:extLst>
      <p:ext uri="{BB962C8B-B14F-4D97-AF65-F5344CB8AC3E}">
        <p14:creationId xmlns:p14="http://schemas.microsoft.com/office/powerpoint/2010/main" val="2639242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300"/>
          </a:xfrm>
        </p:spPr>
        <p:txBody>
          <a:bodyPr>
            <a:normAutofit/>
          </a:bodyPr>
          <a:lstStyle/>
          <a:p>
            <a:r>
              <a:rPr lang="en-US" b="1" dirty="0" smtClean="0">
                <a:solidFill>
                  <a:srgbClr val="0070C0"/>
                </a:solidFill>
              </a:rPr>
              <a:t>ER DIAGRAM</a:t>
            </a:r>
            <a:endParaRPr lang="en-US" b="1" dirty="0">
              <a:solidFill>
                <a:srgbClr val="0070C0"/>
              </a:solidFill>
            </a:endParaRPr>
          </a:p>
        </p:txBody>
      </p:sp>
      <p:sp>
        <p:nvSpPr>
          <p:cNvPr id="5" name="Title 1"/>
          <p:cNvSpPr txBox="1">
            <a:spLocks/>
          </p:cNvSpPr>
          <p:nvPr/>
        </p:nvSpPr>
        <p:spPr>
          <a:xfrm>
            <a:off x="838199" y="6003926"/>
            <a:ext cx="101822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032" y="1825625"/>
            <a:ext cx="10031935" cy="4351338"/>
          </a:xfrm>
        </p:spPr>
      </p:pic>
    </p:spTree>
    <p:extLst>
      <p:ext uri="{BB962C8B-B14F-4D97-AF65-F5344CB8AC3E}">
        <p14:creationId xmlns:p14="http://schemas.microsoft.com/office/powerpoint/2010/main" val="2963246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854</TotalTime>
  <Words>1267</Words>
  <Application>Microsoft Office PowerPoint</Application>
  <PresentationFormat>Widescreen</PresentationFormat>
  <Paragraphs>394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Presentation Template</vt:lpstr>
      <vt:lpstr>JUSTTANNED.COM</vt:lpstr>
      <vt:lpstr>Problem Statement</vt:lpstr>
      <vt:lpstr>Data Type Used</vt:lpstr>
      <vt:lpstr>Coordinate System</vt:lpstr>
      <vt:lpstr>Data Acquisition Methods:</vt:lpstr>
      <vt:lpstr>Continue</vt:lpstr>
      <vt:lpstr>Continue</vt:lpstr>
      <vt:lpstr>Geo-referencing</vt:lpstr>
      <vt:lpstr>ER DIAGRAM</vt:lpstr>
      <vt:lpstr>RELATION SCHEMA</vt:lpstr>
      <vt:lpstr>Data Dictionary</vt:lpstr>
      <vt:lpstr>Continue</vt:lpstr>
      <vt:lpstr>What kind of layer did we use?</vt:lpstr>
      <vt:lpstr>Data capture methods:</vt:lpstr>
      <vt:lpstr>Continue</vt:lpstr>
      <vt:lpstr>Continue</vt:lpstr>
      <vt:lpstr>Map Visualization (Base layer) </vt:lpstr>
      <vt:lpstr>Continue</vt:lpstr>
      <vt:lpstr>Map Visualization (Points layer-Users) </vt:lpstr>
      <vt:lpstr>PowerPoint Presentation</vt:lpstr>
      <vt:lpstr>Continue</vt:lpstr>
      <vt:lpstr>Map Visualization (Points layer-Supplier) </vt:lpstr>
      <vt:lpstr>Continue</vt:lpstr>
      <vt:lpstr>Continue</vt:lpstr>
      <vt:lpstr>How did we map the maps in your project work ?</vt:lpstr>
      <vt:lpstr>Queries in QGIS:</vt:lpstr>
      <vt:lpstr>Continue</vt:lpstr>
      <vt:lpstr>Spatial Analysis</vt:lpstr>
      <vt:lpstr>Continue</vt:lpstr>
      <vt:lpstr>Importance of QGIS in our project</vt:lpstr>
      <vt:lpstr>Continue</vt:lpstr>
      <vt:lpstr>Other Application of QGIS that can implemented in our project in the coming future</vt:lpstr>
      <vt:lpstr>Continue</vt:lpstr>
      <vt:lpstr>Continue</vt:lpstr>
      <vt:lpstr>Future of our project</vt:lpstr>
      <vt:lpstr>Continue</vt:lpstr>
      <vt:lpstr>Additional  References</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JUSTTANNED.COM</dc:title>
  <dc:creator>pratikjain8118@gmail.com</dc:creator>
  <cp:lastModifiedBy>pratikjain8118@gmail.com</cp:lastModifiedBy>
  <cp:revision>27</cp:revision>
  <dcterms:created xsi:type="dcterms:W3CDTF">2020-04-26T08:14:11Z</dcterms:created>
  <dcterms:modified xsi:type="dcterms:W3CDTF">2020-04-28T06:47:46Z</dcterms:modified>
</cp:coreProperties>
</file>