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6" r:id="rId6"/>
    <p:sldId id="265" r:id="rId7"/>
    <p:sldId id="261" r:id="rId8"/>
    <p:sldId id="262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kshmiGita" initials="L" lastIdx="1" clrIdx="0">
    <p:extLst>
      <p:ext uri="{19B8F6BF-5375-455C-9EA6-DF929625EA0E}">
        <p15:presenceInfo xmlns:p15="http://schemas.microsoft.com/office/powerpoint/2012/main" userId="LakshmiGi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D9483-AAC0-4A70-862E-8A7ED1BC2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CA033-DC7C-4405-A18B-5CBBA8196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EA13-9956-4CBD-854B-79001232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6658-2C4F-4490-8C29-2B6E08EE60DE}" type="datetimeFigureOut">
              <a:rPr lang="en-IN" smtClean="0"/>
              <a:t>23-05-2019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D3462-7B76-4CD3-933E-05F8436A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0D4E0-BB2A-4B11-8C1A-EEF2624C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2987-562B-4B11-A59F-B335F6EDA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25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F371-C86F-4C32-88B3-94A5891E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3F4C5-B468-464D-95F9-F69D71E97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0B9F4-8FD3-4153-8A8C-E29B19E5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6658-2C4F-4490-8C29-2B6E08EE60DE}" type="datetimeFigureOut">
              <a:rPr lang="en-IN" smtClean="0"/>
              <a:t>23-05-2019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93BCC-AC55-4C83-B6D7-C70FE994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345C3-AED4-483B-AE8E-30EED02B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2987-562B-4B11-A59F-B335F6EDA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27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483E0-A53E-4114-B039-C1C83511C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C34BE-9D53-4C39-A748-2FC1BA0D3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DEA59-60D5-4DDF-AD17-FAFA8F2A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6658-2C4F-4490-8C29-2B6E08EE60DE}" type="datetimeFigureOut">
              <a:rPr lang="en-IN" smtClean="0"/>
              <a:t>23-05-2019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CC9B9-A55E-4816-973C-4325824D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56B7F-04BB-48BB-BD08-46F5EE72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2987-562B-4B11-A59F-B335F6EDA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88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C3EF-3FF5-4605-9E8A-E014CB32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8A63F-8323-4AB9-9272-AF2C652BF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F6575-D228-4942-9578-8EE0AF23C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6658-2C4F-4490-8C29-2B6E08EE60DE}" type="datetimeFigureOut">
              <a:rPr lang="en-IN" smtClean="0"/>
              <a:t>23-05-2019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7C251-110B-4955-98BE-58344D78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AB3BF-15CB-412A-9E28-663FCD1E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2987-562B-4B11-A59F-B335F6EDA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6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8165-C40A-40D0-BC3E-2BB8E761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EBB42-A6CE-4519-AAF2-05D40A60B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31F7D-7B20-4087-916D-680287FE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6658-2C4F-4490-8C29-2B6E08EE60DE}" type="datetimeFigureOut">
              <a:rPr lang="en-IN" smtClean="0"/>
              <a:t>23-05-2019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5FFDB-CA80-4EBD-8FA4-90A3D6C5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05B0A-AED4-467D-83A4-AA4C3736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2987-562B-4B11-A59F-B335F6EDA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38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7105-65A5-465B-9290-76A81BDE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DDFE8-C5FF-419F-98FC-FE8691889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874CC-2E3A-4F13-BC01-0D2B73AAE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17C25-7617-4CA3-8C00-979F3429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6658-2C4F-4490-8C29-2B6E08EE60DE}" type="datetimeFigureOut">
              <a:rPr lang="en-IN" smtClean="0"/>
              <a:t>23-05-2019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A6EA8-6901-4190-AE70-C908F7A8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0864D-F152-4A29-9A17-E064C292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2987-562B-4B11-A59F-B335F6EDA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0064-D8C9-4A17-9CE4-58EDE1541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0B7DD-DB07-4D76-81F8-2A0A810CB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8E993-846B-4BD0-95D3-EE202C523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5B9AF-D10D-4515-A7A8-2150A1086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49BB9-0EB8-41FA-A2A3-372B8FF11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279D5F-1F6A-4B39-A41E-03824EEC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6658-2C4F-4490-8C29-2B6E08EE60DE}" type="datetimeFigureOut">
              <a:rPr lang="en-IN" smtClean="0"/>
              <a:t>23-05-2019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2319C-BF6C-4233-B023-A87034CF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5D7785-79B2-4620-9747-F4E145C1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2987-562B-4B11-A59F-B335F6EDA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30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D990-37C8-4150-BF67-E276750F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2FA7C4-6FD8-45B0-AB6E-7034A604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6658-2C4F-4490-8C29-2B6E08EE60DE}" type="datetimeFigureOut">
              <a:rPr lang="en-IN" smtClean="0"/>
              <a:t>23-05-2019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E165C-DE90-45C4-B60D-B7AFEEC6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E1471-64AE-4712-AEF3-6EDE40C3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2987-562B-4B11-A59F-B335F6EDA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0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8CDD4-2FE7-4656-8228-52E6B531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6658-2C4F-4490-8C29-2B6E08EE60DE}" type="datetimeFigureOut">
              <a:rPr lang="en-IN" smtClean="0"/>
              <a:t>23-05-2019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54F15-F7C7-46D4-8EDA-90347239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63F81-41BE-4E72-B718-E1ECF199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2987-562B-4B11-A59F-B335F6EDA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46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A069-E18B-42A4-93AE-A3F6D15C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121A-B671-421B-B609-FB6D95FBC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B1BA1-8C17-46F7-8E25-EB4E0BD5F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CCC08-8BBD-49A7-AC8F-04713871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6658-2C4F-4490-8C29-2B6E08EE60DE}" type="datetimeFigureOut">
              <a:rPr lang="en-IN" smtClean="0"/>
              <a:t>23-05-2019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639E4-C733-4F89-8312-07153F9D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DAA55-C4A9-464B-9C49-A4B9B0A7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2987-562B-4B11-A59F-B335F6EDA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66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9B88-8A79-403E-83E9-8110B67D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5B205-BD57-4705-AEBF-E09B4D751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EC8FD-1F83-4985-95BA-E05B9AFA6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22357-331F-4F7B-8677-D23514BF9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6658-2C4F-4490-8C29-2B6E08EE60DE}" type="datetimeFigureOut">
              <a:rPr lang="en-IN" smtClean="0"/>
              <a:t>23-05-2019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84793-B5A1-4DB2-B3CC-8F8921C8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829A0-83A2-4904-8C22-FBB294C7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2987-562B-4B11-A59F-B335F6EDA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55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B2D7FA-D5D6-45A5-8E86-F8E1833E3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027A9-5E15-49B6-BE0D-9D693E9C4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3E192-22F2-4F2A-96A4-FF83D0FA5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06658-2C4F-4490-8C29-2B6E08EE60DE}" type="datetimeFigureOut">
              <a:rPr lang="en-IN" smtClean="0"/>
              <a:t>23-05-2019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424C0-AFAB-4477-B49F-F177F0929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E0EAA-FD36-41CF-944B-32AF7F2FF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92987-562B-4B11-A59F-B335F6EDA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41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5BF9-5650-4E18-85C4-B3CAF87D5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6454" y="1954923"/>
            <a:ext cx="8681545" cy="1061545"/>
          </a:xfrm>
        </p:spPr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Accenture</a:t>
            </a:r>
            <a:r>
              <a:rPr lang="en-IN" dirty="0"/>
              <a:t> AWS </a:t>
            </a:r>
            <a:r>
              <a:rPr lang="en-IN" dirty="0" err="1"/>
              <a:t>Parchey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5F746-4BEA-47E5-88BE-2B0E2CF8C5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NEW IT Technology </a:t>
            </a:r>
          </a:p>
          <a:p>
            <a:r>
              <a:rPr lang="en-IN" dirty="0"/>
              <a:t>Amazon Web Services</a:t>
            </a:r>
          </a:p>
          <a:p>
            <a:r>
              <a:rPr lang="en-IN" dirty="0"/>
              <a:t>Prepared by GTST - TEAM – </a:t>
            </a:r>
            <a:r>
              <a:rPr lang="en-IN" dirty="0" err="1"/>
              <a:t>Hrushi</a:t>
            </a:r>
            <a:r>
              <a:rPr lang="en-IN" dirty="0"/>
              <a:t>  </a:t>
            </a:r>
            <a:r>
              <a:rPr lang="en-IN" dirty="0" err="1"/>
              <a:t>Kesava</a:t>
            </a:r>
            <a:r>
              <a:rPr lang="en-IN" dirty="0"/>
              <a:t> Gupta P L </a:t>
            </a:r>
          </a:p>
          <a:p>
            <a:r>
              <a:rPr lang="en-IN" dirty="0"/>
              <a:t>Contributed to Accenture  </a:t>
            </a:r>
            <a:r>
              <a:rPr lang="en-IN" dirty="0" err="1"/>
              <a:t>Parchey</a:t>
            </a:r>
            <a:r>
              <a:rPr lang="en-IN" dirty="0"/>
              <a:t> Event</a:t>
            </a:r>
          </a:p>
          <a:p>
            <a:endParaRPr lang="en-IN" dirty="0"/>
          </a:p>
        </p:txBody>
      </p:sp>
      <p:pic>
        <p:nvPicPr>
          <p:cNvPr id="8194" name="Picture 2" descr="Accenture">
            <a:extLst>
              <a:ext uri="{FF2B5EF4-FFF2-40B4-BE49-F238E27FC236}">
                <a16:creationId xmlns:a16="http://schemas.microsoft.com/office/drawing/2014/main" id="{830AFDDE-1B26-4AA2-A90F-C51DDE807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70" y="632773"/>
            <a:ext cx="3668023" cy="8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847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FA50-6F1E-4AEF-B3D2-4FE59B3D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AWS Pace of Innovation     (2005-2010)                                                                             Â» Amazo...">
            <a:extLst>
              <a:ext uri="{FF2B5EF4-FFF2-40B4-BE49-F238E27FC236}">
                <a16:creationId xmlns:a16="http://schemas.microsoft.com/office/drawing/2014/main" id="{6717E0B2-8314-4AA5-8177-0E06F6AC4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148" y="1690688"/>
            <a:ext cx="6934200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916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9E48-8195-4A5B-B27B-BF63C4CD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Infrastructurebuilding blocks ">
            <a:extLst>
              <a:ext uri="{FF2B5EF4-FFF2-40B4-BE49-F238E27FC236}">
                <a16:creationId xmlns:a16="http://schemas.microsoft.com/office/drawing/2014/main" id="{562B693A-7DA3-463C-9FFD-0EC1654A2F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048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9B0D-A2DB-46FF-8AB2-FFF7A8D2A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EC2 Instance</a:t>
            </a:r>
          </a:p>
        </p:txBody>
      </p:sp>
      <p:pic>
        <p:nvPicPr>
          <p:cNvPr id="3074" name="Picture 2" descr="Amazon Elastic Compute Cloud Amazon EC2 = Virtual Machine Amazon EC2: on-demand compute power  ï§   Obtain and boot new ser...">
            <a:extLst>
              <a:ext uri="{FF2B5EF4-FFF2-40B4-BE49-F238E27FC236}">
                <a16:creationId xmlns:a16="http://schemas.microsoft.com/office/drawing/2014/main" id="{A9500177-2C6B-4BB1-8B35-8786FA133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183" y="1690688"/>
            <a:ext cx="69342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988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8D3D-E1B2-49FF-BF34-A121FA7D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Infrastructurebuilding blocks ">
            <a:extLst>
              <a:ext uri="{FF2B5EF4-FFF2-40B4-BE49-F238E27FC236}">
                <a16:creationId xmlns:a16="http://schemas.microsoft.com/office/drawing/2014/main" id="{413A969C-4352-4BDE-902A-353525816F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703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707D-3262-4CE4-B10A-916637EF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Amazon Elastic Block Store (EBS) You can use Amazon EBS as you would use a hard drive on a physical server. Amazon EBS is ...">
            <a:extLst>
              <a:ext uri="{FF2B5EF4-FFF2-40B4-BE49-F238E27FC236}">
                <a16:creationId xmlns:a16="http://schemas.microsoft.com/office/drawing/2014/main" id="{33E7B8C6-18F6-45B0-91D6-54612354F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881351"/>
            <a:ext cx="6934200" cy="414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535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71C7-E942-4E78-B4E9-32875BEE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Amazon Simple Storage Service (S3) In traditional on-premise applications, this type of data would ordinarily be maintaine...">
            <a:extLst>
              <a:ext uri="{FF2B5EF4-FFF2-40B4-BE49-F238E27FC236}">
                <a16:creationId xmlns:a16="http://schemas.microsoft.com/office/drawing/2014/main" id="{BE36A1DE-A895-4E45-94B6-150FF9946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899" y="2459421"/>
            <a:ext cx="7692259" cy="356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79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250A2-E620-4F58-BF0D-34ADF10D4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Infrastructurebuilding blocks ">
            <a:extLst>
              <a:ext uri="{FF2B5EF4-FFF2-40B4-BE49-F238E27FC236}">
                <a16:creationId xmlns:a16="http://schemas.microsoft.com/office/drawing/2014/main" id="{E1F09CE3-DE31-4345-AC30-5D476F63F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828799"/>
            <a:ext cx="69342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045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A58C-3F57-4C72-9444-D37B3099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194" name="Picture 2" descr="Infrastructurebuilding blocks ">
            <a:extLst>
              <a:ext uri="{FF2B5EF4-FFF2-40B4-BE49-F238E27FC236}">
                <a16:creationId xmlns:a16="http://schemas.microsoft.com/office/drawing/2014/main" id="{48679301-5459-469A-8221-FD1322A00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141" y="1902372"/>
            <a:ext cx="6934200" cy="446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576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425C-709C-4341-A067-1D25C232A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 descr="Amazon Relational Database Service (RDS) Amazon RDS = MySQL and Oracle 11g Managed Database Amazon RDS automates common ad...">
            <a:extLst>
              <a:ext uri="{FF2B5EF4-FFF2-40B4-BE49-F238E27FC236}">
                <a16:creationId xmlns:a16="http://schemas.microsoft.com/office/drawing/2014/main" id="{5FFD6733-76A4-4959-BCC4-BAF6F623A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070537"/>
            <a:ext cx="6934200" cy="395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284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9CB2-9F0D-4C92-B35D-BE383C6A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 descr="Cross ServicefeaturesPlatform buildingblocksInfrastructurebuilding blocks ">
            <a:extLst>
              <a:ext uri="{FF2B5EF4-FFF2-40B4-BE49-F238E27FC236}">
                <a16:creationId xmlns:a16="http://schemas.microsoft.com/office/drawing/2014/main" id="{6C971471-0FDB-4912-87CE-9A3600ADA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923393"/>
            <a:ext cx="6934200" cy="410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81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What is Cloud Computing? Cloud Computing is also a utility service - giving you access to technology resources managed by ...">
            <a:extLst>
              <a:ext uri="{FF2B5EF4-FFF2-40B4-BE49-F238E27FC236}">
                <a16:creationId xmlns:a16="http://schemas.microsoft.com/office/drawing/2014/main" id="{95F37D57-EFD8-49E0-8395-E83575C30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828675"/>
            <a:ext cx="69342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ccenture">
            <a:extLst>
              <a:ext uri="{FF2B5EF4-FFF2-40B4-BE49-F238E27FC236}">
                <a16:creationId xmlns:a16="http://schemas.microsoft.com/office/drawing/2014/main" id="{2190E1B8-889F-43A0-9BE9-3F591107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26" y="641131"/>
            <a:ext cx="1746782" cy="39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840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51F1-D045-4274-AAFF-9D0D0C727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266" name="Picture 2" descr="How do you get started with Elastic Beanstalk?     Developers simply upload their application.       Elastic Beanstalk han...">
            <a:extLst>
              <a:ext uri="{FF2B5EF4-FFF2-40B4-BE49-F238E27FC236}">
                <a16:creationId xmlns:a16="http://schemas.microsoft.com/office/drawing/2014/main" id="{562AC100-F1C3-4338-8044-A74191865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828799"/>
            <a:ext cx="69342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893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6472-B55A-4E68-AADB-FD0EBCB3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 descr="Tools to accessservicesCross ServicefeaturesPlatform buildingblocksInfrastructurebuilding blocks ">
            <a:extLst>
              <a:ext uri="{FF2B5EF4-FFF2-40B4-BE49-F238E27FC236}">
                <a16:creationId xmlns:a16="http://schemas.microsoft.com/office/drawing/2014/main" id="{81CD49B2-478F-4D43-9165-F07D2C10E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933903"/>
            <a:ext cx="6934200" cy="409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094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FBE5-EDB3-44C9-B36B-8D2BD536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3314" name="Picture 2" descr="ATTIK - Scion âReinvent the WheelsâCampaignSituationATTIK, a full-service advertising agency, was asked by Scion todeploy ...">
            <a:extLst>
              <a:ext uri="{FF2B5EF4-FFF2-40B4-BE49-F238E27FC236}">
                <a16:creationId xmlns:a16="http://schemas.microsoft.com/office/drawing/2014/main" id="{4C510DD4-FFA1-4752-9192-B20A3C16B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631" y="1690688"/>
            <a:ext cx="69342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73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1513-AF80-43C5-BD6A-7DACE953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 descr="NASA - Mission Data Processing Challenge Because of the latency of data transmission from and to Mars, during a 2 hour win...">
            <a:extLst>
              <a:ext uri="{FF2B5EF4-FFF2-40B4-BE49-F238E27FC236}">
                <a16:creationId xmlns:a16="http://schemas.microsoft.com/office/drawing/2014/main" id="{D4100FFA-68B8-4923-8D02-6E065BAA7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944413"/>
            <a:ext cx="6934200" cy="408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315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2D94-EA0C-4FCC-8F33-5157CFCC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 descr="NASA â MISSION DATA PROCESSING               Daily Mars Rover Data Processing Window Pre-cloud:                           ...">
            <a:extLst>
              <a:ext uri="{FF2B5EF4-FFF2-40B4-BE49-F238E27FC236}">
                <a16:creationId xmlns:a16="http://schemas.microsoft.com/office/drawing/2014/main" id="{4B036748-E2EA-4A61-BB54-B7CB8F536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891861"/>
            <a:ext cx="6934200" cy="413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62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28324-6BEB-4C20-89FD-617E41A5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 descr="Common Use Casesâ¢ Web site hostingâ¢ Application hosting/SaaS hostingâ¢ Mobile and Social Applicationsâ¢ Internal IT applicat...">
            <a:extLst>
              <a:ext uri="{FF2B5EF4-FFF2-40B4-BE49-F238E27FC236}">
                <a16:creationId xmlns:a16="http://schemas.microsoft.com/office/drawing/2014/main" id="{EB5424EF-F4B6-4F14-80C3-4347D336A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017985"/>
            <a:ext cx="6934200" cy="401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69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367F-F120-43D4-AB33-86B3E806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 descr="AWS Security Certifications and Validations:  ï§   SAS 70 Type II  ï§   PCI DSS  ï§   ISO 27001  ï§   FISMA Low Security White...">
            <a:extLst>
              <a:ext uri="{FF2B5EF4-FFF2-40B4-BE49-F238E27FC236}">
                <a16:creationId xmlns:a16="http://schemas.microsoft.com/office/drawing/2014/main" id="{DA0E8D48-C045-4C9F-81A8-3DFE4FBF1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186151"/>
            <a:ext cx="6934200" cy="384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83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F4495-EB09-4BA9-93CC-67ED0734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 descr="Predicting Costs Calculator  http://calculator.s3.amazonaws.com/calc5.html Economics Center  http://aws.amazon.com/economi...">
            <a:extLst>
              <a:ext uri="{FF2B5EF4-FFF2-40B4-BE49-F238E27FC236}">
                <a16:creationId xmlns:a16="http://schemas.microsoft.com/office/drawing/2014/main" id="{5C49A039-C2DC-4430-BDED-9C33EEF262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006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7EFC-06BC-496A-9F5F-9001941A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458" name="Picture 2" descr="AWS Premium Support ">
            <a:extLst>
              <a:ext uri="{FF2B5EF4-FFF2-40B4-BE49-F238E27FC236}">
                <a16:creationId xmlns:a16="http://schemas.microsoft.com/office/drawing/2014/main" id="{6BA44253-BFE5-4A26-9C51-B480C3C91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017985"/>
            <a:ext cx="6934200" cy="401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316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66150-9E42-48C1-8D5D-70DFBC63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482" name="Picture 2" descr="AWS Premium Support ">
            <a:extLst>
              <a:ext uri="{FF2B5EF4-FFF2-40B4-BE49-F238E27FC236}">
                <a16:creationId xmlns:a16="http://schemas.microsoft.com/office/drawing/2014/main" id="{7F1497B1-8101-4F49-87C4-9D39657E5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610" y="1690688"/>
            <a:ext cx="69342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31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Cloud Computing?An analogy: think of electricity servicesâ¦                                   You simply plug into ...">
            <a:extLst>
              <a:ext uri="{FF2B5EF4-FFF2-40B4-BE49-F238E27FC236}">
                <a16:creationId xmlns:a16="http://schemas.microsoft.com/office/drawing/2014/main" id="{5BF05F68-4F17-423D-A5E0-6F93E5901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828675"/>
            <a:ext cx="69342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ccenture">
            <a:extLst>
              <a:ext uri="{FF2B5EF4-FFF2-40B4-BE49-F238E27FC236}">
                <a16:creationId xmlns:a16="http://schemas.microsoft.com/office/drawing/2014/main" id="{FC0E0B66-9BBA-40D1-B7A6-0A0DF750E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84" y="588579"/>
            <a:ext cx="1700815" cy="38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154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F990-CCDB-47B0-A34F-4CB67884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506" name="Picture 2" descr="Questions and Discussion? ">
            <a:extLst>
              <a:ext uri="{FF2B5EF4-FFF2-40B4-BE49-F238E27FC236}">
                <a16:creationId xmlns:a16="http://schemas.microsoft.com/office/drawing/2014/main" id="{32F4EE49-00A1-436F-A9E2-25D279EF9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687" y="1690688"/>
            <a:ext cx="69342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482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D656-98CC-40B8-8CEA-90DBEC00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2530" name="Picture 2" descr="Thank You! ">
            <a:extLst>
              <a:ext uri="{FF2B5EF4-FFF2-40B4-BE49-F238E27FC236}">
                <a16:creationId xmlns:a16="http://schemas.microsoft.com/office/drawing/2014/main" id="{9FB2FFC8-8A05-4981-B181-CA137784C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017985"/>
            <a:ext cx="6934200" cy="401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365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4E44-E48C-49C1-9288-A7D80BA3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3554" name="Picture 2" descr="Introduction to Amazon Web Services">
            <a:extLst>
              <a:ext uri="{FF2B5EF4-FFF2-40B4-BE49-F238E27FC236}">
                <a16:creationId xmlns:a16="http://schemas.microsoft.com/office/drawing/2014/main" id="{6EC18DEA-8335-4639-9599-445403676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975945"/>
            <a:ext cx="6934200" cy="405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78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The Cloud Scales: Customers in 190Countries ">
            <a:extLst>
              <a:ext uri="{FF2B5EF4-FFF2-40B4-BE49-F238E27FC236}">
                <a16:creationId xmlns:a16="http://schemas.microsoft.com/office/drawing/2014/main" id="{94E22DEA-037F-4BD5-B073-AF7F137D0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828675"/>
            <a:ext cx="69342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ccenture">
            <a:extLst>
              <a:ext uri="{FF2B5EF4-FFF2-40B4-BE49-F238E27FC236}">
                <a16:creationId xmlns:a16="http://schemas.microsoft.com/office/drawing/2014/main" id="{C38991F7-F735-4FDA-86C8-0259E3C51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84" y="588579"/>
            <a:ext cx="1700815" cy="38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36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The Cloud Scales: Partner Ecosystem ">
            <a:extLst>
              <a:ext uri="{FF2B5EF4-FFF2-40B4-BE49-F238E27FC236}">
                <a16:creationId xmlns:a16="http://schemas.microsoft.com/office/drawing/2014/main" id="{A020C061-48B0-4FEE-8BD5-F5E9B5DDC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828675"/>
            <a:ext cx="69342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ccenture">
            <a:extLst>
              <a:ext uri="{FF2B5EF4-FFF2-40B4-BE49-F238E27FC236}">
                <a16:creationId xmlns:a16="http://schemas.microsoft.com/office/drawing/2014/main" id="{2CE720C1-84C8-4349-BC86-4B0729E1B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26" y="641131"/>
            <a:ext cx="1746782" cy="39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32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The Cloud Scales: AWS Global ReachAWS Regions US East (Northern Virginia) US West (Northern California) Europe (Dublin) As...">
            <a:extLst>
              <a:ext uri="{FF2B5EF4-FFF2-40B4-BE49-F238E27FC236}">
                <a16:creationId xmlns:a16="http://schemas.microsoft.com/office/drawing/2014/main" id="{AF78D863-AE79-4BB6-86DA-E5D44FC11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828675"/>
            <a:ext cx="69342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ccenture">
            <a:extLst>
              <a:ext uri="{FF2B5EF4-FFF2-40B4-BE49-F238E27FC236}">
                <a16:creationId xmlns:a16="http://schemas.microsoft.com/office/drawing/2014/main" id="{55A1FC1D-C05A-4918-BB62-7C23F1A68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10" y="641131"/>
            <a:ext cx="2046098" cy="39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147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6578-58CE-4A5A-B75C-7D3A61AAD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640" y="365125"/>
            <a:ext cx="9178159" cy="1325563"/>
          </a:xfrm>
        </p:spPr>
        <p:txBody>
          <a:bodyPr/>
          <a:lstStyle/>
          <a:p>
            <a:r>
              <a:rPr lang="en-IN" dirty="0"/>
              <a:t>WHY ARE PEOPLE SO EXCITED</a:t>
            </a:r>
          </a:p>
        </p:txBody>
      </p:sp>
      <p:pic>
        <p:nvPicPr>
          <p:cNvPr id="5122" name="Picture 2" descr="Attributes of Cloud Computing No capital expenditure Pay as you go and pay only for what you use True elastic capacity; Sc...">
            <a:extLst>
              <a:ext uri="{FF2B5EF4-FFF2-40B4-BE49-F238E27FC236}">
                <a16:creationId xmlns:a16="http://schemas.microsoft.com/office/drawing/2014/main" id="{4EBF3FB6-B3FE-436A-B257-3BE2CCC05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986455"/>
            <a:ext cx="6934200" cy="404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ccenture">
            <a:extLst>
              <a:ext uri="{FF2B5EF4-FFF2-40B4-BE49-F238E27FC236}">
                <a16:creationId xmlns:a16="http://schemas.microsoft.com/office/drawing/2014/main" id="{C206D641-FB09-442B-AA95-AD89102A2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28" y="365125"/>
            <a:ext cx="1733085" cy="45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2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1A2A9-3017-4B64-8B4F-97C5D4BF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Elastic and Pay-Per-Use Infrastructure    Infrastructure    Cost $                                       Unable to        ...">
            <a:extLst>
              <a:ext uri="{FF2B5EF4-FFF2-40B4-BE49-F238E27FC236}">
                <a16:creationId xmlns:a16="http://schemas.microsoft.com/office/drawing/2014/main" id="{1F8601DB-D090-4E2B-BDE9-A0F821C80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899" y="1881351"/>
            <a:ext cx="7650217" cy="461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911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BF1F-937F-4511-BBF2-3B39711F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 Demand</a:t>
            </a:r>
          </a:p>
        </p:txBody>
      </p:sp>
      <p:pic>
        <p:nvPicPr>
          <p:cNvPr id="7170" name="Picture 2" descr="Example: Wall Street App on                                 Amazon EC23000 -                      3000 CPUâs for one firmâ...">
            <a:extLst>
              <a:ext uri="{FF2B5EF4-FFF2-40B4-BE49-F238E27FC236}">
                <a16:creationId xmlns:a16="http://schemas.microsoft.com/office/drawing/2014/main" id="{21C694F2-E0F0-4627-9B5A-88F71F6B2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445" y="1690688"/>
            <a:ext cx="6934200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29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34</Words>
  <Application>Microsoft Office PowerPoint</Application>
  <PresentationFormat>Widescreen</PresentationFormat>
  <Paragraphs>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Accenture AWS Parchey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ARE PEOPLE SO EXCITED</vt:lpstr>
      <vt:lpstr>PowerPoint Presentation</vt:lpstr>
      <vt:lpstr>On Demand</vt:lpstr>
      <vt:lpstr>PowerPoint Presentation</vt:lpstr>
      <vt:lpstr>PowerPoint Presentation</vt:lpstr>
      <vt:lpstr>EC2 Instance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Accenture AWS Parchey</dc:title>
  <dc:creator>LakshmiGita</dc:creator>
  <cp:lastModifiedBy>LakshmiGita</cp:lastModifiedBy>
  <cp:revision>36</cp:revision>
  <dcterms:created xsi:type="dcterms:W3CDTF">2019-05-23T01:48:20Z</dcterms:created>
  <dcterms:modified xsi:type="dcterms:W3CDTF">2019-05-23T03:43:25Z</dcterms:modified>
</cp:coreProperties>
</file>