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 id="261" r:id="rId4"/>
    <p:sldId id="262" r:id="rId5"/>
    <p:sldId id="263" r:id="rId6"/>
    <p:sldId id="264" r:id="rId7"/>
    <p:sldId id="267"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72225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46424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483651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865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741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5AF39-6AAC-4570-9FC2-FE2DD3B37367}"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72884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5AF39-6AAC-4570-9FC2-FE2DD3B37367}"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27487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433104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1867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55512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5AF39-6AAC-4570-9FC2-FE2DD3B37367}"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78052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11229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5AF39-6AAC-4570-9FC2-FE2DD3B37367}" type="datetimeFigureOut">
              <a:rPr lang="en-IN" smtClean="0"/>
              <a:t>26-02-2025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9089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5AF39-6AAC-4570-9FC2-FE2DD3B37367}"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25600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5AF39-6AAC-4570-9FC2-FE2DD3B37367}" type="datetimeFigureOut">
              <a:rPr lang="en-IN" smtClean="0"/>
              <a:t>26-02-2025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28486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8578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62067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35AF39-6AAC-4570-9FC2-FE2DD3B37367}" type="datetimeFigureOut">
              <a:rPr lang="en-IN" smtClean="0"/>
              <a:t>26-02-2025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2795D9-B530-4E9B-BF34-ABA915F53641}" type="slidenum">
              <a:rPr lang="en-IN" smtClean="0"/>
              <a:t>‹#›</a:t>
            </a:fld>
            <a:endParaRPr lang="en-IN"/>
          </a:p>
        </p:txBody>
      </p:sp>
    </p:spTree>
    <p:extLst>
      <p:ext uri="{BB962C8B-B14F-4D97-AF65-F5344CB8AC3E}">
        <p14:creationId xmlns:p14="http://schemas.microsoft.com/office/powerpoint/2010/main" val="2876746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1A59-13AA-4A30-94F7-753C67DE3360}"/>
              </a:ext>
            </a:extLst>
          </p:cNvPr>
          <p:cNvSpPr>
            <a:spLocks noGrp="1"/>
          </p:cNvSpPr>
          <p:nvPr>
            <p:ph type="title"/>
          </p:nvPr>
        </p:nvSpPr>
        <p:spPr/>
        <p:txBody>
          <a:bodyPr/>
          <a:lstStyle/>
          <a:p>
            <a:r>
              <a:rPr lang="en-GB" b="0" i="0" dirty="0">
                <a:solidFill>
                  <a:schemeClr val="accent1"/>
                </a:solidFill>
                <a:effectLst/>
                <a:latin typeface="Manrope"/>
              </a:rPr>
              <a:t>About the company</a:t>
            </a:r>
            <a:endParaRPr lang="en-IN" dirty="0">
              <a:solidFill>
                <a:schemeClr val="accent1"/>
              </a:solidFill>
            </a:endParaRPr>
          </a:p>
        </p:txBody>
      </p:sp>
      <p:sp>
        <p:nvSpPr>
          <p:cNvPr id="3" name="Content Placeholder 2">
            <a:extLst>
              <a:ext uri="{FF2B5EF4-FFF2-40B4-BE49-F238E27FC236}">
                <a16:creationId xmlns:a16="http://schemas.microsoft.com/office/drawing/2014/main" id="{58B1C1B4-251B-4F19-AE96-17C5192F3219}"/>
              </a:ext>
            </a:extLst>
          </p:cNvPr>
          <p:cNvSpPr>
            <a:spLocks noGrp="1"/>
          </p:cNvSpPr>
          <p:nvPr>
            <p:ph idx="1"/>
          </p:nvPr>
        </p:nvSpPr>
        <p:spPr/>
        <p:txBody>
          <a:bodyPr/>
          <a:lstStyle/>
          <a:p>
            <a:r>
              <a:rPr lang="en-GB" b="0" i="0" dirty="0" err="1">
                <a:solidFill>
                  <a:schemeClr val="tx1"/>
                </a:solidFill>
                <a:effectLst/>
                <a:latin typeface="Manrope"/>
              </a:rPr>
              <a:t>AtliQ</a:t>
            </a:r>
            <a:r>
              <a:rPr lang="en-GB" b="0" i="0" dirty="0">
                <a:solidFill>
                  <a:schemeClr val="tx1"/>
                </a:solidFill>
                <a:effectLst/>
                <a:latin typeface="Manrope"/>
              </a:rPr>
              <a:t> Grands owns multiple five-star hotels across India. They have been in the hospitality industry for the past 20 years. Due to strategic moves from other competitors and ineffective decision-making in management, </a:t>
            </a:r>
            <a:r>
              <a:rPr lang="en-GB" b="0" i="0" dirty="0" err="1">
                <a:solidFill>
                  <a:schemeClr val="tx1"/>
                </a:solidFill>
                <a:effectLst/>
                <a:latin typeface="Manrope"/>
              </a:rPr>
              <a:t>AtliQ</a:t>
            </a:r>
            <a:r>
              <a:rPr lang="en-GB" b="0" i="0" dirty="0">
                <a:solidFill>
                  <a:schemeClr val="tx1"/>
                </a:solidFill>
                <a:effectLst/>
                <a:latin typeface="Manrope"/>
              </a:rPr>
              <a:t> Grands are losing its market share and revenue in the luxury/business hotels category. As a strategic move, the managing director of </a:t>
            </a:r>
            <a:r>
              <a:rPr lang="en-GB" b="0" i="0" dirty="0" err="1">
                <a:solidFill>
                  <a:schemeClr val="tx1"/>
                </a:solidFill>
                <a:effectLst/>
                <a:latin typeface="Manrope"/>
              </a:rPr>
              <a:t>AtliQ</a:t>
            </a:r>
            <a:r>
              <a:rPr lang="en-GB" b="0" i="0" dirty="0">
                <a:solidFill>
                  <a:schemeClr val="tx1"/>
                </a:solidFill>
                <a:effectLst/>
                <a:latin typeface="Manrope"/>
              </a:rPr>
              <a:t> Grands wanted to incorporate “Business and Data Intelligence” to regain their market share and revenue. However, they do not have an in-house data analytics team to provide them with these insights.</a:t>
            </a:r>
            <a:br>
              <a:rPr lang="en-GB" dirty="0">
                <a:solidFill>
                  <a:schemeClr val="tx1"/>
                </a:solidFill>
              </a:rPr>
            </a:br>
            <a:br>
              <a:rPr lang="en-GB" dirty="0">
                <a:solidFill>
                  <a:schemeClr val="tx1"/>
                </a:solidFill>
              </a:rPr>
            </a:br>
            <a:r>
              <a:rPr lang="en-GB" b="0" i="0" dirty="0">
                <a:solidFill>
                  <a:schemeClr val="tx1"/>
                </a:solidFill>
                <a:effectLst/>
                <a:latin typeface="Manrope"/>
              </a:rPr>
              <a:t>Their revenue management team had decided to hire a 3rd party service provider to provide them with insights from their historical data.</a:t>
            </a:r>
            <a:endParaRPr lang="en-IN" dirty="0">
              <a:solidFill>
                <a:schemeClr val="tx1"/>
              </a:solidFill>
            </a:endParaRPr>
          </a:p>
        </p:txBody>
      </p:sp>
    </p:spTree>
    <p:extLst>
      <p:ext uri="{BB962C8B-B14F-4D97-AF65-F5344CB8AC3E}">
        <p14:creationId xmlns:p14="http://schemas.microsoft.com/office/powerpoint/2010/main" val="196650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923-08F6-4284-9641-FCDB9A25A301}"/>
              </a:ext>
            </a:extLst>
          </p:cNvPr>
          <p:cNvSpPr>
            <a:spLocks noGrp="1"/>
          </p:cNvSpPr>
          <p:nvPr>
            <p:ph type="title"/>
          </p:nvPr>
        </p:nvSpPr>
        <p:spPr/>
        <p:txBody>
          <a:bodyPr>
            <a:normAutofit fontScale="90000"/>
          </a:bodyPr>
          <a:lstStyle/>
          <a:p>
            <a:r>
              <a:rPr lang="en-GB" b="0" i="0" dirty="0">
                <a:solidFill>
                  <a:schemeClr val="accent1"/>
                </a:solidFill>
                <a:effectLst/>
                <a:latin typeface="Manrope"/>
              </a:rPr>
              <a:t>Problem Statements</a:t>
            </a:r>
            <a:br>
              <a:rPr lang="en-GB" b="0" i="0" dirty="0">
                <a:solidFill>
                  <a:srgbClr val="131022"/>
                </a:solidFill>
                <a:effectLst/>
                <a:latin typeface="Manrope"/>
              </a:rPr>
            </a:br>
            <a:endParaRPr lang="en-IN" dirty="0"/>
          </a:p>
        </p:txBody>
      </p:sp>
      <p:sp>
        <p:nvSpPr>
          <p:cNvPr id="3" name="Content Placeholder 2">
            <a:extLst>
              <a:ext uri="{FF2B5EF4-FFF2-40B4-BE49-F238E27FC236}">
                <a16:creationId xmlns:a16="http://schemas.microsoft.com/office/drawing/2014/main" id="{72ACF5A5-DF7F-427E-8DA7-8F4D1E1A1C91}"/>
              </a:ext>
            </a:extLst>
          </p:cNvPr>
          <p:cNvSpPr>
            <a:spLocks noGrp="1"/>
          </p:cNvSpPr>
          <p:nvPr>
            <p:ph idx="1"/>
          </p:nvPr>
        </p:nvSpPr>
        <p:spPr/>
        <p:txBody>
          <a:bodyPr/>
          <a:lstStyle/>
          <a:p>
            <a:pPr algn="l">
              <a:buFont typeface="+mj-lt"/>
              <a:buAutoNum type="arabicPeriod"/>
            </a:pPr>
            <a:r>
              <a:rPr lang="en-GB" b="0" i="0" dirty="0">
                <a:solidFill>
                  <a:schemeClr val="tx1"/>
                </a:solidFill>
                <a:effectLst/>
                <a:latin typeface="Manrope"/>
              </a:rPr>
              <a:t>Create the metrics according to the metric list.</a:t>
            </a:r>
          </a:p>
          <a:p>
            <a:pPr algn="l">
              <a:buFont typeface="+mj-lt"/>
              <a:buAutoNum type="arabicPeriod"/>
            </a:pPr>
            <a:r>
              <a:rPr lang="en-GB" b="0" i="0" dirty="0">
                <a:solidFill>
                  <a:schemeClr val="tx1"/>
                </a:solidFill>
                <a:effectLst/>
                <a:latin typeface="Manrope"/>
              </a:rPr>
              <a:t>Create a dashboard according to the mock-up provided by stakeholders.</a:t>
            </a:r>
          </a:p>
          <a:p>
            <a:pPr algn="l">
              <a:buFont typeface="+mj-lt"/>
              <a:buAutoNum type="arabicPeriod"/>
            </a:pPr>
            <a:r>
              <a:rPr lang="en-GB" b="0" i="0" dirty="0">
                <a:solidFill>
                  <a:schemeClr val="tx1"/>
                </a:solidFill>
                <a:effectLst/>
                <a:latin typeface="Manrope"/>
              </a:rPr>
              <a:t>Create relevant insights that are not provided in the metric list/mock-up dashboard.</a:t>
            </a:r>
          </a:p>
          <a:p>
            <a:pPr marL="36900" indent="0">
              <a:buNone/>
            </a:pPr>
            <a:endParaRPr lang="en-IN" dirty="0"/>
          </a:p>
        </p:txBody>
      </p:sp>
    </p:spTree>
    <p:extLst>
      <p:ext uri="{BB962C8B-B14F-4D97-AF65-F5344CB8AC3E}">
        <p14:creationId xmlns:p14="http://schemas.microsoft.com/office/powerpoint/2010/main" val="8675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FD02-B1B0-4842-81DC-5FC32806F5AA}"/>
              </a:ext>
            </a:extLst>
          </p:cNvPr>
          <p:cNvSpPr>
            <a:spLocks noGrp="1"/>
          </p:cNvSpPr>
          <p:nvPr>
            <p:ph type="title"/>
          </p:nvPr>
        </p:nvSpPr>
        <p:spPr/>
        <p:txBody>
          <a:bodyPr/>
          <a:lstStyle/>
          <a:p>
            <a:r>
              <a:rPr lang="en-IN" dirty="0">
                <a:solidFill>
                  <a:schemeClr val="accent1"/>
                </a:solidFill>
              </a:rPr>
              <a:t>DATA MODEL</a:t>
            </a:r>
          </a:p>
        </p:txBody>
      </p:sp>
      <p:pic>
        <p:nvPicPr>
          <p:cNvPr id="5" name="Content Placeholder 4">
            <a:extLst>
              <a:ext uri="{FF2B5EF4-FFF2-40B4-BE49-F238E27FC236}">
                <a16:creationId xmlns:a16="http://schemas.microsoft.com/office/drawing/2014/main" id="{DF37C6BA-3FB6-4F71-8993-5CD733C7A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571" y="1731963"/>
            <a:ext cx="8849333" cy="4059237"/>
          </a:xfrm>
        </p:spPr>
      </p:pic>
    </p:spTree>
    <p:extLst>
      <p:ext uri="{BB962C8B-B14F-4D97-AF65-F5344CB8AC3E}">
        <p14:creationId xmlns:p14="http://schemas.microsoft.com/office/powerpoint/2010/main" val="418087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13A3-C2BA-4E04-ABE4-701BF80AF696}"/>
              </a:ext>
            </a:extLst>
          </p:cNvPr>
          <p:cNvSpPr>
            <a:spLocks noGrp="1"/>
          </p:cNvSpPr>
          <p:nvPr>
            <p:ph type="title"/>
          </p:nvPr>
        </p:nvSpPr>
        <p:spPr/>
        <p:txBody>
          <a:bodyPr/>
          <a:lstStyle/>
          <a:p>
            <a:r>
              <a:rPr lang="en-IN" dirty="0">
                <a:solidFill>
                  <a:schemeClr val="accent1"/>
                </a:solidFill>
              </a:rPr>
              <a:t>Dashboard</a:t>
            </a:r>
          </a:p>
        </p:txBody>
      </p:sp>
      <p:pic>
        <p:nvPicPr>
          <p:cNvPr id="5" name="Content Placeholder 4">
            <a:extLst>
              <a:ext uri="{FF2B5EF4-FFF2-40B4-BE49-F238E27FC236}">
                <a16:creationId xmlns:a16="http://schemas.microsoft.com/office/drawing/2014/main" id="{8FB3BFF1-7D68-48CB-9EF2-32A0AA951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310" y="1731963"/>
            <a:ext cx="7215854" cy="4059237"/>
          </a:xfrm>
        </p:spPr>
      </p:pic>
    </p:spTree>
    <p:extLst>
      <p:ext uri="{BB962C8B-B14F-4D97-AF65-F5344CB8AC3E}">
        <p14:creationId xmlns:p14="http://schemas.microsoft.com/office/powerpoint/2010/main" val="188902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5561-8376-4E20-BAA6-9C6223799708}"/>
              </a:ext>
            </a:extLst>
          </p:cNvPr>
          <p:cNvSpPr>
            <a:spLocks noGrp="1"/>
          </p:cNvSpPr>
          <p:nvPr>
            <p:ph type="title"/>
          </p:nvPr>
        </p:nvSpPr>
        <p:spPr/>
        <p:txBody>
          <a:bodyPr/>
          <a:lstStyle/>
          <a:p>
            <a:r>
              <a:rPr lang="en-IN" dirty="0">
                <a:solidFill>
                  <a:schemeClr val="accent1"/>
                </a:solidFill>
              </a:rPr>
              <a:t>Key Insights</a:t>
            </a:r>
          </a:p>
        </p:txBody>
      </p:sp>
      <p:pic>
        <p:nvPicPr>
          <p:cNvPr id="5" name="Content Placeholder 4">
            <a:extLst>
              <a:ext uri="{FF2B5EF4-FFF2-40B4-BE49-F238E27FC236}">
                <a16:creationId xmlns:a16="http://schemas.microsoft.com/office/drawing/2014/main" id="{91A0695C-F28A-4FD8-B57F-78AA5C1A0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878" y="1731963"/>
            <a:ext cx="7214718" cy="4059237"/>
          </a:xfrm>
        </p:spPr>
      </p:pic>
    </p:spTree>
    <p:extLst>
      <p:ext uri="{BB962C8B-B14F-4D97-AF65-F5344CB8AC3E}">
        <p14:creationId xmlns:p14="http://schemas.microsoft.com/office/powerpoint/2010/main" val="226808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C150-E0DB-41DC-B79D-1545F49B18CE}"/>
              </a:ext>
            </a:extLst>
          </p:cNvPr>
          <p:cNvSpPr>
            <a:spLocks noGrp="1"/>
          </p:cNvSpPr>
          <p:nvPr>
            <p:ph type="title"/>
          </p:nvPr>
        </p:nvSpPr>
        <p:spPr/>
        <p:txBody>
          <a:bodyPr/>
          <a:lstStyle/>
          <a:p>
            <a:r>
              <a:rPr lang="en-IN" dirty="0">
                <a:solidFill>
                  <a:schemeClr val="accent1"/>
                </a:solidFill>
              </a:rPr>
              <a:t>Key Insights</a:t>
            </a:r>
            <a:endParaRPr lang="en-IN" dirty="0"/>
          </a:p>
        </p:txBody>
      </p:sp>
      <p:sp>
        <p:nvSpPr>
          <p:cNvPr id="3" name="Content Placeholder 2">
            <a:extLst>
              <a:ext uri="{FF2B5EF4-FFF2-40B4-BE49-F238E27FC236}">
                <a16:creationId xmlns:a16="http://schemas.microsoft.com/office/drawing/2014/main" id="{CF6490D0-CF53-45DB-AF83-9ABEBAE6CFA9}"/>
              </a:ext>
            </a:extLst>
          </p:cNvPr>
          <p:cNvSpPr>
            <a:spLocks noGrp="1"/>
          </p:cNvSpPr>
          <p:nvPr>
            <p:ph idx="1"/>
          </p:nvPr>
        </p:nvSpPr>
        <p:spPr>
          <a:xfrm>
            <a:off x="913795" y="1732449"/>
            <a:ext cx="10353762" cy="4700435"/>
          </a:xfrm>
        </p:spPr>
        <p:txBody>
          <a:bodyPr>
            <a:normAutofit lnSpcReduction="10000"/>
          </a:bodyPr>
          <a:lstStyle/>
          <a:p>
            <a:r>
              <a:rPr lang="en-GB" dirty="0"/>
              <a:t>Total Revenue in 3 months from all hotels is ₹1.71 billion and the overall average rating is 3.62.</a:t>
            </a:r>
          </a:p>
          <a:p>
            <a:r>
              <a:rPr lang="en-GB" dirty="0"/>
              <a:t> Most revenue is generated from Mumbai city by 39.1% (669M). • Delhi generates the lowest revenue by 17.2% (295M). </a:t>
            </a:r>
          </a:p>
          <a:p>
            <a:r>
              <a:rPr lang="en-GB" dirty="0"/>
              <a:t>In past three months, total bookings are 134.59K and occupancy is 57.87% . </a:t>
            </a:r>
          </a:p>
          <a:p>
            <a:r>
              <a:rPr lang="en-GB" dirty="0"/>
              <a:t>Delhi has both the highest occupancy rate by 60.55% and Average ratings by 3.78. </a:t>
            </a:r>
          </a:p>
          <a:p>
            <a:r>
              <a:rPr lang="en-GB" dirty="0"/>
              <a:t>Hotel </a:t>
            </a:r>
            <a:r>
              <a:rPr lang="en-GB" dirty="0" err="1"/>
              <a:t>AtliQ</a:t>
            </a:r>
            <a:r>
              <a:rPr lang="en-GB" dirty="0"/>
              <a:t> Blu has got highest rating among others. The Average rating of the hotel is 3.96. </a:t>
            </a:r>
          </a:p>
          <a:p>
            <a:r>
              <a:rPr lang="en-GB" dirty="0"/>
              <a:t>Hotel </a:t>
            </a:r>
            <a:r>
              <a:rPr lang="en-GB" dirty="0" err="1"/>
              <a:t>AtliQ</a:t>
            </a:r>
            <a:r>
              <a:rPr lang="en-GB" dirty="0"/>
              <a:t> Seasons has got lowest ratings (2.29) among others hotel. </a:t>
            </a:r>
          </a:p>
          <a:p>
            <a:r>
              <a:rPr lang="en-GB" dirty="0"/>
              <a:t>Max revenue generated among room categories is by Elite (RT2 class) by 560.27M. </a:t>
            </a:r>
          </a:p>
          <a:p>
            <a:r>
              <a:rPr lang="en-GB" dirty="0"/>
              <a:t>Weekends consistently exhibit higher occupancy rates than weekdays. There is no significant difference in ADR for weekdays and weekends.</a:t>
            </a:r>
            <a:endParaRPr lang="en-IN" dirty="0"/>
          </a:p>
        </p:txBody>
      </p:sp>
    </p:spTree>
    <p:extLst>
      <p:ext uri="{BB962C8B-B14F-4D97-AF65-F5344CB8AC3E}">
        <p14:creationId xmlns:p14="http://schemas.microsoft.com/office/powerpoint/2010/main" val="403353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32D-BA9B-45BD-A9D7-C56E4E216039}"/>
              </a:ext>
            </a:extLst>
          </p:cNvPr>
          <p:cNvSpPr>
            <a:spLocks noGrp="1"/>
          </p:cNvSpPr>
          <p:nvPr>
            <p:ph type="title"/>
          </p:nvPr>
        </p:nvSpPr>
        <p:spPr/>
        <p:txBody>
          <a:bodyPr/>
          <a:lstStyle/>
          <a:p>
            <a:r>
              <a:rPr lang="en-IN" dirty="0">
                <a:solidFill>
                  <a:schemeClr val="accent1"/>
                </a:solidFill>
              </a:rPr>
              <a:t>Key Insights</a:t>
            </a:r>
            <a:endParaRPr lang="en-IN" dirty="0"/>
          </a:p>
        </p:txBody>
      </p:sp>
      <p:sp>
        <p:nvSpPr>
          <p:cNvPr id="3" name="Content Placeholder 2">
            <a:extLst>
              <a:ext uri="{FF2B5EF4-FFF2-40B4-BE49-F238E27FC236}">
                <a16:creationId xmlns:a16="http://schemas.microsoft.com/office/drawing/2014/main" id="{A39FE981-B6B3-4264-AD85-C0A40F8F221A}"/>
              </a:ext>
            </a:extLst>
          </p:cNvPr>
          <p:cNvSpPr>
            <a:spLocks noGrp="1"/>
          </p:cNvSpPr>
          <p:nvPr>
            <p:ph idx="1"/>
          </p:nvPr>
        </p:nvSpPr>
        <p:spPr>
          <a:xfrm>
            <a:off x="913795" y="1732449"/>
            <a:ext cx="10353762" cy="4844814"/>
          </a:xfrm>
        </p:spPr>
        <p:txBody>
          <a:bodyPr/>
          <a:lstStyle/>
          <a:p>
            <a:r>
              <a:rPr lang="en-GB" dirty="0"/>
              <a:t>Average Daily Rate of the Standard, Elite, Premium and Presidential Rooms are 8.05K, 11.32K, 15.12K and 23.44K respectively. </a:t>
            </a:r>
          </a:p>
          <a:p>
            <a:r>
              <a:rPr lang="en-GB" dirty="0"/>
              <a:t>The Average Daily(ADR) Rate is higher on direct offline (hotel premises) compared to other booking platforms. </a:t>
            </a:r>
          </a:p>
          <a:p>
            <a:r>
              <a:rPr lang="en-GB" dirty="0"/>
              <a:t>Other travel platforms/channels are the primary booking source, generating 40% of total bookings and revenue. Direct offline booking contributes the least to bookings and revenue generation, with 5%. </a:t>
            </a:r>
          </a:p>
          <a:p>
            <a:r>
              <a:rPr lang="en-GB" dirty="0"/>
              <a:t>The Luxury room category contributes the majority of revenue and bookings. Mumbai city contributes most of the revenue, followed by Hyderabad, Bangalore, and Delhi. </a:t>
            </a:r>
          </a:p>
          <a:p>
            <a:r>
              <a:rPr lang="en-GB" dirty="0"/>
              <a:t>There is a correlation between revenue and average ratings, in that ratings with high ratings tend to generate more revenue.</a:t>
            </a:r>
            <a:endParaRPr lang="en-IN" dirty="0"/>
          </a:p>
        </p:txBody>
      </p:sp>
    </p:spTree>
    <p:extLst>
      <p:ext uri="{BB962C8B-B14F-4D97-AF65-F5344CB8AC3E}">
        <p14:creationId xmlns:p14="http://schemas.microsoft.com/office/powerpoint/2010/main" val="266468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C455-2508-4E53-966E-50866738AD2B}"/>
              </a:ext>
            </a:extLst>
          </p:cNvPr>
          <p:cNvSpPr>
            <a:spLocks noGrp="1"/>
          </p:cNvSpPr>
          <p:nvPr>
            <p:ph type="title"/>
          </p:nvPr>
        </p:nvSpPr>
        <p:spPr/>
        <p:txBody>
          <a:bodyPr/>
          <a:lstStyle/>
          <a:p>
            <a:r>
              <a:rPr lang="en-IN" dirty="0">
                <a:solidFill>
                  <a:schemeClr val="accent1"/>
                </a:solidFill>
              </a:rPr>
              <a:t>Recommendations</a:t>
            </a:r>
          </a:p>
        </p:txBody>
      </p:sp>
      <p:sp>
        <p:nvSpPr>
          <p:cNvPr id="3" name="Content Placeholder 2">
            <a:extLst>
              <a:ext uri="{FF2B5EF4-FFF2-40B4-BE49-F238E27FC236}">
                <a16:creationId xmlns:a16="http://schemas.microsoft.com/office/drawing/2014/main" id="{30004801-6A85-4888-8A1F-15C3A68BB6E2}"/>
              </a:ext>
            </a:extLst>
          </p:cNvPr>
          <p:cNvSpPr>
            <a:spLocks noGrp="1"/>
          </p:cNvSpPr>
          <p:nvPr>
            <p:ph idx="1"/>
          </p:nvPr>
        </p:nvSpPr>
        <p:spPr/>
        <p:txBody>
          <a:bodyPr>
            <a:normAutofit fontScale="92500"/>
          </a:bodyPr>
          <a:lstStyle/>
          <a:p>
            <a:r>
              <a:rPr lang="en-GB" dirty="0"/>
              <a:t>• </a:t>
            </a:r>
            <a:r>
              <a:rPr lang="en-GB" dirty="0" err="1"/>
              <a:t>AtliQ</a:t>
            </a:r>
            <a:r>
              <a:rPr lang="en-GB" dirty="0"/>
              <a:t> Grands can enhance revenue generation by harnessing dynamic pricing strategies, particularly by adjusting prices upwards during peak days and weekends when demand is high. </a:t>
            </a:r>
          </a:p>
          <a:p>
            <a:r>
              <a:rPr lang="en-GB" dirty="0"/>
              <a:t>To increase bookings and revenue on offline booking platforms, </a:t>
            </a:r>
            <a:r>
              <a:rPr lang="en-GB" dirty="0" err="1"/>
              <a:t>AtliQ</a:t>
            </a:r>
            <a:r>
              <a:rPr lang="en-GB" dirty="0"/>
              <a:t> Grands should explore differential pricing strategies. This involves launching targeted marketing campaigns and promotions to attract customers, potentially from a different segment. </a:t>
            </a:r>
          </a:p>
          <a:p>
            <a:r>
              <a:rPr lang="en-GB" dirty="0"/>
              <a:t> To further improve customer satisfaction, </a:t>
            </a:r>
            <a:r>
              <a:rPr lang="en-GB" dirty="0" err="1"/>
              <a:t>AtliQ</a:t>
            </a:r>
            <a:r>
              <a:rPr lang="en-GB" dirty="0"/>
              <a:t> Grands should give increased attention to customer reviews and ratings. Addressing critical areas identified in these reviews showcases a commitment to enhancing the overall customer experience. </a:t>
            </a:r>
          </a:p>
          <a:p>
            <a:r>
              <a:rPr lang="en-GB" dirty="0"/>
              <a:t> Reducing reliance on third-party online platforms can be achieved by exploring opportunities to increase direct bookings through the hotel's website. </a:t>
            </a:r>
            <a:r>
              <a:rPr lang="en-GB" dirty="0" err="1"/>
              <a:t>AtliQ</a:t>
            </a:r>
            <a:r>
              <a:rPr lang="en-GB" dirty="0"/>
              <a:t> Grands may consider offering incentives, exclusive promotions, or benefits to encourage customers to book directly, thereby saving on commission fees.</a:t>
            </a:r>
            <a:endParaRPr lang="en-IN" dirty="0"/>
          </a:p>
        </p:txBody>
      </p:sp>
    </p:spTree>
    <p:extLst>
      <p:ext uri="{BB962C8B-B14F-4D97-AF65-F5344CB8AC3E}">
        <p14:creationId xmlns:p14="http://schemas.microsoft.com/office/powerpoint/2010/main" val="403865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0D84-439F-4BEC-B543-6AC3A507833E}"/>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C2BB2C9C-9740-443D-8633-2B1F56DA1E3F}"/>
              </a:ext>
            </a:extLst>
          </p:cNvPr>
          <p:cNvSpPr>
            <a:spLocks noGrp="1"/>
          </p:cNvSpPr>
          <p:nvPr>
            <p:ph idx="1"/>
          </p:nvPr>
        </p:nvSpPr>
        <p:spPr/>
        <p:txBody>
          <a:bodyPr/>
          <a:lstStyle/>
          <a:p>
            <a:r>
              <a:rPr lang="en-GB" dirty="0"/>
              <a:t>The application of Power BI for data analysis has yielded valuable insights across various facets of managing </a:t>
            </a:r>
            <a:r>
              <a:rPr lang="en-GB" dirty="0" err="1"/>
              <a:t>AtliQ</a:t>
            </a:r>
            <a:r>
              <a:rPr lang="en-GB" dirty="0"/>
              <a:t> Grands Hotel. The discoveries and suggestions derived can optimize operational efficiency, elevate customer satisfaction, and foster revenue growth. Consistent monitoring and analysis of key metrics will ensure the sustained success of the hotel.</a:t>
            </a:r>
            <a:endParaRPr lang="en-IN" dirty="0"/>
          </a:p>
        </p:txBody>
      </p:sp>
    </p:spTree>
    <p:extLst>
      <p:ext uri="{BB962C8B-B14F-4D97-AF65-F5344CB8AC3E}">
        <p14:creationId xmlns:p14="http://schemas.microsoft.com/office/powerpoint/2010/main" val="1281050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131</TotalTime>
  <Words>656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Manrope</vt:lpstr>
      <vt:lpstr>Wingdings 2</vt:lpstr>
      <vt:lpstr>Slate</vt:lpstr>
      <vt:lpstr>About the company</vt:lpstr>
      <vt:lpstr>Problem Statements </vt:lpstr>
      <vt:lpstr>DATA MODEL</vt:lpstr>
      <vt:lpstr>Dashboard</vt:lpstr>
      <vt:lpstr>Key Insights</vt:lpstr>
      <vt:lpstr>Key Insights</vt:lpstr>
      <vt:lpstr>Key Insights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Hrushikesh Bhad</dc:creator>
  <cp:lastModifiedBy>Hrushikesh Bhad</cp:lastModifiedBy>
  <cp:revision>3</cp:revision>
  <dcterms:created xsi:type="dcterms:W3CDTF">2025-02-19T11:41:15Z</dcterms:created>
  <dcterms:modified xsi:type="dcterms:W3CDTF">2025-02-26T11:41:25Z</dcterms:modified>
</cp:coreProperties>
</file>